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50"/>
  </p:notesMasterIdLst>
  <p:sldIdLst>
    <p:sldId id="364" r:id="rId5"/>
    <p:sldId id="1790" r:id="rId6"/>
    <p:sldId id="1705" r:id="rId7"/>
    <p:sldId id="1730" r:id="rId8"/>
    <p:sldId id="1733" r:id="rId9"/>
    <p:sldId id="1750" r:id="rId10"/>
    <p:sldId id="1749" r:id="rId11"/>
    <p:sldId id="1751" r:id="rId12"/>
    <p:sldId id="1729" r:id="rId13"/>
    <p:sldId id="1757" r:id="rId14"/>
    <p:sldId id="1759" r:id="rId15"/>
    <p:sldId id="1788" r:id="rId16"/>
    <p:sldId id="739" r:id="rId17"/>
    <p:sldId id="740" r:id="rId18"/>
    <p:sldId id="1752" r:id="rId19"/>
    <p:sldId id="1736" r:id="rId20"/>
    <p:sldId id="1724" r:id="rId21"/>
    <p:sldId id="1698" r:id="rId22"/>
    <p:sldId id="1738" r:id="rId23"/>
    <p:sldId id="751" r:id="rId24"/>
    <p:sldId id="1740" r:id="rId25"/>
    <p:sldId id="1753" r:id="rId26"/>
    <p:sldId id="1754" r:id="rId27"/>
    <p:sldId id="1784" r:id="rId28"/>
    <p:sldId id="1789" r:id="rId29"/>
    <p:sldId id="1765" r:id="rId30"/>
    <p:sldId id="1766" r:id="rId31"/>
    <p:sldId id="1767" r:id="rId32"/>
    <p:sldId id="1768" r:id="rId33"/>
    <p:sldId id="1769" r:id="rId34"/>
    <p:sldId id="1770" r:id="rId35"/>
    <p:sldId id="1771" r:id="rId36"/>
    <p:sldId id="1772" r:id="rId37"/>
    <p:sldId id="1773" r:id="rId38"/>
    <p:sldId id="1774" r:id="rId39"/>
    <p:sldId id="1775" r:id="rId40"/>
    <p:sldId id="1776" r:id="rId41"/>
    <p:sldId id="1777" r:id="rId42"/>
    <p:sldId id="1778" r:id="rId43"/>
    <p:sldId id="1779" r:id="rId44"/>
    <p:sldId id="1780" r:id="rId45"/>
    <p:sldId id="1748" r:id="rId46"/>
    <p:sldId id="1781" r:id="rId47"/>
    <p:sldId id="1782" r:id="rId48"/>
    <p:sldId id="1783"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WS AI EBC" id="{28317112-870E-4C79-9D90-14F6B01D2188}">
          <p14:sldIdLst>
            <p14:sldId id="364"/>
            <p14:sldId id="1790"/>
            <p14:sldId id="1705"/>
            <p14:sldId id="1730"/>
            <p14:sldId id="1733"/>
            <p14:sldId id="1750"/>
            <p14:sldId id="1749"/>
            <p14:sldId id="1751"/>
            <p14:sldId id="1729"/>
            <p14:sldId id="1757"/>
            <p14:sldId id="1759"/>
            <p14:sldId id="1788"/>
            <p14:sldId id="739"/>
            <p14:sldId id="740"/>
            <p14:sldId id="1752"/>
            <p14:sldId id="1736"/>
            <p14:sldId id="1724"/>
            <p14:sldId id="1698"/>
            <p14:sldId id="1738"/>
            <p14:sldId id="751"/>
            <p14:sldId id="1740"/>
            <p14:sldId id="1753"/>
            <p14:sldId id="1754"/>
            <p14:sldId id="1784"/>
            <p14:sldId id="1789"/>
            <p14:sldId id="1765"/>
            <p14:sldId id="1766"/>
            <p14:sldId id="1767"/>
            <p14:sldId id="1768"/>
            <p14:sldId id="1769"/>
            <p14:sldId id="1770"/>
            <p14:sldId id="1771"/>
            <p14:sldId id="1772"/>
            <p14:sldId id="1773"/>
            <p14:sldId id="1774"/>
            <p14:sldId id="1775"/>
            <p14:sldId id="1776"/>
            <p14:sldId id="1777"/>
            <p14:sldId id="1778"/>
            <p14:sldId id="1779"/>
            <p14:sldId id="1780"/>
            <p14:sldId id="1748"/>
            <p14:sldId id="1781"/>
            <p14:sldId id="1782"/>
            <p14:sldId id="178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4" name="Karl Albertsen" initials="KA" lastIdx="9" clrIdx="10"/>
  <p:cmAuthor id="1" name="Alec Catalano" initials="" lastIdx="1" clrIdx="1"/>
  <p:cmAuthor id="8" name="Wendy DePuy" initials="WD" lastIdx="2" clrIdx="4">
    <p:extLst>
      <p:ext uri="{19B8F6BF-5375-455C-9EA6-DF929625EA0E}">
        <p15:presenceInfo xmlns:p15="http://schemas.microsoft.com/office/powerpoint/2012/main" userId="688c18b4f2f66158" providerId="Windows Live"/>
      </p:ext>
    </p:extLst>
  </p:cmAuthor>
  <p:cmAuthor id="2" name="Mitchell Derrey" initials="MD" lastIdx="25" clrIdx="2">
    <p:extLst>
      <p:ext uri="{19B8F6BF-5375-455C-9EA6-DF929625EA0E}">
        <p15:presenceInfo xmlns:p15="http://schemas.microsoft.com/office/powerpoint/2012/main" userId="S::mitchell@silverfoxprod.com::ba2ee660-27ce-40d7-8b8d-1c0a464223e1" providerId="AD"/>
      </p:ext>
    </p:extLst>
  </p:cmAuthor>
  <p:cmAuthor id="9" name="Microsoft Office User" initials="MOU" lastIdx="12" clrIdx="5">
    <p:extLst>
      <p:ext uri="{19B8F6BF-5375-455C-9EA6-DF929625EA0E}">
        <p15:presenceInfo xmlns:p15="http://schemas.microsoft.com/office/powerpoint/2012/main" userId="Microsoft Office User" providerId="None"/>
      </p:ext>
    </p:extLst>
  </p:cmAuthor>
  <p:cmAuthor id="3" name="Tasio Guevara" initials="TG" lastIdx="2" clrIdx="3">
    <p:extLst>
      <p:ext uri="{19B8F6BF-5375-455C-9EA6-DF929625EA0E}">
        <p15:presenceInfo xmlns:p15="http://schemas.microsoft.com/office/powerpoint/2012/main" userId="Tasio Guevara" providerId="None"/>
      </p:ext>
    </p:extLst>
  </p:cmAuthor>
  <p:cmAuthor id="10" name="Kate Johnson" initials="KJ" lastIdx="2" clrIdx="6">
    <p:extLst>
      <p:ext uri="{19B8F6BF-5375-455C-9EA6-DF929625EA0E}">
        <p15:presenceInfo xmlns:p15="http://schemas.microsoft.com/office/powerpoint/2012/main" userId="S::katej@silverfoxprod.com::9f2c6cbc-0561-4e9d-9f46-67e39326bdd3" providerId="AD"/>
      </p:ext>
    </p:extLst>
  </p:cmAuthor>
  <p:cmAuthor id="11" name="Megan Overton" initials="MO" lastIdx="3" clrIdx="7">
    <p:extLst>
      <p:ext uri="{19B8F6BF-5375-455C-9EA6-DF929625EA0E}">
        <p15:presenceInfo xmlns:p15="http://schemas.microsoft.com/office/powerpoint/2012/main" userId="S::megano@silverfoxprod.com::f60417f7-0de2-4922-a119-d9e6d717a086" providerId="AD"/>
      </p:ext>
    </p:extLst>
  </p:cmAuthor>
  <p:cmAuthor id="12" name="Conger, Leah" initials="CL" lastIdx="7" clrIdx="8">
    <p:extLst>
      <p:ext uri="{19B8F6BF-5375-455C-9EA6-DF929625EA0E}">
        <p15:presenceInfo xmlns:p15="http://schemas.microsoft.com/office/powerpoint/2012/main" userId="S-1-5-21-1407069837-2091007605-538272213-28230210" providerId="AD"/>
      </p:ext>
    </p:extLst>
  </p:cmAuthor>
  <p:cmAuthor id="13" name="dasnamit@amazon.com" initials="d" lastIdx="17" clrIdx="9">
    <p:extLst>
      <p:ext uri="{19B8F6BF-5375-455C-9EA6-DF929625EA0E}">
        <p15:presenceInfo xmlns:p15="http://schemas.microsoft.com/office/powerpoint/2012/main" userId="dasnamit@amazon.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232F"/>
    <a:srgbClr val="FF6741"/>
    <a:srgbClr val="FF9308"/>
    <a:srgbClr val="FF9D00"/>
    <a:srgbClr val="FFB700"/>
    <a:srgbClr val="3A56A4"/>
    <a:srgbClr val="C93CB2"/>
    <a:srgbClr val="798ABA"/>
    <a:srgbClr val="FFCC00"/>
    <a:srgbClr val="2C374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995" autoAdjust="0"/>
    <p:restoredTop sz="54377" autoAdjust="0"/>
  </p:normalViewPr>
  <p:slideViewPr>
    <p:cSldViewPr snapToGrid="0" showGuides="1">
      <p:cViewPr varScale="1">
        <p:scale>
          <a:sx n="138" d="100"/>
          <a:sy n="138" d="100"/>
        </p:scale>
        <p:origin x="2576" y="18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86" d="100"/>
        <a:sy n="186" d="100"/>
      </p:scale>
      <p:origin x="0" y="-27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lbkarl\AppData\Roaming\Microsoft\Excel\Book2%20(version%201).xlsb"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95622882207137E-2"/>
          <c:y val="6.718303831854156E-3"/>
          <c:w val="0.97840601021462092"/>
          <c:h val="0.87484867176992853"/>
        </c:manualLayout>
      </c:layout>
      <c:barChart>
        <c:barDir val="col"/>
        <c:grouping val="clustered"/>
        <c:varyColors val="0"/>
        <c:ser>
          <c:idx val="1"/>
          <c:order val="1"/>
          <c:tx>
            <c:strRef>
              <c:f>Sheet1!$B$1</c:f>
              <c:strCache>
                <c:ptCount val="1"/>
                <c:pt idx="0">
                  <c:v>Historical demand</c:v>
                </c:pt>
              </c:strCache>
            </c:strRef>
          </c:tx>
          <c:spPr>
            <a:solidFill>
              <a:schemeClr val="accent1"/>
            </a:solidFill>
            <a:ln>
              <a:noFill/>
            </a:ln>
            <a:effectLst>
              <a:outerShdw blurRad="40000" dist="23000" dir="5400000" rotWithShape="0">
                <a:srgbClr val="000000">
                  <a:alpha val="35000"/>
                </a:srgbClr>
              </a:outerShdw>
            </a:effectLst>
          </c:spPr>
          <c:invertIfNegative val="0"/>
          <c:val>
            <c:numRef>
              <c:f>Sheet1!$B$2:$B$51</c:f>
              <c:numCache>
                <c:formatCode>General</c:formatCode>
                <c:ptCount val="50"/>
                <c:pt idx="0">
                  <c:v>3</c:v>
                </c:pt>
                <c:pt idx="1">
                  <c:v>4</c:v>
                </c:pt>
                <c:pt idx="2">
                  <c:v>4</c:v>
                </c:pt>
                <c:pt idx="3">
                  <c:v>10</c:v>
                </c:pt>
                <c:pt idx="4">
                  <c:v>11</c:v>
                </c:pt>
                <c:pt idx="5">
                  <c:v>10</c:v>
                </c:pt>
                <c:pt idx="6">
                  <c:v>18</c:v>
                </c:pt>
                <c:pt idx="7">
                  <c:v>15</c:v>
                </c:pt>
                <c:pt idx="8">
                  <c:v>18</c:v>
                </c:pt>
                <c:pt idx="9">
                  <c:v>10</c:v>
                </c:pt>
                <c:pt idx="10">
                  <c:v>5</c:v>
                </c:pt>
                <c:pt idx="11">
                  <c:v>2</c:v>
                </c:pt>
                <c:pt idx="12">
                  <c:v>4</c:v>
                </c:pt>
                <c:pt idx="13">
                  <c:v>6</c:v>
                </c:pt>
                <c:pt idx="14">
                  <c:v>8</c:v>
                </c:pt>
                <c:pt idx="15">
                  <c:v>10</c:v>
                </c:pt>
                <c:pt idx="16">
                  <c:v>17</c:v>
                </c:pt>
                <c:pt idx="17">
                  <c:v>13</c:v>
                </c:pt>
                <c:pt idx="18">
                  <c:v>16</c:v>
                </c:pt>
              </c:numCache>
            </c:numRef>
          </c:val>
          <c:extLst>
            <c:ext xmlns:c16="http://schemas.microsoft.com/office/drawing/2014/chart" uri="{C3380CC4-5D6E-409C-BE32-E72D297353CC}">
              <c16:uniqueId val="{00000000-E80D-496C-816A-CDC4EA6A4299}"/>
            </c:ext>
          </c:extLst>
        </c:ser>
        <c:ser>
          <c:idx val="2"/>
          <c:order val="2"/>
          <c:tx>
            <c:strRef>
              <c:f>Sheet1!$C$1</c:f>
              <c:strCache>
                <c:ptCount val="1"/>
                <c:pt idx="0">
                  <c:v>Actual Demand</c:v>
                </c:pt>
              </c:strCache>
            </c:strRef>
          </c:tx>
          <c:spPr>
            <a:solidFill>
              <a:schemeClr val="accent4"/>
            </a:solidFill>
            <a:ln>
              <a:noFill/>
            </a:ln>
            <a:effectLst>
              <a:outerShdw blurRad="40000" dist="23000" dir="5400000" rotWithShape="0">
                <a:srgbClr val="000000">
                  <a:alpha val="35000"/>
                </a:srgbClr>
              </a:outerShdw>
            </a:effectLst>
          </c:spPr>
          <c:invertIfNegative val="0"/>
          <c:val>
            <c:numRef>
              <c:f>Sheet1!$C$2:$C$51</c:f>
              <c:numCache>
                <c:formatCode>General</c:formatCode>
                <c:ptCount val="50"/>
                <c:pt idx="19">
                  <c:v>2</c:v>
                </c:pt>
                <c:pt idx="20">
                  <c:v>5</c:v>
                </c:pt>
                <c:pt idx="21">
                  <c:v>3</c:v>
                </c:pt>
                <c:pt idx="22">
                  <c:v>8</c:v>
                </c:pt>
                <c:pt idx="23">
                  <c:v>9</c:v>
                </c:pt>
                <c:pt idx="24">
                  <c:v>10</c:v>
                </c:pt>
                <c:pt idx="25">
                  <c:v>17</c:v>
                </c:pt>
                <c:pt idx="26">
                  <c:v>16</c:v>
                </c:pt>
                <c:pt idx="27">
                  <c:v>19</c:v>
                </c:pt>
                <c:pt idx="28">
                  <c:v>12</c:v>
                </c:pt>
                <c:pt idx="29">
                  <c:v>4</c:v>
                </c:pt>
                <c:pt idx="30">
                  <c:v>2</c:v>
                </c:pt>
                <c:pt idx="31">
                  <c:v>4</c:v>
                </c:pt>
                <c:pt idx="32">
                  <c:v>5</c:v>
                </c:pt>
                <c:pt idx="33">
                  <c:v>7</c:v>
                </c:pt>
                <c:pt idx="34">
                  <c:v>10</c:v>
                </c:pt>
                <c:pt idx="35">
                  <c:v>15</c:v>
                </c:pt>
                <c:pt idx="36">
                  <c:v>14</c:v>
                </c:pt>
                <c:pt idx="37">
                  <c:v>16</c:v>
                </c:pt>
                <c:pt idx="38">
                  <c:v>14</c:v>
                </c:pt>
                <c:pt idx="39">
                  <c:v>12</c:v>
                </c:pt>
                <c:pt idx="40">
                  <c:v>13</c:v>
                </c:pt>
                <c:pt idx="41">
                  <c:v>10</c:v>
                </c:pt>
                <c:pt idx="42">
                  <c:v>9</c:v>
                </c:pt>
                <c:pt idx="43">
                  <c:v>6</c:v>
                </c:pt>
              </c:numCache>
            </c:numRef>
          </c:val>
          <c:extLst>
            <c:ext xmlns:c16="http://schemas.microsoft.com/office/drawing/2014/chart" uri="{C3380CC4-5D6E-409C-BE32-E72D297353CC}">
              <c16:uniqueId val="{00000001-E80D-496C-816A-CDC4EA6A4299}"/>
            </c:ext>
          </c:extLst>
        </c:ser>
        <c:dLbls>
          <c:showLegendKey val="0"/>
          <c:showVal val="0"/>
          <c:showCatName val="0"/>
          <c:showSerName val="0"/>
          <c:showPercent val="0"/>
          <c:showBubbleSize val="0"/>
        </c:dLbls>
        <c:gapWidth val="150"/>
        <c:axId val="712742768"/>
        <c:axId val="71273456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val>
                  <c:numRef>
                    <c:extLst>
                      <c:ext uri="{02D57815-91ED-43cb-92C2-25804820EDAC}">
                        <c15:formulaRef>
                          <c15:sqref>Sheet1!$A$2:$A$51</c15:sqref>
                        </c15:formulaRef>
                      </c:ext>
                    </c:extLst>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val>
                <c:extLst>
                  <c:ext xmlns:c16="http://schemas.microsoft.com/office/drawing/2014/chart" uri="{C3380CC4-5D6E-409C-BE32-E72D297353CC}">
                    <c16:uniqueId val="{00000003-E80D-496C-816A-CDC4EA6A4299}"/>
                  </c:ext>
                </c:extLst>
              </c15:ser>
            </c15:filteredBarSeries>
          </c:ext>
        </c:extLst>
      </c:barChart>
      <c:lineChart>
        <c:grouping val="standard"/>
        <c:varyColors val="0"/>
        <c:ser>
          <c:idx val="3"/>
          <c:order val="3"/>
          <c:tx>
            <c:strRef>
              <c:f>Sheet1!$D$1</c:f>
              <c:strCache>
                <c:ptCount val="1"/>
                <c:pt idx="0">
                  <c:v>Forecasted Demand</c:v>
                </c:pt>
              </c:strCache>
            </c:strRef>
          </c:tx>
          <c:spPr>
            <a:ln w="31750" cap="rnd">
              <a:solidFill>
                <a:schemeClr val="accent3"/>
              </a:solidFill>
              <a:round/>
            </a:ln>
            <a:effectLst>
              <a:outerShdw blurRad="40000" dist="23000" dir="5400000" rotWithShape="0">
                <a:srgbClr val="000000">
                  <a:alpha val="35000"/>
                </a:srgbClr>
              </a:outerShdw>
            </a:effectLst>
          </c:spPr>
          <c:marker>
            <c:symbol val="none"/>
          </c:marker>
          <c:val>
            <c:numRef>
              <c:f>Sheet1!$D$2:$D$51</c:f>
              <c:numCache>
                <c:formatCode>General</c:formatCode>
                <c:ptCount val="50"/>
                <c:pt idx="19">
                  <c:v>1</c:v>
                </c:pt>
                <c:pt idx="20">
                  <c:v>6</c:v>
                </c:pt>
                <c:pt idx="21">
                  <c:v>3</c:v>
                </c:pt>
                <c:pt idx="22">
                  <c:v>6</c:v>
                </c:pt>
                <c:pt idx="23">
                  <c:v>5</c:v>
                </c:pt>
                <c:pt idx="24">
                  <c:v>5</c:v>
                </c:pt>
                <c:pt idx="25">
                  <c:v>7</c:v>
                </c:pt>
                <c:pt idx="26">
                  <c:v>8</c:v>
                </c:pt>
                <c:pt idx="27">
                  <c:v>10</c:v>
                </c:pt>
                <c:pt idx="28">
                  <c:v>9</c:v>
                </c:pt>
                <c:pt idx="29">
                  <c:v>4</c:v>
                </c:pt>
                <c:pt idx="30">
                  <c:v>3</c:v>
                </c:pt>
                <c:pt idx="31">
                  <c:v>3</c:v>
                </c:pt>
                <c:pt idx="32">
                  <c:v>7</c:v>
                </c:pt>
                <c:pt idx="33">
                  <c:v>6</c:v>
                </c:pt>
                <c:pt idx="34">
                  <c:v>10</c:v>
                </c:pt>
                <c:pt idx="35">
                  <c:v>19</c:v>
                </c:pt>
                <c:pt idx="36">
                  <c:v>20</c:v>
                </c:pt>
                <c:pt idx="37">
                  <c:v>19</c:v>
                </c:pt>
                <c:pt idx="38">
                  <c:v>18</c:v>
                </c:pt>
                <c:pt idx="39">
                  <c:v>16</c:v>
                </c:pt>
                <c:pt idx="40">
                  <c:v>19</c:v>
                </c:pt>
                <c:pt idx="41">
                  <c:v>16</c:v>
                </c:pt>
                <c:pt idx="42">
                  <c:v>9</c:v>
                </c:pt>
                <c:pt idx="43">
                  <c:v>7</c:v>
                </c:pt>
                <c:pt idx="44">
                  <c:v>3</c:v>
                </c:pt>
                <c:pt idx="45">
                  <c:v>2</c:v>
                </c:pt>
                <c:pt idx="46">
                  <c:v>1</c:v>
                </c:pt>
                <c:pt idx="47">
                  <c:v>4</c:v>
                </c:pt>
                <c:pt idx="48">
                  <c:v>1</c:v>
                </c:pt>
                <c:pt idx="49">
                  <c:v>6</c:v>
                </c:pt>
              </c:numCache>
            </c:numRef>
          </c:val>
          <c:smooth val="0"/>
          <c:extLst>
            <c:ext xmlns:c16="http://schemas.microsoft.com/office/drawing/2014/chart" uri="{C3380CC4-5D6E-409C-BE32-E72D297353CC}">
              <c16:uniqueId val="{00000002-E80D-496C-816A-CDC4EA6A4299}"/>
            </c:ext>
          </c:extLst>
        </c:ser>
        <c:dLbls>
          <c:showLegendKey val="0"/>
          <c:showVal val="0"/>
          <c:showCatName val="0"/>
          <c:showSerName val="0"/>
          <c:showPercent val="0"/>
          <c:showBubbleSize val="0"/>
        </c:dLbls>
        <c:marker val="1"/>
        <c:smooth val="0"/>
        <c:axId val="712742768"/>
        <c:axId val="712734568"/>
      </c:lineChart>
      <c:catAx>
        <c:axId val="712742768"/>
        <c:scaling>
          <c:orientation val="minMax"/>
        </c:scaling>
        <c:delete val="1"/>
        <c:axPos val="b"/>
        <c:numFmt formatCode="General" sourceLinked="1"/>
        <c:majorTickMark val="none"/>
        <c:minorTickMark val="none"/>
        <c:tickLblPos val="nextTo"/>
        <c:crossAx val="712734568"/>
        <c:crosses val="autoZero"/>
        <c:auto val="1"/>
        <c:lblAlgn val="ctr"/>
        <c:lblOffset val="100"/>
        <c:noMultiLvlLbl val="0"/>
      </c:catAx>
      <c:valAx>
        <c:axId val="712734568"/>
        <c:scaling>
          <c:orientation val="minMax"/>
        </c:scaling>
        <c:delete val="1"/>
        <c:axPos val="l"/>
        <c:numFmt formatCode="General" sourceLinked="1"/>
        <c:majorTickMark val="none"/>
        <c:minorTickMark val="none"/>
        <c:tickLblPos val="nextTo"/>
        <c:crossAx val="7127427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Sheet2!$L$61</c:f>
              <c:strCache>
                <c:ptCount val="1"/>
                <c:pt idx="0">
                  <c:v>sum of p50</c:v>
                </c:pt>
              </c:strCache>
            </c:strRef>
          </c:tx>
          <c:spPr>
            <a:solidFill>
              <a:schemeClr val="accent1"/>
            </a:solidFill>
            <a:ln>
              <a:noFill/>
            </a:ln>
            <a:effectLst/>
          </c:spPr>
          <c:invertIfNegative val="0"/>
          <c:val>
            <c:numRef>
              <c:f>Sheet2!$L$62:$L$76</c:f>
              <c:numCache>
                <c:formatCode>General</c:formatCode>
                <c:ptCount val="15"/>
                <c:pt idx="0">
                  <c:v>0.18163290887812472</c:v>
                </c:pt>
                <c:pt idx="1">
                  <c:v>0.1548906148650287</c:v>
                </c:pt>
                <c:pt idx="2">
                  <c:v>0.21248567574853139</c:v>
                </c:pt>
                <c:pt idx="3">
                  <c:v>0.18076291801025002</c:v>
                </c:pt>
                <c:pt idx="4">
                  <c:v>0.15114279297353123</c:v>
                </c:pt>
                <c:pt idx="5">
                  <c:v>3.6067141488736187E-2</c:v>
                </c:pt>
                <c:pt idx="6">
                  <c:v>0.11452507669985958</c:v>
                </c:pt>
              </c:numCache>
            </c:numRef>
          </c:val>
          <c:extLst>
            <c:ext xmlns:c16="http://schemas.microsoft.com/office/drawing/2014/chart" uri="{C3380CC4-5D6E-409C-BE32-E72D297353CC}">
              <c16:uniqueId val="{00000000-B0CA-4055-BF59-EE46429D1C32}"/>
            </c:ext>
          </c:extLst>
        </c:ser>
        <c:ser>
          <c:idx val="1"/>
          <c:order val="1"/>
          <c:tx>
            <c:strRef>
              <c:f>Sheet2!$M$61</c:f>
              <c:strCache>
                <c:ptCount val="1"/>
                <c:pt idx="0">
                  <c:v>Sum of plan_under</c:v>
                </c:pt>
              </c:strCache>
            </c:strRef>
          </c:tx>
          <c:spPr>
            <a:solidFill>
              <a:schemeClr val="accent1">
                <a:lumMod val="20000"/>
                <a:lumOff val="80000"/>
              </a:schemeClr>
            </a:solidFill>
            <a:ln>
              <a:noFill/>
            </a:ln>
            <a:effectLst/>
          </c:spPr>
          <c:invertIfNegative val="0"/>
          <c:val>
            <c:numRef>
              <c:f>Sheet2!$M$62:$M$76</c:f>
              <c:numCache>
                <c:formatCode>General</c:formatCode>
                <c:ptCount val="15"/>
                <c:pt idx="0">
                  <c:v>-0.10230253006833606</c:v>
                </c:pt>
                <c:pt idx="1">
                  <c:v>-0.14610673167510424</c:v>
                </c:pt>
                <c:pt idx="2">
                  <c:v>-0.11671465971180303</c:v>
                </c:pt>
                <c:pt idx="3">
                  <c:v>-0.11023313578764489</c:v>
                </c:pt>
                <c:pt idx="4">
                  <c:v>-0.15516945296042567</c:v>
                </c:pt>
                <c:pt idx="5">
                  <c:v>-0.19633347178360638</c:v>
                </c:pt>
                <c:pt idx="6">
                  <c:v>-0.20464714667714168</c:v>
                </c:pt>
              </c:numCache>
            </c:numRef>
          </c:val>
          <c:extLst>
            <c:ext xmlns:c16="http://schemas.microsoft.com/office/drawing/2014/chart" uri="{C3380CC4-5D6E-409C-BE32-E72D297353CC}">
              <c16:uniqueId val="{00000001-B0CA-4055-BF59-EE46429D1C32}"/>
            </c:ext>
          </c:extLst>
        </c:ser>
        <c:ser>
          <c:idx val="2"/>
          <c:order val="2"/>
          <c:tx>
            <c:strRef>
              <c:f>Sheet2!$N$61</c:f>
              <c:strCache>
                <c:ptCount val="1"/>
                <c:pt idx="0">
                  <c:v>Sum of p65_over</c:v>
                </c:pt>
              </c:strCache>
            </c:strRef>
          </c:tx>
          <c:spPr>
            <a:solidFill>
              <a:schemeClr val="accent4"/>
            </a:solidFill>
            <a:ln>
              <a:noFill/>
            </a:ln>
            <a:effectLst/>
          </c:spPr>
          <c:invertIfNegative val="0"/>
          <c:val>
            <c:numRef>
              <c:f>Sheet2!$N$62:$N$76</c:f>
              <c:numCache>
                <c:formatCode>General</c:formatCode>
                <c:ptCount val="15"/>
                <c:pt idx="8">
                  <c:v>0.26138608325254592</c:v>
                </c:pt>
                <c:pt idx="9">
                  <c:v>0.23464378923944992</c:v>
                </c:pt>
                <c:pt idx="10">
                  <c:v>0.29223885012295259</c:v>
                </c:pt>
                <c:pt idx="11">
                  <c:v>0.26051609238467122</c:v>
                </c:pt>
                <c:pt idx="12">
                  <c:v>0.23089596734795242</c:v>
                </c:pt>
                <c:pt idx="13">
                  <c:v>0.1158203158631574</c:v>
                </c:pt>
                <c:pt idx="14">
                  <c:v>0.19427825107428079</c:v>
                </c:pt>
              </c:numCache>
            </c:numRef>
          </c:val>
          <c:extLst>
            <c:ext xmlns:c16="http://schemas.microsoft.com/office/drawing/2014/chart" uri="{C3380CC4-5D6E-409C-BE32-E72D297353CC}">
              <c16:uniqueId val="{00000002-B0CA-4055-BF59-EE46429D1C32}"/>
            </c:ext>
          </c:extLst>
        </c:ser>
        <c:ser>
          <c:idx val="3"/>
          <c:order val="3"/>
          <c:tx>
            <c:strRef>
              <c:f>Sheet2!$O$61</c:f>
              <c:strCache>
                <c:ptCount val="1"/>
                <c:pt idx="0">
                  <c:v>Sum of p65_under</c:v>
                </c:pt>
              </c:strCache>
            </c:strRef>
          </c:tx>
          <c:spPr>
            <a:solidFill>
              <a:schemeClr val="accent4">
                <a:lumMod val="20000"/>
                <a:lumOff val="80000"/>
              </a:schemeClr>
            </a:solidFill>
            <a:ln>
              <a:noFill/>
            </a:ln>
            <a:effectLst/>
          </c:spPr>
          <c:invertIfNegative val="0"/>
          <c:val>
            <c:numRef>
              <c:f>Sheet2!$O$62:$O$76</c:f>
              <c:numCache>
                <c:formatCode>General</c:formatCode>
                <c:ptCount val="15"/>
                <c:pt idx="8">
                  <c:v>-2.2549355693914842E-2</c:v>
                </c:pt>
                <c:pt idx="9">
                  <c:v>-6.6353557300683041E-2</c:v>
                </c:pt>
                <c:pt idx="10">
                  <c:v>-3.6961485337381826E-2</c:v>
                </c:pt>
                <c:pt idx="11">
                  <c:v>-3.0479961413223681E-2</c:v>
                </c:pt>
                <c:pt idx="12">
                  <c:v>-7.5416278586004443E-2</c:v>
                </c:pt>
                <c:pt idx="13">
                  <c:v>-0.11658029740918519</c:v>
                </c:pt>
                <c:pt idx="14">
                  <c:v>-0.12489397230272047</c:v>
                </c:pt>
              </c:numCache>
            </c:numRef>
          </c:val>
          <c:extLst>
            <c:ext xmlns:c16="http://schemas.microsoft.com/office/drawing/2014/chart" uri="{C3380CC4-5D6E-409C-BE32-E72D297353CC}">
              <c16:uniqueId val="{00000003-B0CA-4055-BF59-EE46429D1C32}"/>
            </c:ext>
          </c:extLst>
        </c:ser>
        <c:dLbls>
          <c:showLegendKey val="0"/>
          <c:showVal val="0"/>
          <c:showCatName val="0"/>
          <c:showSerName val="0"/>
          <c:showPercent val="0"/>
          <c:showBubbleSize val="0"/>
        </c:dLbls>
        <c:gapWidth val="150"/>
        <c:overlap val="100"/>
        <c:axId val="755435024"/>
        <c:axId val="755437320"/>
      </c:barChart>
      <c:catAx>
        <c:axId val="755435024"/>
        <c:scaling>
          <c:orientation val="minMax"/>
        </c:scaling>
        <c:delete val="1"/>
        <c:axPos val="b"/>
        <c:majorTickMark val="none"/>
        <c:minorTickMark val="none"/>
        <c:tickLblPos val="nextTo"/>
        <c:crossAx val="755437320"/>
        <c:crosses val="autoZero"/>
        <c:auto val="1"/>
        <c:lblAlgn val="ctr"/>
        <c:lblOffset val="100"/>
        <c:noMultiLvlLbl val="0"/>
      </c:catAx>
      <c:valAx>
        <c:axId val="755437320"/>
        <c:scaling>
          <c:orientation val="minMax"/>
        </c:scaling>
        <c:delete val="1"/>
        <c:axPos val="l"/>
        <c:numFmt formatCode="General" sourceLinked="1"/>
        <c:majorTickMark val="out"/>
        <c:minorTickMark val="none"/>
        <c:tickLblPos val="nextTo"/>
        <c:crossAx val="755435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0.59867</cdr:x>
      <cdr:y>0.2209</cdr:y>
    </cdr:from>
    <cdr:to>
      <cdr:x>0.59867</cdr:x>
      <cdr:y>0.54016</cdr:y>
    </cdr:to>
    <cdr:cxnSp macro="">
      <cdr:nvCxnSpPr>
        <cdr:cNvPr id="3" name="Straight Arrow Connector 2">
          <a:extLst xmlns:a="http://schemas.openxmlformats.org/drawingml/2006/main">
            <a:ext uri="{FF2B5EF4-FFF2-40B4-BE49-F238E27FC236}">
              <a16:creationId xmlns:a16="http://schemas.microsoft.com/office/drawing/2014/main" id="{BEA123B2-36BD-0147-8B12-0F13509A8729}"/>
            </a:ext>
          </a:extLst>
        </cdr:cNvPr>
        <cdr:cNvCxnSpPr/>
      </cdr:nvCxnSpPr>
      <cdr:spPr>
        <a:xfrm xmlns:a="http://schemas.openxmlformats.org/drawingml/2006/main">
          <a:off x="5288537" y="1009157"/>
          <a:ext cx="0" cy="1458533"/>
        </a:xfrm>
        <a:prstGeom xmlns:a="http://schemas.openxmlformats.org/drawingml/2006/main" prst="straightConnector1">
          <a:avLst/>
        </a:prstGeom>
        <a:ln xmlns:a="http://schemas.openxmlformats.org/drawingml/2006/main" w="38100">
          <a:solidFill>
            <a:schemeClr val="accent2"/>
          </a:solidFill>
          <a:headEnd type="triangle"/>
          <a:tailEnd type="triangle"/>
        </a:l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dr:relSizeAnchor xmlns:cdr="http://schemas.openxmlformats.org/drawingml/2006/chartDrawing">
    <cdr:from>
      <cdr:x>0.8085</cdr:x>
      <cdr:y>0.26333</cdr:y>
    </cdr:from>
    <cdr:to>
      <cdr:x>0.8085</cdr:x>
      <cdr:y>0.41255</cdr:y>
    </cdr:to>
    <cdr:cxnSp macro="">
      <cdr:nvCxnSpPr>
        <cdr:cNvPr id="4" name="Straight Arrow Connector 3">
          <a:extLst xmlns:a="http://schemas.openxmlformats.org/drawingml/2006/main">
            <a:ext uri="{FF2B5EF4-FFF2-40B4-BE49-F238E27FC236}">
              <a16:creationId xmlns:a16="http://schemas.microsoft.com/office/drawing/2014/main" id="{0CE4ADCB-0C8B-AF4E-8A50-7015568C7C37}"/>
            </a:ext>
          </a:extLst>
        </cdr:cNvPr>
        <cdr:cNvCxnSpPr/>
      </cdr:nvCxnSpPr>
      <cdr:spPr>
        <a:xfrm xmlns:a="http://schemas.openxmlformats.org/drawingml/2006/main">
          <a:off x="4463842" y="892839"/>
          <a:ext cx="0" cy="505940"/>
        </a:xfrm>
        <a:prstGeom xmlns:a="http://schemas.openxmlformats.org/drawingml/2006/main" prst="straightConnector1">
          <a:avLst/>
        </a:prstGeom>
        <a:ln xmlns:a="http://schemas.openxmlformats.org/drawingml/2006/main" w="38100">
          <a:solidFill>
            <a:schemeClr val="accent2"/>
          </a:solidFill>
          <a:headEnd type="triangle"/>
          <a:tailEnd type="triangle"/>
        </a:l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affordabletours.co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32821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retail made 3</a:t>
            </a:r>
            <a:r>
              <a:rPr lang="en-US" baseline="0" dirty="0"/>
              <a:t> key decisions to successfully implement Forecast to reduce waste.</a:t>
            </a:r>
          </a:p>
          <a:p>
            <a:pPr marL="228600" indent="-228600">
              <a:buFont typeface="+mj-lt"/>
              <a:buAutoNum type="arabicPeriod"/>
            </a:pPr>
            <a:r>
              <a:rPr lang="en-US" baseline="0" dirty="0"/>
              <a:t>They focused on the subset of SKUs where accuracy improvements would most benefit the business. In doing so, they were able to link statistical improvements in accuracy to the business impact it creates</a:t>
            </a:r>
          </a:p>
          <a:p>
            <a:pPr marL="228600" indent="-228600">
              <a:buFont typeface="+mj-lt"/>
              <a:buAutoNum type="arabicPeriod"/>
            </a:pPr>
            <a:r>
              <a:rPr lang="en-US" baseline="0" dirty="0"/>
              <a:t>Customers frequently purchase grocery items together, making ML-approaches a natural fit for their business. Training a global model across stores allowed them to identify and action when in increase in demand for an item in one region would be predictive of demand across other items and regions</a:t>
            </a:r>
          </a:p>
          <a:p>
            <a:pPr marL="228600" indent="-228600">
              <a:buFont typeface="+mj-lt"/>
              <a:buAutoNum type="arabicPeriod"/>
            </a:pPr>
            <a:r>
              <a:rPr lang="en-US" baseline="0" dirty="0"/>
              <a:t>The used probabilistic forecasting to ensure potential demand spikes were accurately capture so staples such as milk and eggs where always in stock, while also making sure they did not overstock expensive items with short shelf lives that were likely to spoil.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455451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automate their</a:t>
            </a:r>
            <a:r>
              <a:rPr lang="en-US" baseline="0" dirty="0"/>
              <a:t> replenishment process,</a:t>
            </a:r>
            <a:r>
              <a:rPr lang="en-US" dirty="0"/>
              <a:t> More Retail</a:t>
            </a:r>
            <a:r>
              <a:rPr lang="en-US" baseline="0" dirty="0"/>
              <a:t> integrated Forecast into their existing Oracle order managements system</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2589593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dirty="0"/>
              <a:t>Weather conditions influence demand for</a:t>
            </a:r>
            <a:r>
              <a:rPr lang="en-US" sz="1200" baseline="0" dirty="0"/>
              <a:t> goods and services. With better forecasts, business can better stock products, staff appropriately, and plan </a:t>
            </a:r>
            <a:r>
              <a:rPr lang="en-US" sz="1200" dirty="0"/>
              <a:t>merchandizing decisions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dirty="0"/>
              <a:t>Incorporating</a:t>
            </a:r>
            <a:r>
              <a:rPr lang="en-US" sz="1200" baseline="0" dirty="0"/>
              <a:t> weather information for a single decision or single location is straightforward; however, a</a:t>
            </a:r>
            <a:r>
              <a:rPr lang="en-US" sz="1200" b="0" i="0" kern="1200" dirty="0">
                <a:solidFill>
                  <a:schemeClr val="tx1"/>
                </a:solidFill>
                <a:effectLst/>
                <a:latin typeface="Amazon Ember Regular" charset="0"/>
                <a:ea typeface="+mn-ea"/>
                <a:cs typeface="+mn-cs"/>
              </a:rPr>
              <a:t>cquiring, cleaning, and effectively using live weather information for demand forecasting at scale is challenging and requires ongoing maintenance</a:t>
            </a:r>
            <a:r>
              <a:rPr lang="en-US" sz="1200" baseline="0" dirty="0"/>
              <a:t>.</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Amazon Ember Regular" charset="0"/>
                <a:ea typeface="+mn-ea"/>
                <a:cs typeface="+mn-cs"/>
              </a:rPr>
              <a:t>With this launch, you can now include 14-day weather forecasts for US and Europe locations with one click to your demand forecast. Forecast will take care of the heavy</a:t>
            </a:r>
            <a:r>
              <a:rPr lang="en-US" sz="1200" b="0" i="0" kern="1200" baseline="0" dirty="0">
                <a:solidFill>
                  <a:schemeClr val="tx1"/>
                </a:solidFill>
                <a:effectLst/>
                <a:latin typeface="Amazon Ember Regular" charset="0"/>
                <a:ea typeface="+mn-ea"/>
                <a:cs typeface="+mn-cs"/>
              </a:rPr>
              <a:t> lifting on the back end.</a:t>
            </a:r>
            <a:endParaRPr lang="en-US" sz="1200" b="0" i="0" kern="1200" dirty="0">
              <a:solidFill>
                <a:schemeClr val="tx1"/>
              </a:solidFill>
              <a:effectLst/>
              <a:latin typeface="Amazon Ember Regular" charset="0"/>
              <a:ea typeface="+mn-ea"/>
              <a:cs typeface="+mn-cs"/>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aseline="0" dirty="0"/>
              <a:t>To add weather, simply include the location information of your stores and select to include weather in the console or API. Weather is currently available in North America and Europe and we will be expanding to additional regions soon.</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2/11/21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22918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kern="1200" baseline="0" dirty="0">
                <a:solidFill>
                  <a:schemeClr val="tx1"/>
                </a:solidFill>
                <a:effectLst/>
                <a:latin typeface="Amazon Ember Regular" charset="0"/>
                <a:ea typeface="+mn-ea"/>
                <a:cs typeface="+mn-cs"/>
              </a:rPr>
              <a:t>So, how can Amazon Forecast be used in retail?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i="0" u="sng" kern="1200" baseline="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u="sng" kern="1200" baseline="0" dirty="0">
                <a:solidFill>
                  <a:schemeClr val="tx1"/>
                </a:solidFill>
                <a:effectLst/>
                <a:latin typeface="Amazon Ember Regular" charset="0"/>
                <a:ea typeface="+mn-ea"/>
                <a:cs typeface="+mn-cs"/>
              </a:rPr>
              <a:t>Forecast for retail:</a:t>
            </a:r>
          </a:p>
          <a:p>
            <a:pPr>
              <a:lnSpc>
                <a:spcPct val="100000"/>
              </a:lnSpc>
              <a:spcBef>
                <a:spcPts val="600"/>
              </a:spcBef>
            </a:pPr>
            <a:r>
              <a:rPr lang="en-US" sz="1800" b="1" dirty="0">
                <a:solidFill>
                  <a:schemeClr val="accent1"/>
                </a:solidFill>
              </a:rPr>
              <a:t>Reduce waste and markdowns</a:t>
            </a:r>
          </a:p>
          <a:p>
            <a:pPr>
              <a:lnSpc>
                <a:spcPct val="100000"/>
              </a:lnSpc>
              <a:spcBef>
                <a:spcPts val="600"/>
              </a:spcBef>
            </a:pPr>
            <a:r>
              <a:rPr lang="en-US" sz="1200" dirty="0"/>
              <a:t>Reduce over-forecasting and excess inventory at each point in the supply chain</a:t>
            </a:r>
          </a:p>
          <a:p>
            <a:pPr>
              <a:lnSpc>
                <a:spcPct val="100000"/>
              </a:lnSpc>
              <a:spcBef>
                <a:spcPts val="600"/>
              </a:spcBef>
            </a:pPr>
            <a:r>
              <a:rPr lang="en-US" sz="1800" b="1" dirty="0">
                <a:solidFill>
                  <a:schemeClr val="accent1"/>
                </a:solidFill>
              </a:rPr>
              <a:t>Improve in-stock rates and inventory turns</a:t>
            </a:r>
          </a:p>
          <a:p>
            <a:pPr>
              <a:lnSpc>
                <a:spcPct val="100000"/>
              </a:lnSpc>
              <a:spcBef>
                <a:spcPts val="600"/>
              </a:spcBef>
            </a:pPr>
            <a:r>
              <a:rPr lang="en-US" sz="1200" dirty="0"/>
              <a:t>Improve availability despite varying demand. Capture additional revenue with less inventory on hand</a:t>
            </a:r>
          </a:p>
          <a:p>
            <a:pPr>
              <a:lnSpc>
                <a:spcPct val="100000"/>
              </a:lnSpc>
              <a:spcBef>
                <a:spcPts val="600"/>
              </a:spcBef>
            </a:pPr>
            <a:r>
              <a:rPr lang="en-US" sz="1800" b="1" dirty="0">
                <a:solidFill>
                  <a:schemeClr val="accent1"/>
                </a:solidFill>
              </a:rPr>
              <a:t>Staff to meet demand</a:t>
            </a:r>
          </a:p>
          <a:p>
            <a:pPr>
              <a:lnSpc>
                <a:spcPct val="100000"/>
              </a:lnSpc>
              <a:spcBef>
                <a:spcPts val="600"/>
              </a:spcBef>
            </a:pPr>
            <a:r>
              <a:rPr lang="en-US" sz="1200" dirty="0"/>
              <a:t>Optimize staffing and hiring decisions in physical stores, distribution locations, and support centers</a:t>
            </a:r>
          </a:p>
          <a:p>
            <a:pPr>
              <a:lnSpc>
                <a:spcPct val="100000"/>
              </a:lnSpc>
              <a:spcBef>
                <a:spcPts val="600"/>
              </a:spcBef>
            </a:pPr>
            <a:r>
              <a:rPr lang="en-US" sz="1800" b="1" dirty="0">
                <a:solidFill>
                  <a:schemeClr val="accent1"/>
                </a:solidFill>
              </a:rPr>
              <a:t>Plan for new products</a:t>
            </a:r>
          </a:p>
          <a:p>
            <a:pPr>
              <a:lnSpc>
                <a:spcPct val="100000"/>
              </a:lnSpc>
              <a:spcBef>
                <a:spcPts val="600"/>
              </a:spcBef>
            </a:pPr>
            <a:r>
              <a:rPr lang="en-US" sz="1200" dirty="0"/>
              <a:t>Accurately predict “cold-start” demand for new product introductions</a:t>
            </a:r>
          </a:p>
          <a:p>
            <a:pPr>
              <a:lnSpc>
                <a:spcPct val="100000"/>
              </a:lnSpc>
              <a:spcBef>
                <a:spcPts val="600"/>
              </a:spcBef>
            </a:pPr>
            <a:r>
              <a:rPr lang="en-US" sz="1800" b="1" dirty="0">
                <a:solidFill>
                  <a:schemeClr val="accent1"/>
                </a:solidFill>
              </a:rPr>
              <a:t>Sense demand with external factors</a:t>
            </a:r>
          </a:p>
          <a:p>
            <a:pPr>
              <a:lnSpc>
                <a:spcPct val="100000"/>
              </a:lnSpc>
              <a:spcBef>
                <a:spcPts val="600"/>
              </a:spcBef>
            </a:pPr>
            <a:r>
              <a:rPr lang="en-US" sz="1200" dirty="0"/>
              <a:t>Augment historical data additional data that will influence demand as weather, events, or related trends</a:t>
            </a:r>
          </a:p>
          <a:p>
            <a:pPr>
              <a:lnSpc>
                <a:spcPct val="100000"/>
              </a:lnSpc>
              <a:spcBef>
                <a:spcPts val="600"/>
              </a:spcBef>
            </a:pPr>
            <a:r>
              <a:rPr lang="en-US" sz="1800" b="1" dirty="0">
                <a:solidFill>
                  <a:schemeClr val="accent1"/>
                </a:solidFill>
              </a:rPr>
              <a:t>Meet demand from pricing &amp; promotions</a:t>
            </a:r>
          </a:p>
          <a:p>
            <a:pPr>
              <a:lnSpc>
                <a:spcPct val="100000"/>
              </a:lnSpc>
              <a:spcBef>
                <a:spcPts val="600"/>
              </a:spcBef>
            </a:pPr>
            <a:r>
              <a:rPr lang="en-US" sz="1200" dirty="0"/>
              <a:t>Incorporate past pricing and promotion events to estimate demand from future events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AWS customer,</a:t>
            </a:r>
            <a:r>
              <a:rPr lang="en-US" baseline="0" dirty="0"/>
              <a:t> More Retail, one of the largest hypermarket and supermarket chains in India is using Forecast to reduce food waste. Through more accurate ML forecasting, waste from fresh produce by 30% and improved in-stock rates from 80% to 90%</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36969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kern="1200" baseline="0" dirty="0">
                <a:solidFill>
                  <a:schemeClr val="tx1"/>
                </a:solidFill>
                <a:effectLst/>
                <a:latin typeface="Amazon Ember Regular" charset="0"/>
                <a:ea typeface="+mn-ea"/>
                <a:cs typeface="+mn-cs"/>
              </a:rPr>
              <a:t>Amazon Forecast is also frequently used in manufacturing and distribution.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u="sng" kern="1200" baseline="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sng" kern="1200" baseline="0" dirty="0">
                <a:solidFill>
                  <a:schemeClr val="tx1"/>
                </a:solidFill>
                <a:effectLst/>
                <a:latin typeface="Amazon Ember Regular" charset="0"/>
                <a:ea typeface="+mn-ea"/>
                <a:cs typeface="+mn-cs"/>
              </a:rPr>
              <a:t>Forecast for manufacturing and distribution</a:t>
            </a:r>
          </a:p>
          <a:p>
            <a:pPr>
              <a:lnSpc>
                <a:spcPct val="100000"/>
              </a:lnSpc>
              <a:spcBef>
                <a:spcPts val="600"/>
              </a:spcBef>
            </a:pPr>
            <a:r>
              <a:rPr lang="en-US" sz="1800" b="1" dirty="0">
                <a:solidFill>
                  <a:schemeClr val="accent1"/>
                </a:solidFill>
              </a:rPr>
              <a:t>Minimize inventory carrying costs</a:t>
            </a:r>
          </a:p>
          <a:p>
            <a:pPr>
              <a:lnSpc>
                <a:spcPct val="100000"/>
              </a:lnSpc>
              <a:spcBef>
                <a:spcPts val="600"/>
              </a:spcBef>
            </a:pPr>
            <a:r>
              <a:rPr lang="en-US" sz="1200" dirty="0"/>
              <a:t>Meet demand with lower safety stock at all points in the supply chain and free up working capital</a:t>
            </a:r>
          </a:p>
          <a:p>
            <a:pPr>
              <a:lnSpc>
                <a:spcPct val="100000"/>
              </a:lnSpc>
              <a:spcBef>
                <a:spcPts val="600"/>
              </a:spcBef>
            </a:pPr>
            <a:r>
              <a:rPr lang="en-US" sz="1800" b="1" dirty="0">
                <a:solidFill>
                  <a:schemeClr val="accent1"/>
                </a:solidFill>
              </a:rPr>
              <a:t>Reduce rush fulfillments</a:t>
            </a:r>
          </a:p>
          <a:p>
            <a:pPr>
              <a:lnSpc>
                <a:spcPct val="100000"/>
              </a:lnSpc>
              <a:spcBef>
                <a:spcPts val="600"/>
              </a:spcBef>
            </a:pPr>
            <a:r>
              <a:rPr lang="en-US" sz="1200" dirty="0"/>
              <a:t>Position inventory throughout your distribution network in anticipation of demand</a:t>
            </a:r>
          </a:p>
          <a:p>
            <a:pPr>
              <a:lnSpc>
                <a:spcPct val="100000"/>
              </a:lnSpc>
              <a:spcBef>
                <a:spcPts val="600"/>
              </a:spcBef>
            </a:pPr>
            <a:r>
              <a:rPr lang="en-US" sz="1800" b="1" dirty="0">
                <a:solidFill>
                  <a:schemeClr val="accent1"/>
                </a:solidFill>
              </a:rPr>
              <a:t>Secure favorable contract pricing</a:t>
            </a:r>
          </a:p>
          <a:p>
            <a:pPr>
              <a:lnSpc>
                <a:spcPct val="100000"/>
              </a:lnSpc>
              <a:spcBef>
                <a:spcPts val="600"/>
              </a:spcBef>
            </a:pPr>
            <a:r>
              <a:rPr lang="en-US" sz="1200" dirty="0"/>
              <a:t>Accurately estimate future input material needs and reduce penalties</a:t>
            </a:r>
          </a:p>
          <a:p>
            <a:pPr>
              <a:lnSpc>
                <a:spcPct val="100000"/>
              </a:lnSpc>
              <a:spcBef>
                <a:spcPts val="600"/>
              </a:spcBef>
            </a:pPr>
            <a:r>
              <a:rPr lang="en-US" sz="1800" b="1" dirty="0">
                <a:solidFill>
                  <a:schemeClr val="accent1"/>
                </a:solidFill>
              </a:rPr>
              <a:t>Optimize staffing, training, and hiring</a:t>
            </a:r>
          </a:p>
          <a:p>
            <a:pPr>
              <a:lnSpc>
                <a:spcPct val="100000"/>
              </a:lnSpc>
              <a:spcBef>
                <a:spcPts val="600"/>
              </a:spcBef>
            </a:pPr>
            <a:r>
              <a:rPr lang="en-US" sz="1200" dirty="0"/>
              <a:t>Plan for the right number of staff with the right skillsets</a:t>
            </a:r>
          </a:p>
          <a:p>
            <a:pPr>
              <a:lnSpc>
                <a:spcPct val="100000"/>
              </a:lnSpc>
              <a:spcBef>
                <a:spcPts val="600"/>
              </a:spcBef>
            </a:pPr>
            <a:r>
              <a:rPr lang="en-US" sz="1800" b="1" dirty="0">
                <a:solidFill>
                  <a:schemeClr val="accent1"/>
                </a:solidFill>
              </a:rPr>
              <a:t>Incorporate industry-specific trends</a:t>
            </a:r>
          </a:p>
          <a:p>
            <a:pPr>
              <a:lnSpc>
                <a:spcPct val="100000"/>
              </a:lnSpc>
              <a:spcBef>
                <a:spcPts val="600"/>
              </a:spcBef>
            </a:pPr>
            <a:r>
              <a:rPr lang="en-US" sz="1200" dirty="0"/>
              <a:t>Incorporate industry-specific data sets to augment your internal data</a:t>
            </a:r>
          </a:p>
          <a:p>
            <a:pPr>
              <a:lnSpc>
                <a:spcPct val="100000"/>
              </a:lnSpc>
              <a:spcBef>
                <a:spcPts val="600"/>
              </a:spcBef>
            </a:pPr>
            <a:r>
              <a:rPr lang="en-US" sz="1800" b="1" dirty="0">
                <a:solidFill>
                  <a:schemeClr val="accent1"/>
                </a:solidFill>
              </a:rPr>
              <a:t>Improve capital utilization</a:t>
            </a:r>
          </a:p>
          <a:p>
            <a:pPr>
              <a:lnSpc>
                <a:spcPct val="100000"/>
              </a:lnSpc>
              <a:spcBef>
                <a:spcPts val="600"/>
              </a:spcBef>
            </a:pPr>
            <a:r>
              <a:rPr lang="en-US" sz="1200" dirty="0"/>
              <a:t>Optimize production or logistics schedules to improve asset utilization</a:t>
            </a:r>
          </a:p>
          <a:p>
            <a:pPr>
              <a:lnSpc>
                <a:spcPct val="100000"/>
              </a:lnSpc>
              <a:spcBef>
                <a:spcPts val="600"/>
              </a:spcBef>
            </a:pPr>
            <a:endParaRPr lang="en-US" sz="1200" dirty="0"/>
          </a:p>
          <a:p>
            <a:pPr>
              <a:lnSpc>
                <a:spcPct val="100000"/>
              </a:lnSpc>
              <a:spcBef>
                <a:spcPts val="600"/>
              </a:spcBef>
            </a:pPr>
            <a:endParaRPr lang="en-US" sz="1200" dirty="0"/>
          </a:p>
          <a:p>
            <a:pPr>
              <a:lnSpc>
                <a:spcPct val="100000"/>
              </a:lnSpc>
              <a:spcBef>
                <a:spcPts val="600"/>
              </a:spcBef>
            </a:pPr>
            <a:endParaRPr lang="en-US" sz="1200" dirty="0"/>
          </a:p>
          <a:p>
            <a:pPr>
              <a:lnSpc>
                <a:spcPct val="100000"/>
              </a:lnSpc>
              <a:spcBef>
                <a:spcPts val="600"/>
              </a:spcBef>
            </a:pPr>
            <a:endParaRPr lang="en-US" sz="1200" dirty="0"/>
          </a:p>
          <a:p>
            <a:pPr>
              <a:lnSpc>
                <a:spcPct val="100000"/>
              </a:lnSpc>
              <a:spcBef>
                <a:spcPts val="600"/>
              </a:spcBef>
            </a:pPr>
            <a:endParaRPr lang="en-US" sz="120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201886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chemeClr val="accent2"/>
                </a:solidFill>
                <a:latin typeface="Amazon Ember" panose="02000000000000000000" pitchFamily="2" charset="0"/>
                <a:ea typeface="Amazon Ember" panose="02000000000000000000" pitchFamily="2" charset="0"/>
              </a:rPr>
              <a:t>Ultimately,</a:t>
            </a:r>
            <a:r>
              <a:rPr lang="en-US" sz="1200" baseline="0" dirty="0">
                <a:solidFill>
                  <a:schemeClr val="accent2"/>
                </a:solidFill>
                <a:latin typeface="Amazon Ember" panose="02000000000000000000" pitchFamily="2" charset="0"/>
                <a:ea typeface="Amazon Ember" panose="02000000000000000000" pitchFamily="2" charset="0"/>
              </a:rPr>
              <a:t> forecasting is applicable across a wide range of industries and functions. Some cross cutting ways we see customers apply Forecast are:</a:t>
            </a:r>
            <a:endParaRPr lang="en-US" sz="1200" dirty="0">
              <a:solidFill>
                <a:schemeClr val="accent2"/>
              </a:solidFill>
              <a:latin typeface="Amazon Ember" panose="02000000000000000000" pitchFamily="2" charset="0"/>
              <a:ea typeface="Amazon Ember" panose="02000000000000000000" pitchFamily="2" charset="0"/>
            </a:endParaRPr>
          </a:p>
          <a:p>
            <a:pPr algn="l"/>
            <a:endParaRPr lang="en-US" sz="1200" dirty="0">
              <a:solidFill>
                <a:schemeClr val="accent2"/>
              </a:solidFill>
              <a:latin typeface="Amazon Ember" panose="02000000000000000000" pitchFamily="2" charset="0"/>
              <a:ea typeface="Amazon Ember" panose="02000000000000000000" pitchFamily="2" charset="0"/>
            </a:endParaRPr>
          </a:p>
          <a:p>
            <a:r>
              <a:rPr lang="en-US" sz="1200" b="1" i="0" kern="1200" dirty="0">
                <a:solidFill>
                  <a:schemeClr val="tx1"/>
                </a:solidFill>
                <a:effectLst/>
                <a:latin typeface="Amazon Ember Regular" charset="0"/>
                <a:ea typeface="+mn-ea"/>
                <a:cs typeface="+mn-cs"/>
              </a:rPr>
              <a:t>Not only creating</a:t>
            </a:r>
            <a:r>
              <a:rPr lang="en-US" sz="1200" b="1" i="0" kern="1200" baseline="0" dirty="0">
                <a:solidFill>
                  <a:schemeClr val="tx1"/>
                </a:solidFill>
                <a:effectLst/>
                <a:latin typeface="Amazon Ember Regular" charset="0"/>
                <a:ea typeface="+mn-ea"/>
                <a:cs typeface="+mn-cs"/>
              </a:rPr>
              <a:t> accurate forecasts, but also optimizing them for business impact</a:t>
            </a:r>
            <a:endParaRPr lang="en-US" sz="1200" b="1"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Over and under-forecasting</a:t>
            </a:r>
            <a:r>
              <a:rPr lang="en-US" sz="1200" b="0" i="0" kern="1200" baseline="0" dirty="0">
                <a:solidFill>
                  <a:schemeClr val="tx1"/>
                </a:solidFill>
                <a:effectLst/>
                <a:latin typeface="Amazon Ember Regular" charset="0"/>
                <a:ea typeface="+mn-ea"/>
                <a:cs typeface="+mn-cs"/>
              </a:rPr>
              <a:t> often has different implications such as excess waste or lost revenue. Using probabilistic forecasting, customers can account for these differences and optimize forecast for their business</a:t>
            </a:r>
          </a:p>
          <a:p>
            <a:r>
              <a:rPr lang="en-US" sz="1200" b="1" i="0" kern="1200" dirty="0">
                <a:solidFill>
                  <a:schemeClr val="tx1"/>
                </a:solidFill>
                <a:effectLst/>
                <a:latin typeface="Amazon Ember Regular" charset="0"/>
                <a:ea typeface="+mn-ea"/>
                <a:cs typeface="+mn-cs"/>
              </a:rPr>
              <a:t>Applying</a:t>
            </a:r>
            <a:r>
              <a:rPr lang="en-US" sz="1200" b="1" i="0" kern="1200" baseline="0" dirty="0">
                <a:solidFill>
                  <a:schemeClr val="tx1"/>
                </a:solidFill>
                <a:effectLst/>
                <a:latin typeface="Amazon Ember Regular" charset="0"/>
                <a:ea typeface="+mn-ea"/>
                <a:cs typeface="+mn-cs"/>
              </a:rPr>
              <a:t> ML to learn from other items in addition to historical data</a:t>
            </a:r>
          </a:p>
          <a:p>
            <a:r>
              <a:rPr lang="en-US" sz="1200" b="0" i="0" kern="1200" baseline="0" dirty="0">
                <a:solidFill>
                  <a:schemeClr val="tx1"/>
                </a:solidFill>
                <a:effectLst/>
                <a:latin typeface="Amazon Ember Regular" charset="0"/>
                <a:ea typeface="+mn-ea"/>
                <a:cs typeface="+mn-cs"/>
              </a:rPr>
              <a:t>Forecast is able to not only identify seasonal patterns and trends, but also subtle relationships between items that can drastically improve accuracy</a:t>
            </a:r>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Incorporate</a:t>
            </a:r>
            <a:r>
              <a:rPr lang="en-US" sz="1200" b="1" i="0" kern="1200" baseline="0" dirty="0">
                <a:solidFill>
                  <a:schemeClr val="tx1"/>
                </a:solidFill>
                <a:effectLst/>
                <a:latin typeface="Amazon Ember Regular" charset="0"/>
                <a:ea typeface="+mn-ea"/>
                <a:cs typeface="+mn-cs"/>
              </a:rPr>
              <a:t> demand drivers</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By</a:t>
            </a:r>
            <a:r>
              <a:rPr lang="en-US" sz="1200" b="0" i="0" kern="1200" baseline="0" dirty="0">
                <a:solidFill>
                  <a:schemeClr val="tx1"/>
                </a:solidFill>
                <a:effectLst/>
                <a:latin typeface="Amazon Ember Regular" charset="0"/>
                <a:ea typeface="+mn-ea"/>
                <a:cs typeface="+mn-cs"/>
              </a:rPr>
              <a:t> adding in information that impacts demand such as price, weather, local events Forecast can augment historical data that drives demand</a:t>
            </a:r>
            <a:r>
              <a:rPr lang="en-US" sz="1200" b="0" i="0" kern="1200" dirty="0">
                <a:solidFill>
                  <a:schemeClr val="tx1"/>
                </a:solidFill>
                <a:effectLst/>
                <a:latin typeface="Amazon Ember Regular" charset="0"/>
                <a:ea typeface="+mn-ea"/>
                <a:cs typeface="+mn-cs"/>
              </a:rPr>
              <a:t>. </a:t>
            </a:r>
          </a:p>
          <a:p>
            <a:pPr>
              <a:lnSpc>
                <a:spcPct val="100000"/>
              </a:lnSpc>
              <a:spcBef>
                <a:spcPts val="600"/>
              </a:spcBef>
            </a:pPr>
            <a:r>
              <a:rPr lang="en-US" sz="1200" b="1" dirty="0">
                <a:solidFill>
                  <a:schemeClr val="accent1"/>
                </a:solidFill>
              </a:rPr>
              <a:t>Integrate ML-forecasting into existing ERP, SCM, and OMS systems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Forecasting is a critical step to</a:t>
            </a:r>
            <a:r>
              <a:rPr lang="en-US" sz="1200" b="0" i="0" kern="1200" baseline="0" dirty="0">
                <a:solidFill>
                  <a:schemeClr val="tx1"/>
                </a:solidFill>
                <a:effectLst/>
                <a:latin typeface="Amazon Ember Regular" charset="0"/>
                <a:ea typeface="+mn-ea"/>
                <a:cs typeface="+mn-cs"/>
              </a:rPr>
              <a:t> larger optimization problems. Customers use Forecast’s APIs to supercharge their existing tools and processes with more accurate forecasts.</a:t>
            </a: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algn="l"/>
            <a:endParaRPr lang="en-US" sz="1200" dirty="0">
              <a:solidFill>
                <a:schemeClr val="accent2"/>
              </a:solidFill>
              <a:latin typeface="Amazon Ember" panose="02000000000000000000" pitchFamily="2" charset="0"/>
              <a:ea typeface="Amazon Ember" panose="02000000000000000000" pitchFamily="2" charset="0"/>
            </a:endParaRPr>
          </a:p>
          <a:p>
            <a:pPr algn="l"/>
            <a:endParaRPr lang="en-US" sz="1200" b="0" i="0" kern="1200" dirty="0">
              <a:solidFill>
                <a:schemeClr val="tx1"/>
              </a:solidFill>
              <a:effectLst/>
              <a:latin typeface="Amazon Ember Regular" charset="0"/>
              <a:ea typeface="+mn-ea"/>
              <a:cs typeface="+mn-cs"/>
            </a:endParaRPr>
          </a:p>
          <a:p>
            <a:pPr algn="l"/>
            <a:endParaRPr lang="en-US" sz="1200" dirty="0">
              <a:solidFill>
                <a:schemeClr val="accent2"/>
              </a:solidFill>
              <a:latin typeface="Amazon Ember" panose="02000000000000000000" pitchFamily="2" charset="0"/>
              <a:ea typeface="Amazon Ember" panose="02000000000000000000" pitchFamily="2" charset="0"/>
            </a:endParaRPr>
          </a:p>
          <a:p>
            <a:endParaRPr lang="en-US" dirty="0"/>
          </a:p>
          <a:p>
            <a:endParaRPr lang="en-US" b="1"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464679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0" i="0" kern="1200" dirty="0">
                <a:solidFill>
                  <a:schemeClr val="tx1"/>
                </a:solidFill>
                <a:effectLst/>
                <a:latin typeface="Amazon Ember Regular" charset="0"/>
                <a:ea typeface="+mn-ea"/>
                <a:cs typeface="+mn-cs"/>
              </a:rPr>
              <a:t>Many organizations across industries are seeing meaningful business impact using Amazon Forecast. For example:</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1200" b="1"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1" i="0" kern="1200" dirty="0">
                <a:solidFill>
                  <a:schemeClr val="tx1"/>
                </a:solidFill>
                <a:effectLst/>
                <a:latin typeface="Amazon Ember Regular" charset="0"/>
                <a:ea typeface="+mn-ea"/>
                <a:cs typeface="+mn-cs"/>
              </a:rPr>
              <a:t>More Retail</a:t>
            </a:r>
            <a:r>
              <a:rPr lang="en-US" sz="1200" b="0" i="0" kern="120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one of the largest supermarket and hypermarket chains in India, is using Forecast to reduce food waste and improve in-stock rates by predicting daily demand for 10’s of thousands of SKUs across ~700 stores.</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1200" b="0" i="0" kern="1200" baseline="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1" i="0" kern="1200" dirty="0">
                <a:solidFill>
                  <a:schemeClr val="tx1"/>
                </a:solidFill>
                <a:effectLst/>
                <a:latin typeface="Amazon Ember Regular" charset="0"/>
                <a:ea typeface="+mn-ea"/>
                <a:cs typeface="+mn-cs"/>
              </a:rPr>
              <a:t>Anaplan</a:t>
            </a:r>
            <a:r>
              <a:rPr lang="en-US" sz="1200" b="0" i="0" kern="120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a leading business planning SaaS company, is building Forecast into their </a:t>
            </a:r>
            <a:r>
              <a:rPr lang="en-US" sz="1200" b="0" i="0" kern="1200" baseline="0" dirty="0" err="1">
                <a:solidFill>
                  <a:schemeClr val="tx1"/>
                </a:solidFill>
                <a:effectLst/>
                <a:latin typeface="Amazon Ember Regular" charset="0"/>
                <a:ea typeface="+mn-ea"/>
                <a:cs typeface="+mn-cs"/>
              </a:rPr>
              <a:t>PlanIQ</a:t>
            </a:r>
            <a:r>
              <a:rPr lang="en-US" sz="1200" b="0" i="0" kern="1200" baseline="0" dirty="0">
                <a:solidFill>
                  <a:schemeClr val="tx1"/>
                </a:solidFill>
                <a:effectLst/>
                <a:latin typeface="Amazon Ember Regular" charset="0"/>
                <a:ea typeface="+mn-ea"/>
                <a:cs typeface="+mn-cs"/>
              </a:rPr>
              <a:t> platform to be the ML-engine under the hood</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1200" b="0" i="0" kern="1200" baseline="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1" i="0" kern="1200" baseline="0" dirty="0">
                <a:solidFill>
                  <a:schemeClr val="tx1"/>
                </a:solidFill>
                <a:effectLst/>
                <a:latin typeface="Amazon Ember Regular" charset="0"/>
                <a:ea typeface="+mn-ea"/>
                <a:cs typeface="+mn-cs"/>
              </a:rPr>
              <a:t>Foxconn</a:t>
            </a:r>
            <a:r>
              <a:rPr lang="en-US" sz="1200" b="0" i="0" kern="1200" baseline="0" dirty="0">
                <a:solidFill>
                  <a:schemeClr val="tx1"/>
                </a:solidFill>
                <a:effectLst/>
                <a:latin typeface="Amazon Ember Regular" charset="0"/>
                <a:ea typeface="+mn-ea"/>
                <a:cs typeface="+mn-cs"/>
              </a:rPr>
              <a:t>, the largest electronics manufacturing companies in the world is using Forecast to better utilize specialized resources and skilled employees.</a:t>
            </a: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542F96DF-134D-4F6A-BFA6-E032E504EEEB}"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5:21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06661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Additionally,</a:t>
            </a:r>
            <a:r>
              <a:rPr lang="en-US" sz="1200" b="0" i="0" kern="1200" baseline="0" dirty="0">
                <a:solidFill>
                  <a:schemeClr val="tx1"/>
                </a:solidFill>
                <a:effectLst/>
                <a:latin typeface="Amazon Ember Regular" charset="0"/>
                <a:ea typeface="+mn-ea"/>
                <a:cs typeface="+mn-cs"/>
              </a:rPr>
              <a:t> we have a global network of qualified Amazon Partners who can help you apply Forecast to your business needs.</a:t>
            </a:r>
            <a:endParaRPr lang="en-US" sz="1200" b="0" i="0" kern="1200" dirty="0">
              <a:solidFill>
                <a:schemeClr val="tx1"/>
              </a:solidFill>
              <a:effectLst/>
              <a:latin typeface="Amazon Ember Regular"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542F96DF-134D-4F6A-BFA6-E032E504EEEB}"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5:21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91710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We</a:t>
            </a:r>
            <a:r>
              <a:rPr lang="en-US" sz="1200" b="0" i="0" kern="1200" baseline="0" dirty="0">
                <a:solidFill>
                  <a:schemeClr val="tx1"/>
                </a:solidFill>
                <a:effectLst/>
                <a:latin typeface="Amazon Ember Regular" charset="0"/>
                <a:ea typeface="+mn-ea"/>
                <a:cs typeface="+mn-cs"/>
              </a:rPr>
              <a:t> recommend that you start a POC to test out Amazon Forecast. AWS experts, Solution Architects and Partners can help you with a POC.</a:t>
            </a:r>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890862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dirty="0"/>
              <a:t>More Retail:</a:t>
            </a:r>
          </a:p>
          <a:p>
            <a:pPr marL="171450" indent="-171450">
              <a:buFont typeface="Arial" panose="020B0604020202020204" pitchFamily="34" charset="0"/>
              <a:buChar char="•"/>
            </a:pPr>
            <a:r>
              <a:rPr lang="en-US" b="0" dirty="0"/>
              <a:t>Aims to be India’s preferred choice for food and grocery needs with</a:t>
            </a:r>
            <a:br>
              <a:rPr lang="en-US" b="0" dirty="0"/>
            </a:br>
            <a:r>
              <a:rPr lang="en-US" b="0" dirty="0"/>
              <a:t>22 hyper markets and 624 super markets across India</a:t>
            </a:r>
          </a:p>
          <a:p>
            <a:pPr marL="171450" indent="-171450">
              <a:buFont typeface="Arial" panose="020B0604020202020204" pitchFamily="34" charset="0"/>
              <a:buChar char="•"/>
            </a:pPr>
            <a:r>
              <a:rPr lang="en-US" b="0" dirty="0"/>
              <a:t>Network of 13 distribution centers, 7 fruits and vegetables collection centers and 6 staples processing centers</a:t>
            </a:r>
          </a:p>
          <a:p>
            <a:pPr marL="342900" indent="-342900">
              <a:buFont typeface="Arial" panose="020B0604020202020204" pitchFamily="34" charset="0"/>
              <a:buChar char="•"/>
            </a:pPr>
            <a:endParaRPr lang="en-US" b="0" dirty="0"/>
          </a:p>
          <a:p>
            <a:r>
              <a:rPr lang="en-US" dirty="0"/>
              <a:t>Business challenge: </a:t>
            </a:r>
          </a:p>
          <a:p>
            <a:pPr marL="342900" indent="-342900">
              <a:buFont typeface="Arial" panose="020B0604020202020204" pitchFamily="34" charset="0"/>
              <a:buChar char="•"/>
            </a:pPr>
            <a:r>
              <a:rPr lang="en-US" b="0" dirty="0"/>
              <a:t>High levels of shrink from fresh produce expiring before sale</a:t>
            </a:r>
          </a:p>
          <a:p>
            <a:pPr marL="342900" indent="-342900">
              <a:buFont typeface="Arial" panose="020B0604020202020204" pitchFamily="34" charset="0"/>
              <a:buChar char="•"/>
            </a:pPr>
            <a:r>
              <a:rPr lang="en-US" b="0" dirty="0"/>
              <a:t>Incorrect inventory placement leading to stock-outs at prime locations</a:t>
            </a:r>
          </a:p>
          <a:p>
            <a:pPr marL="342900" indent="-342900">
              <a:buFont typeface="Arial" panose="020B0604020202020204" pitchFamily="34" charset="0"/>
              <a:buChar char="•"/>
            </a:pPr>
            <a:r>
              <a:rPr lang="en-US" b="0" dirty="0"/>
              <a:t>Inconsistent order management processes relying on manager intuition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Approach</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Focused on improving accuracy for SKUs driving business outcomes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Created a global model trained across thousands of store-item combinations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Optimized shrink vs stock-out risk for their business objectives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Integrated Forecast results with</a:t>
            </a:r>
            <a:r>
              <a:rPr lang="en-US" sz="1200" baseline="0" dirty="0"/>
              <a:t> their Oracle </a:t>
            </a:r>
            <a:r>
              <a:rPr lang="en-US" sz="1200" baseline="0" dirty="0" err="1"/>
              <a:t>Demantra</a:t>
            </a:r>
            <a:r>
              <a:rPr lang="en-US" sz="1200" baseline="0" dirty="0"/>
              <a:t> order management system</a:t>
            </a:r>
            <a:endParaRPr lang="en-US" sz="1200" dirty="0"/>
          </a:p>
          <a:p>
            <a:pPr marL="0" indent="0">
              <a:buFont typeface="Arial" panose="020B0604020202020204" pitchFamily="34" charset="0"/>
              <a:buNone/>
            </a:pPr>
            <a:endParaRPr lang="en-US" b="0" dirty="0"/>
          </a:p>
          <a:p>
            <a:pPr>
              <a:lnSpc>
                <a:spcPct val="120000"/>
              </a:lnSpc>
            </a:pPr>
            <a:r>
              <a:rPr lang="en-US" dirty="0"/>
              <a:t>Results: </a:t>
            </a:r>
          </a:p>
          <a:p>
            <a:pPr marL="342900" indent="-342900">
              <a:lnSpc>
                <a:spcPct val="120000"/>
              </a:lnSpc>
              <a:buFont typeface="Arial" panose="020B0604020202020204" pitchFamily="34" charset="0"/>
              <a:buChar char="•"/>
            </a:pPr>
            <a:r>
              <a:rPr lang="en-US" b="0" dirty="0"/>
              <a:t>Increased forecasting accuracy from 27% to 76%</a:t>
            </a:r>
          </a:p>
          <a:p>
            <a:pPr marL="342900" indent="-342900">
              <a:lnSpc>
                <a:spcPct val="120000"/>
              </a:lnSpc>
              <a:buFont typeface="Arial" panose="020B0604020202020204" pitchFamily="34" charset="0"/>
              <a:buChar char="•"/>
            </a:pPr>
            <a:r>
              <a:rPr lang="en-US" b="0" dirty="0"/>
              <a:t>Reducing fresh produce waste by 30%</a:t>
            </a:r>
          </a:p>
          <a:p>
            <a:pPr marL="342900" indent="-342900">
              <a:lnSpc>
                <a:spcPct val="120000"/>
              </a:lnSpc>
              <a:buFont typeface="Arial" panose="020B0604020202020204" pitchFamily="34" charset="0"/>
              <a:buChar char="•"/>
            </a:pPr>
            <a:r>
              <a:rPr lang="en-US" b="0" dirty="0"/>
              <a:t>Improved in-stock from 80% to 90%</a:t>
            </a:r>
          </a:p>
          <a:p>
            <a:pPr marL="342900" indent="-342900">
              <a:buFont typeface="Arial" panose="020B0604020202020204" pitchFamily="34" charset="0"/>
              <a:buChar char="•"/>
            </a:pPr>
            <a:endParaRPr lang="en-US" b="0"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65131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We’re innovating on behalf of our customers to deliver the broadest and deepest set of machine learning capabilities for builders of all levels of expertise. At each layer of the stack, we’re investing in removing the undifferentiated heavy lifting so your teams can move faster. </a:t>
            </a:r>
          </a:p>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At the top layer are our AI Services, which allow developers to easily add intelligence to any application without needing ML skills. The pre-trained models provide ready-made intelligence for your applications and workflows to help you do things like personalize the customer experience, forecast business metrics, translate conversations, extract meaning from documents and more. At the middle layer is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which provides every developer and data scientist with the ability to build, train, and deploy machine learning models at scale. It removes the complexity from each step of the machine learning workflow so you can more easily deploy your machine learning use cases, anything from predictive maintenance to computer vision to predicting customer behaviors. Customer achieve up to 10 times improvement in data scientists’ productivity with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And at the bottom layer, expert practitioners can develop on the framework of their choice as a managed experience in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or use the AWS Deep Learning AMIs (Amazon machine images), which are fully configured with the latest versions of the most popular deep learning frameworks and tools.</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5:21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40414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b="0"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28702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b="0"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097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pricing for Amazon Forecast is simple. It is a pay as you go model. </a:t>
            </a:r>
          </a:p>
        </p:txBody>
      </p:sp>
      <p:sp>
        <p:nvSpPr>
          <p:cNvPr id="4" name="Slide Number Placeholder 3"/>
          <p:cNvSpPr>
            <a:spLocks noGrp="1"/>
          </p:cNvSpPr>
          <p:nvPr>
            <p:ph type="sldNum" sz="quarter" idx="10"/>
          </p:nvPr>
        </p:nvSpPr>
        <p:spPr/>
        <p:txBody>
          <a:bodyPr/>
          <a:lstStyle/>
          <a:p>
            <a:fld id="{EC1DF8DB-C7C2-440C-835C-C0DDF25B3740}" type="slidenum">
              <a:rPr lang="en-US" smtClean="0"/>
              <a:t>24</a:t>
            </a:fld>
            <a:endParaRPr lang="en-US" dirty="0"/>
          </a:p>
        </p:txBody>
      </p:sp>
    </p:spTree>
    <p:extLst>
      <p:ext uri="{BB962C8B-B14F-4D97-AF65-F5344CB8AC3E}">
        <p14:creationId xmlns:p14="http://schemas.microsoft.com/office/powerpoint/2010/main" val="57314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Heroleads</a:t>
            </a:r>
            <a:r>
              <a:rPr lang="en-US" dirty="0"/>
              <a:t> is Southeast Asia's leading performance marketing company who provides clients with an integrated end-to-end solution that is tailored to their marketing needs and maximizes MROI.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Herolead’s</a:t>
            </a:r>
            <a:r>
              <a:rPr lang="en-US" dirty="0"/>
              <a:t> media planner team spends over 60% of their time on building and maintaining manual forecast models, supporting the Sales &amp; Operation Team to understand the performance trends of various digital marketing channels and industries and to plan how we achieve KPIs. </a:t>
            </a:r>
          </a:p>
        </p:txBody>
      </p:sp>
      <p:sp>
        <p:nvSpPr>
          <p:cNvPr id="4" name="Slide Number Placeholder 3"/>
          <p:cNvSpPr>
            <a:spLocks noGrp="1"/>
          </p:cNvSpPr>
          <p:nvPr>
            <p:ph type="sldNum" sz="quarter" idx="10"/>
          </p:nvPr>
        </p:nvSpPr>
        <p:spPr/>
        <p:txBody>
          <a:bodyPr/>
          <a:lstStyle/>
          <a:p>
            <a:fld id="{EC1DF8DB-C7C2-440C-835C-C0DDF25B3740}" type="slidenum">
              <a:rPr lang="en-US" smtClean="0"/>
              <a:t>26</a:t>
            </a:fld>
            <a:endParaRPr lang="en-US" dirty="0"/>
          </a:p>
        </p:txBody>
      </p:sp>
    </p:spTree>
    <p:extLst>
      <p:ext uri="{BB962C8B-B14F-4D97-AF65-F5344CB8AC3E}">
        <p14:creationId xmlns:p14="http://schemas.microsoft.com/office/powerpoint/2010/main" val="231281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Full quote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media planner team spends over 60% of their time on building and maintaining manual forecast models, supporting the Sales &amp; Operation Team to understand the performance trends of various digital marketing channels and industries and to plan how we achieve KPIs. By integrating Amazon Forecast, we will free up the team to focus on more value-added work, expand the reach of our models to be used by other teams and improve our forecast model accuracy to 99%. Using Forecast increases our ability to better serve our customers and increases the confidence within our team through faster insights, improved predictability, performance alerting systems, dynamic budget planning and more accurate investment models to ensure all our marketing campaign KPIs are met efficiently and at the right time." </a:t>
            </a:r>
            <a:br>
              <a:rPr lang="en-US" dirty="0"/>
            </a:br>
            <a:r>
              <a:rPr lang="en-US" b="1" dirty="0"/>
              <a:t>Amit Das, Lead Data Engineer - </a:t>
            </a:r>
            <a:r>
              <a:rPr lang="en-US" b="1" dirty="0" err="1"/>
              <a:t>Heroleads</a:t>
            </a:r>
            <a:endParaRPr lang="en-US" dirty="0"/>
          </a:p>
          <a:p>
            <a:endParaRPr lang="en-US" dirty="0"/>
          </a:p>
        </p:txBody>
      </p:sp>
      <p:sp>
        <p:nvSpPr>
          <p:cNvPr id="4" name="Slide Number Placeholder 3"/>
          <p:cNvSpPr>
            <a:spLocks noGrp="1"/>
          </p:cNvSpPr>
          <p:nvPr>
            <p:ph type="sldNum" sz="quarter" idx="10"/>
          </p:nvPr>
        </p:nvSpPr>
        <p:spPr/>
        <p:txBody>
          <a:bodyPr/>
          <a:lstStyle/>
          <a:p>
            <a:fld id="{EC1DF8DB-C7C2-440C-835C-C0DDF25B3740}" type="slidenum">
              <a:rPr lang="en-US" smtClean="0"/>
              <a:t>27</a:t>
            </a:fld>
            <a:endParaRPr lang="en-US" dirty="0"/>
          </a:p>
        </p:txBody>
      </p:sp>
    </p:spTree>
    <p:extLst>
      <p:ext uri="{BB962C8B-B14F-4D97-AF65-F5344CB8AC3E}">
        <p14:creationId xmlns:p14="http://schemas.microsoft.com/office/powerpoint/2010/main" val="2440561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AffordableTour</a:t>
            </a:r>
            <a:r>
              <a:rPr lang="en-US" sz="1200" kern="1200" dirty="0">
                <a:solidFill>
                  <a:schemeClr val="tx1"/>
                </a:solidFill>
                <a:effectLst/>
                <a:latin typeface="+mn-lt"/>
                <a:ea typeface="+mn-ea"/>
                <a:cs typeface="+mn-cs"/>
              </a:rPr>
              <a:t> used their past call volume data for each of their 1-800 numbers. They</a:t>
            </a:r>
            <a:r>
              <a:rPr lang="en-US" sz="1200" kern="1200" baseline="0" dirty="0">
                <a:solidFill>
                  <a:schemeClr val="tx1"/>
                </a:solidFill>
                <a:effectLst/>
                <a:latin typeface="+mn-lt"/>
                <a:ea typeface="+mn-ea"/>
                <a:cs typeface="+mn-cs"/>
              </a:rPr>
              <a:t> are currently using Amazon Forecast to predict call volume for 5 days out in 15 min interval.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218359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Puget Sound Energy (PSE) is Washington state’s largest utility, supporting 1.1 million electric customers and 825,000 natural gas customers in communities in 10 Washington counties.</a:t>
            </a:r>
          </a:p>
          <a:p>
            <a:endParaRPr lang="en-US" dirty="0"/>
          </a:p>
        </p:txBody>
      </p:sp>
      <p:sp>
        <p:nvSpPr>
          <p:cNvPr id="4" name="Slide Number Placeholder 3"/>
          <p:cNvSpPr>
            <a:spLocks noGrp="1"/>
          </p:cNvSpPr>
          <p:nvPr>
            <p:ph type="sldNum" sz="quarter" idx="10"/>
          </p:nvPr>
        </p:nvSpPr>
        <p:spPr/>
        <p:txBody>
          <a:bodyPr/>
          <a:lstStyle/>
          <a:p>
            <a:fld id="{EC1DF8DB-C7C2-440C-835C-C0DDF25B3740}" type="slidenum">
              <a:rPr lang="en-US" smtClean="0"/>
              <a:t>29</a:t>
            </a:fld>
            <a:endParaRPr lang="en-US" dirty="0"/>
          </a:p>
        </p:txBody>
      </p:sp>
    </p:spTree>
    <p:extLst>
      <p:ext uri="{BB962C8B-B14F-4D97-AF65-F5344CB8AC3E}">
        <p14:creationId xmlns:p14="http://schemas.microsoft.com/office/powerpoint/2010/main" val="3207652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important for Puget Sound Energy to forecast electric and gas consumption for all the 10 counties so that they can manage their resources better. As you’ll see in the graph on the left, energy needs change from year to year. In addition, they want to forecast energy usage at a typical residence and notify them upfront of their expected bill.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876556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Puget Sound Energy used the historical data on energy usage per customer as their input. Since, energy usage is highly dependent on weather, they added a related time series on weather as an additional input to Amazon Forecast.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Forecast took this data and trained a model and created forecasts.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308427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CasaOne</a:t>
            </a:r>
            <a:r>
              <a:rPr lang="en-US" sz="1200" kern="1200" dirty="0">
                <a:solidFill>
                  <a:schemeClr val="tx1"/>
                </a:solidFill>
                <a:effectLst/>
                <a:latin typeface="+mn-lt"/>
                <a:ea typeface="+mn-ea"/>
                <a:cs typeface="+mn-cs"/>
              </a:rPr>
              <a:t> offers a one-stop, cost-effective furniture rental/leasing solution with design guidance, seamless project management and a white-glove moving, delivery, and installation experience. They make sure customers get access to their furniture in a few business days. </a:t>
            </a:r>
            <a:r>
              <a:rPr lang="en-US" sz="1200" kern="1200" dirty="0" err="1">
                <a:solidFill>
                  <a:schemeClr val="tx1"/>
                </a:solidFill>
                <a:effectLst/>
                <a:latin typeface="+mn-lt"/>
                <a:ea typeface="+mn-ea"/>
                <a:cs typeface="+mn-cs"/>
              </a:rPr>
              <a:t>CaseOne</a:t>
            </a:r>
            <a:r>
              <a:rPr lang="en-US" sz="1200" kern="1200" dirty="0">
                <a:solidFill>
                  <a:schemeClr val="tx1"/>
                </a:solidFill>
                <a:effectLst/>
                <a:latin typeface="+mn-lt"/>
                <a:ea typeface="+mn-ea"/>
                <a:cs typeface="+mn-cs"/>
              </a:rPr>
              <a:t> operates in more than 6 cities and has a massive catalog covering different product categories.</a:t>
            </a:r>
            <a:endParaRPr lang="en-US" dirty="0"/>
          </a:p>
        </p:txBody>
      </p:sp>
      <p:sp>
        <p:nvSpPr>
          <p:cNvPr id="4" name="Slide Number Placeholder 3"/>
          <p:cNvSpPr>
            <a:spLocks noGrp="1"/>
          </p:cNvSpPr>
          <p:nvPr>
            <p:ph type="sldNum" sz="quarter" idx="10"/>
          </p:nvPr>
        </p:nvSpPr>
        <p:spPr/>
        <p:txBody>
          <a:bodyPr/>
          <a:lstStyle/>
          <a:p>
            <a:fld id="{EC1DF8DB-C7C2-440C-835C-C0DDF25B3740}" type="slidenum">
              <a:rPr lang="en-US" smtClean="0"/>
              <a:t>32</a:t>
            </a:fld>
            <a:endParaRPr lang="en-US" dirty="0"/>
          </a:p>
        </p:txBody>
      </p:sp>
    </p:spTree>
    <p:extLst>
      <p:ext uri="{BB962C8B-B14F-4D97-AF65-F5344CB8AC3E}">
        <p14:creationId xmlns:p14="http://schemas.microsoft.com/office/powerpoint/2010/main" val="2671524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Today, we’d like to talk about</a:t>
            </a:r>
            <a:r>
              <a:rPr lang="en-US" baseline="0" dirty="0"/>
              <a:t>…[walk through agenda]</a:t>
            </a:r>
            <a:endParaRPr lang="en-US" dirty="0"/>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2/11/21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27893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CasaOne</a:t>
            </a:r>
            <a:r>
              <a:rPr lang="en-US" sz="1200" kern="1200" dirty="0">
                <a:solidFill>
                  <a:schemeClr val="tx1"/>
                </a:solidFill>
                <a:effectLst/>
                <a:latin typeface="+mn-lt"/>
                <a:ea typeface="+mn-ea"/>
                <a:cs typeface="+mn-cs"/>
              </a:rPr>
              <a:t> wants to better predict how many couches CasaOne customers might rent in the Bay Area or how many coffee tables customers might rent in NY. They have products of different sizes and weights, some are slow moving and some are fast moving. They also want to predict product demand and mix when launching in a new city.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1917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CasaOne</a:t>
            </a:r>
            <a:r>
              <a:rPr lang="en-US" sz="1200" kern="1200" dirty="0">
                <a:solidFill>
                  <a:schemeClr val="tx1"/>
                </a:solidFill>
                <a:effectLst/>
                <a:latin typeface="+mn-lt"/>
                <a:ea typeface="+mn-ea"/>
                <a:cs typeface="+mn-cs"/>
              </a:rPr>
              <a:t> used their past data on sales of different types of Beds, Mattresses and Sofas. They fed this historical data to Amazon Forecast, which trained the model automatically and created Forecasts.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334287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OMOTOR helps businesses improve through AI by providing them with the best of machine learning algorithms, computer vision techniques and cognitive bots that can communicate via WhatsApp and others platforms.</a:t>
            </a:r>
          </a:p>
          <a:p>
            <a:endParaRPr lang="en-US" dirty="0"/>
          </a:p>
        </p:txBody>
      </p:sp>
      <p:sp>
        <p:nvSpPr>
          <p:cNvPr id="4" name="Slide Number Placeholder 3"/>
          <p:cNvSpPr>
            <a:spLocks noGrp="1"/>
          </p:cNvSpPr>
          <p:nvPr>
            <p:ph type="sldNum" sz="quarter" idx="10"/>
          </p:nvPr>
        </p:nvSpPr>
        <p:spPr/>
        <p:txBody>
          <a:bodyPr/>
          <a:lstStyle/>
          <a:p>
            <a:fld id="{EC1DF8DB-C7C2-440C-835C-C0DDF25B3740}" type="slidenum">
              <a:rPr lang="en-US" smtClean="0"/>
              <a:t>35</a:t>
            </a:fld>
            <a:endParaRPr lang="en-US" dirty="0"/>
          </a:p>
        </p:txBody>
      </p:sp>
    </p:spTree>
    <p:extLst>
      <p:ext uri="{BB962C8B-B14F-4D97-AF65-F5344CB8AC3E}">
        <p14:creationId xmlns:p14="http://schemas.microsoft.com/office/powerpoint/2010/main" val="1973428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They were helping an auto manufacture predict sales of 185 vehicles across Brazil.</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215563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They took their historical data of all the vehicles and added additional data to give Amazon Forecast more context. They added the price of vehicles as well. Amazon Forecast trained the model and create forecasts.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57817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AffordableTours.com</a:t>
            </a:r>
            <a:r>
              <a:rPr lang="en-US" sz="1200" kern="1200" dirty="0">
                <a:solidFill>
                  <a:schemeClr val="tx1"/>
                </a:solidFill>
                <a:effectLst/>
                <a:latin typeface="+mn-lt"/>
                <a:ea typeface="+mn-ea"/>
                <a:cs typeface="+mn-cs"/>
              </a:rPr>
              <a:t> is a </a:t>
            </a:r>
            <a:r>
              <a:rPr lang="en-US" sz="1200" spc="75" dirty="0">
                <a:solidFill>
                  <a:srgbClr val="FF9900"/>
                </a:solidFill>
                <a:latin typeface="Amazon Ember"/>
              </a:rPr>
              <a:t>travel sellers of escorted tours, cruises, river cruises, and active vacations in the US. Their </a:t>
            </a:r>
            <a:r>
              <a:rPr lang="en-US" sz="1200" kern="1200" dirty="0">
                <a:solidFill>
                  <a:schemeClr val="tx1"/>
                </a:solidFill>
                <a:effectLst/>
                <a:latin typeface="+mn-lt"/>
                <a:ea typeface="+mn-ea"/>
                <a:cs typeface="+mn-cs"/>
              </a:rPr>
              <a:t>customers have a compelling incentive to pick up the phone and call them. They diligently work to offer </a:t>
            </a:r>
            <a:r>
              <a:rPr lang="en-US" sz="1200" kern="1200">
                <a:solidFill>
                  <a:schemeClr val="tx1"/>
                </a:solidFill>
                <a:effectLst/>
                <a:latin typeface="+mn-lt"/>
                <a:ea typeface="+mn-ea"/>
                <a:cs typeface="+mn-cs"/>
              </a:rPr>
              <a:t>their customers </a:t>
            </a:r>
            <a:r>
              <a:rPr lang="en-US" sz="1200" kern="1200" dirty="0">
                <a:solidFill>
                  <a:schemeClr val="tx1"/>
                </a:solidFill>
                <a:effectLst/>
                <a:latin typeface="+mn-lt"/>
                <a:ea typeface="+mn-ea"/>
                <a:cs typeface="+mn-cs"/>
              </a:rPr>
              <a:t>low prices on travel packages  helping them see and experience new wonders. For their business to thrive and to offer even lower prices,</a:t>
            </a:r>
            <a:r>
              <a:rPr lang="en-US" sz="1200" kern="1200" baseline="0" dirty="0">
                <a:solidFill>
                  <a:schemeClr val="tx1"/>
                </a:solidFill>
                <a:effectLst/>
                <a:latin typeface="+mn-lt"/>
                <a:ea typeface="+mn-ea"/>
                <a:cs typeface="+mn-cs"/>
              </a:rPr>
              <a:t> they need</a:t>
            </a:r>
            <a:r>
              <a:rPr lang="en-US" sz="1200" kern="1200" dirty="0">
                <a:solidFill>
                  <a:schemeClr val="tx1"/>
                </a:solidFill>
                <a:effectLst/>
                <a:latin typeface="+mn-lt"/>
                <a:ea typeface="+mn-ea"/>
                <a:cs typeface="+mn-cs"/>
              </a:rPr>
              <a:t> to find efficiencies everywhere possible. With their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global presence they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regularly ran into issues having unbalanced resourcing to handle customer call volumes. Some days they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had too many agents and other days they had too few which would create inconsistent customer experiences increased our missed call rates and operating costs. By using Amazon Forecast they are now able to anticipate customer demand call volumes to ensure they have the right number of agents each day improving their missed call rate by approximately 20%.</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C1DF8DB-C7C2-440C-835C-C0DDF25B3740}" type="slidenum">
              <a:rPr lang="en-US" smtClean="0"/>
              <a:t>38</a:t>
            </a:fld>
            <a:endParaRPr lang="en-US" dirty="0"/>
          </a:p>
        </p:txBody>
      </p:sp>
    </p:spTree>
    <p:extLst>
      <p:ext uri="{BB962C8B-B14F-4D97-AF65-F5344CB8AC3E}">
        <p14:creationId xmlns:p14="http://schemas.microsoft.com/office/powerpoint/2010/main" val="2043423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AffordableTours</a:t>
            </a:r>
            <a:r>
              <a:rPr lang="en-US" dirty="0"/>
              <a:t> their customer service is the most important to them. They want to give the same experience to customers in low call volume</a:t>
            </a:r>
            <a:r>
              <a:rPr lang="en-US" baseline="0" dirty="0"/>
              <a:t> or high call volume scenarios. To keep up their service, they looked to Amazon Forecast to accurately forecast call volumes. </a:t>
            </a:r>
            <a:endParaRPr lang="en-US" dirty="0"/>
          </a:p>
        </p:txBody>
      </p:sp>
      <p:sp>
        <p:nvSpPr>
          <p:cNvPr id="4" name="Slide Number Placeholder 3"/>
          <p:cNvSpPr>
            <a:spLocks noGrp="1"/>
          </p:cNvSpPr>
          <p:nvPr>
            <p:ph type="sldNum" sz="quarter" idx="10"/>
          </p:nvPr>
        </p:nvSpPr>
        <p:spPr/>
        <p:txBody>
          <a:bodyPr/>
          <a:lstStyle/>
          <a:p>
            <a:fld id="{EC1DF8DB-C7C2-440C-835C-C0DDF25B3740}" type="slidenum">
              <a:rPr lang="en-US" smtClean="0"/>
              <a:t>39</a:t>
            </a:fld>
            <a:endParaRPr lang="en-US" dirty="0"/>
          </a:p>
        </p:txBody>
      </p:sp>
    </p:spTree>
    <p:extLst>
      <p:ext uri="{BB962C8B-B14F-4D97-AF65-F5344CB8AC3E}">
        <p14:creationId xmlns:p14="http://schemas.microsoft.com/office/powerpoint/2010/main" val="2012148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AffordableTour</a:t>
            </a:r>
            <a:r>
              <a:rPr lang="en-US" sz="1200" kern="1200" dirty="0">
                <a:solidFill>
                  <a:schemeClr val="tx1"/>
                </a:solidFill>
                <a:effectLst/>
                <a:latin typeface="+mn-lt"/>
                <a:ea typeface="+mn-ea"/>
                <a:cs typeface="+mn-cs"/>
              </a:rPr>
              <a:t> used their past call volume data for each of their 1-800 numbers. They</a:t>
            </a:r>
            <a:r>
              <a:rPr lang="en-US" sz="1200" kern="1200" baseline="0" dirty="0">
                <a:solidFill>
                  <a:schemeClr val="tx1"/>
                </a:solidFill>
                <a:effectLst/>
                <a:latin typeface="+mn-lt"/>
                <a:ea typeface="+mn-ea"/>
                <a:cs typeface="+mn-cs"/>
              </a:rPr>
              <a:t> are currently using Amazon Forecast to predict call volume for 5 days out in 15 min interval.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20181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CJ Logistics is a leading integrated transportation and logistics service provider for individuals and companies in Korea. It is a one-stop logistic solution. It plays a major role in global logistics innovation.</a:t>
            </a:r>
            <a:endParaRPr lang="en-US" dirty="0"/>
          </a:p>
        </p:txBody>
      </p:sp>
      <p:sp>
        <p:nvSpPr>
          <p:cNvPr id="4" name="Slide Number Placeholder 3"/>
          <p:cNvSpPr>
            <a:spLocks noGrp="1"/>
          </p:cNvSpPr>
          <p:nvPr>
            <p:ph type="sldNum" sz="quarter" idx="10"/>
          </p:nvPr>
        </p:nvSpPr>
        <p:spPr/>
        <p:txBody>
          <a:bodyPr/>
          <a:lstStyle/>
          <a:p>
            <a:fld id="{EC1DF8DB-C7C2-440C-835C-C0DDF25B3740}" type="slidenum">
              <a:rPr lang="en-US" smtClean="0"/>
              <a:t>41</a:t>
            </a:fld>
            <a:endParaRPr lang="en-US" dirty="0"/>
          </a:p>
        </p:txBody>
      </p:sp>
    </p:spTree>
    <p:extLst>
      <p:ext uri="{BB962C8B-B14F-4D97-AF65-F5344CB8AC3E}">
        <p14:creationId xmlns:p14="http://schemas.microsoft.com/office/powerpoint/2010/main" val="320087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 has accumulated</a:t>
            </a:r>
            <a:r>
              <a:rPr lang="en-US" sz="1200" b="0" i="0" kern="1200" baseline="0" dirty="0">
                <a:solidFill>
                  <a:schemeClr val="tx1"/>
                </a:solidFill>
                <a:effectLst/>
                <a:latin typeface="Amazon Ember Regular" charset="0"/>
                <a:ea typeface="+mn-ea"/>
                <a:cs typeface="+mn-cs"/>
              </a:rPr>
              <a:t> a wealth of forecasting experience from over 20</a:t>
            </a:r>
            <a:r>
              <a:rPr lang="en-US" sz="1200" b="0" i="0" kern="1200" dirty="0">
                <a:solidFill>
                  <a:schemeClr val="tx1"/>
                </a:solidFill>
                <a:effectLst/>
                <a:latin typeface="Amazon Ember Regular" charset="0"/>
                <a:ea typeface="+mn-ea"/>
                <a:cs typeface="+mn-cs"/>
              </a:rPr>
              <a:t> years of experience operating their ecommerce business. </a:t>
            </a:r>
          </a:p>
          <a:p>
            <a:pPr marL="228600" indent="-22860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228600" indent="-22860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 is a global company that ships billions of packages a year, and operates in more than 185 countries across the globe.</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We have to determine exactly how to manage buying, placement, transfers, and removals, across the vast network in an automated fashion. We have to stay within our fulfillment center capacity, and fulfill customer promises on time. A supply chain of this size comes with its own set of complexities and problems. We manage these complexities through science and technology at scale. </a:t>
            </a:r>
          </a:p>
          <a:p>
            <a:pPr marL="228600" indent="-22860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228600" indent="-228600">
              <a:buFont typeface="Arial" panose="020B0604020202020204" pitchFamily="34" charset="0"/>
              <a:buChar char="•"/>
            </a:pPr>
            <a:r>
              <a:rPr lang="en-US" sz="1200" b="0" i="0" kern="1200" dirty="0">
                <a:solidFill>
                  <a:schemeClr val="tx1"/>
                </a:solidFill>
                <a:effectLst/>
                <a:latin typeface="Amazon Ember Regular" charset="0"/>
                <a:ea typeface="+mn-ea"/>
                <a:cs typeface="+mn-cs"/>
              </a:rPr>
              <a:t>We have promised our customers that they will find the product that they are looking and that we’ll deliver the product to them as at faster speeds than ever before. We have made a decision to continuously and significantly lower prices for customers year after year as our efficiency and scale make it possible. Our </a:t>
            </a:r>
            <a:r>
              <a:rPr lang="en-US" sz="1200" b="0" i="1" kern="1200" dirty="0">
                <a:solidFill>
                  <a:schemeClr val="tx1"/>
                </a:solidFill>
                <a:effectLst/>
                <a:latin typeface="Amazon Ember Regular" charset="0"/>
                <a:ea typeface="+mn-ea"/>
                <a:cs typeface="+mn-cs"/>
              </a:rPr>
              <a:t>judgment</a:t>
            </a:r>
            <a:r>
              <a:rPr lang="en-US" sz="1200" b="0" i="0" kern="1200" dirty="0">
                <a:solidFill>
                  <a:schemeClr val="tx1"/>
                </a:solidFill>
                <a:effectLst/>
                <a:latin typeface="Amazon Ember Regular" charset="0"/>
                <a:ea typeface="+mn-ea"/>
                <a:cs typeface="+mn-cs"/>
              </a:rPr>
              <a:t> is that relentlessly returning efficiency improvements and scale economies to customers in the form of lower prices.</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2/11/21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046589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baseline="0" dirty="0">
                <a:solidFill>
                  <a:schemeClr val="tx1"/>
                </a:solidFill>
                <a:effectLst/>
                <a:latin typeface="Amazon Ember Regular" charset="0"/>
                <a:ea typeface="+mn-ea"/>
                <a:cs typeface="+mn-cs"/>
              </a:rPr>
              <a:t>Forecasting touches your life on a daily basis, it is what ensures grocery shelves are stocked, packages are delivered on time, and wait times for your favorite restaurant or delivery are short.</a:t>
            </a:r>
          </a:p>
          <a:p>
            <a:pPr marL="228600" indent="-228600">
              <a:buFont typeface="+mj-lt"/>
              <a:buAutoNum type="arabicPeriod"/>
            </a:pPr>
            <a:r>
              <a:rPr lang="en-US" sz="1200" b="0" i="0" kern="1200" baseline="0" dirty="0">
                <a:solidFill>
                  <a:schemeClr val="tx1"/>
                </a:solidFill>
                <a:effectLst/>
                <a:latin typeface="Amazon Ember Regular" charset="0"/>
                <a:ea typeface="+mn-ea"/>
                <a:cs typeface="+mn-cs"/>
              </a:rPr>
              <a:t>Customers increasingly demand individualized goods and services, they want them immediately, and they want them cheaply. Providing variety and instant service requires more elaborate supply chains, but to do so efficiently requires accurate and agile demand forecasting.</a:t>
            </a:r>
          </a:p>
          <a:p>
            <a:pPr marL="228600" indent="-228600">
              <a:buFont typeface="+mj-lt"/>
              <a:buAutoNum type="arabicPeriod"/>
            </a:pPr>
            <a:r>
              <a:rPr lang="en-US" sz="1200" b="0" i="0" kern="1200" baseline="0" dirty="0">
                <a:solidFill>
                  <a:schemeClr val="tx1"/>
                </a:solidFill>
                <a:effectLst/>
                <a:latin typeface="Amazon Ember Regular" charset="0"/>
                <a:ea typeface="+mn-ea"/>
                <a:cs typeface="+mn-cs"/>
              </a:rPr>
              <a:t>While all business use some form of forecasting today, traditional methods cannot make use of the increasing number of demand signals available today to forecasting an ever more complex landscape. In fact, on third of the total value created from artificial intelligence applications is expected to come from more accurate forecasting</a:t>
            </a:r>
          </a:p>
          <a:p>
            <a:pPr marL="228600" indent="-228600">
              <a:buFont typeface="+mj-lt"/>
              <a:buAutoNum type="arabicPeriod"/>
            </a:pPr>
            <a:r>
              <a:rPr lang="en-US" sz="1200" b="0" i="0" kern="1200" baseline="0" dirty="0">
                <a:solidFill>
                  <a:schemeClr val="tx1"/>
                </a:solidFill>
                <a:effectLst/>
                <a:latin typeface="Amazon Ember Regular" charset="0"/>
                <a:ea typeface="+mn-ea"/>
                <a:cs typeface="+mn-cs"/>
              </a:rPr>
              <a:t>Market leaders are making investments to bring in flexible, accurate ML-forecasting to all parts of their business. According to a recent study </a:t>
            </a:r>
            <a:r>
              <a:rPr lang="en-US" sz="1200" b="0" i="0" kern="1200" dirty="0">
                <a:solidFill>
                  <a:schemeClr val="tx1"/>
                </a:solidFill>
                <a:effectLst/>
                <a:latin typeface="Amazon Ember Regular" charset="0"/>
                <a:ea typeface="+mn-ea"/>
                <a:cs typeface="+mn-cs"/>
              </a:rPr>
              <a:t>McKinsey, organizations that have implemented ML</a:t>
            </a:r>
            <a:r>
              <a:rPr lang="en-US" sz="1200" b="0" i="0" kern="1200" baseline="0" dirty="0">
                <a:solidFill>
                  <a:schemeClr val="tx1"/>
                </a:solidFill>
                <a:effectLst/>
                <a:latin typeface="Amazon Ember Regular" charset="0"/>
                <a:ea typeface="+mn-ea"/>
                <a:cs typeface="+mn-cs"/>
              </a:rPr>
              <a:t> forecasting techniques</a:t>
            </a:r>
            <a:r>
              <a:rPr lang="en-US" sz="1200" b="0" i="0" kern="1200" dirty="0">
                <a:solidFill>
                  <a:schemeClr val="tx1"/>
                </a:solidFill>
                <a:effectLst/>
                <a:latin typeface="Amazon Ember Regular" charset="0"/>
                <a:ea typeface="+mn-ea"/>
                <a:cs typeface="+mn-cs"/>
              </a:rPr>
              <a:t> improved forecasting accuracy by 10 to 20 percent, which translated into a 5% reduction in inventory costs and</a:t>
            </a:r>
            <a:r>
              <a:rPr lang="en-US" sz="1200" b="0" i="0" kern="1200" baseline="0" dirty="0">
                <a:solidFill>
                  <a:schemeClr val="tx1"/>
                </a:solidFill>
                <a:effectLst/>
                <a:latin typeface="Amazon Ember Regular" charset="0"/>
                <a:ea typeface="+mn-ea"/>
                <a:cs typeface="+mn-cs"/>
              </a:rPr>
              <a:t> 2-3%</a:t>
            </a:r>
            <a:r>
              <a:rPr lang="en-US" sz="1200" b="0" i="0" kern="1200" dirty="0">
                <a:solidFill>
                  <a:schemeClr val="tx1"/>
                </a:solidFill>
                <a:effectLst/>
                <a:latin typeface="Amazon Ember Regular" charset="0"/>
                <a:ea typeface="+mn-ea"/>
                <a:cs typeface="+mn-cs"/>
              </a:rPr>
              <a:t> increase in revenue.</a:t>
            </a:r>
            <a:endParaRPr lang="en-US" sz="1200" b="0" i="0" kern="1200" baseline="0" dirty="0">
              <a:solidFill>
                <a:schemeClr val="tx1"/>
              </a:solidFill>
              <a:effectLst/>
              <a:latin typeface="Amazon Ember Regular" charset="0"/>
              <a:ea typeface="+mn-ea"/>
              <a:cs typeface="+mn-cs"/>
            </a:endParaRP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2/11/21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87222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CJ Logistic wanted</a:t>
            </a:r>
            <a:r>
              <a:rPr lang="en-US" sz="1200" kern="1200" baseline="0" dirty="0">
                <a:solidFill>
                  <a:schemeClr val="tx1"/>
                </a:solidFill>
                <a:effectLst/>
                <a:latin typeface="+mn-lt"/>
                <a:ea typeface="+mn-ea"/>
                <a:cs typeface="+mn-cs"/>
              </a:rPr>
              <a:t> to </a:t>
            </a:r>
            <a:r>
              <a:rPr lang="en-US" dirty="0"/>
              <a:t>forecast shipment volumes of each of CJ Logistics 303 terminals. Each location/terminal serves several clients</a:t>
            </a:r>
            <a:r>
              <a:rPr lang="en-US" baseline="0" dirty="0"/>
              <a:t> </a:t>
            </a:r>
            <a:r>
              <a:rPr lang="en-US" sz="1200" kern="1200" dirty="0">
                <a:solidFill>
                  <a:schemeClr val="tx1"/>
                </a:solidFill>
                <a:effectLst/>
                <a:latin typeface="+mn-lt"/>
                <a:ea typeface="+mn-ea"/>
                <a:cs typeface="+mn-cs"/>
              </a:rPr>
              <a:t>and handles parcel shipments of several clients per terminal.  To optimize their resources, they want to forecast shipment volumes at each terminal.</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913761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CJ Logistics fed 212 days of data for each of the 303 terminals. The provided a total of 64236 (303 terminals *212 days) data points.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they added the Holiday time series as shipment volume and manpower differs on such days. F</a:t>
            </a:r>
            <a:r>
              <a:rPr lang="en-US" dirty="0"/>
              <a:t>or high volume terminals, the time series appear to have a weekly pattern where the volumes are high on Mondays and then drop towards the weekend. So they selected</a:t>
            </a:r>
            <a:r>
              <a:rPr lang="en-US" baseline="0" dirty="0"/>
              <a:t> t</a:t>
            </a:r>
            <a:r>
              <a:rPr lang="en-US" sz="1200" kern="1200" dirty="0">
                <a:solidFill>
                  <a:schemeClr val="tx1"/>
                </a:solidFill>
                <a:effectLst/>
                <a:latin typeface="+mn-lt"/>
                <a:ea typeface="+mn-ea"/>
                <a:cs typeface="+mn-cs"/>
              </a:rPr>
              <a:t>he Holiday time series in built into Amazon Forecast for you to select.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Amazon Forecast trained the model and created accurate forecasts. In</a:t>
            </a:r>
            <a:r>
              <a:rPr lang="en-US" sz="1200" kern="1200" baseline="0" dirty="0">
                <a:solidFill>
                  <a:schemeClr val="tx1"/>
                </a:solidFill>
                <a:effectLst/>
                <a:latin typeface="+mn-lt"/>
                <a:ea typeface="+mn-ea"/>
                <a:cs typeface="+mn-cs"/>
              </a:rPr>
              <a:t> this situation, Amazon Forecast was able to predict highly spiky data as well.</a:t>
            </a:r>
            <a:endParaRPr lang="en-US" dirty="0"/>
          </a:p>
        </p:txBody>
      </p:sp>
      <p:sp>
        <p:nvSpPr>
          <p:cNvPr id="4" name="Slide Number Placeholder 3"/>
          <p:cNvSpPr>
            <a:spLocks noGrp="1"/>
          </p:cNvSpPr>
          <p:nvPr>
            <p:ph type="sldNum" sz="quarter" idx="10"/>
          </p:nvPr>
        </p:nvSpPr>
        <p:spPr/>
        <p:txBody>
          <a:bodyPr/>
          <a:lstStyle/>
          <a:p>
            <a:fld id="{EC1DF8DB-C7C2-440C-835C-C0DDF25B3740}" type="slidenum">
              <a:rPr lang="en-US" smtClean="0"/>
              <a:t>44</a:t>
            </a:fld>
            <a:endParaRPr lang="en-US" dirty="0"/>
          </a:p>
        </p:txBody>
      </p:sp>
    </p:spTree>
    <p:extLst>
      <p:ext uri="{BB962C8B-B14F-4D97-AF65-F5344CB8AC3E}">
        <p14:creationId xmlns:p14="http://schemas.microsoft.com/office/powerpoint/2010/main" val="1751022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some more customers that have seen benefits from Amazon Forecast.</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EC1DF8DB-C7C2-440C-835C-C0DDF25B3740}" type="slidenum">
              <a:rPr lang="en-US" smtClean="0"/>
              <a:t>45</a:t>
            </a:fld>
            <a:endParaRPr lang="en-US" dirty="0"/>
          </a:p>
        </p:txBody>
      </p:sp>
    </p:spTree>
    <p:extLst>
      <p:ext uri="{BB962C8B-B14F-4D97-AF65-F5344CB8AC3E}">
        <p14:creationId xmlns:p14="http://schemas.microsoft.com/office/powerpoint/2010/main" val="49215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Forecasting is the science of predicting the future. By examining historical trends, organizations can make a call on what might happen and when, and build that into their future plans for everything from product demand to inventory to staffing.</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Given the consequences of forecasting, accuracy really matters.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If the forecast is too low, they will under-invest, which leads to a shortfall in raw materials and inventory; creating a poor customer experience.</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If a forecast is too high, customers will over-invest in products and staff, which ends up as wasted investment.</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Today, companies try to use everything from simple spreadsheets to complex financial planning software to generate forecasts, but high accuracy remains elusive.</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2/11/21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32190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a:sym typeface="Wingdings" pitchFamily="2" charset="2"/>
              </a:rPr>
              <a:t>Accurate</a:t>
            </a:r>
            <a:r>
              <a:rPr lang="en-US" baseline="0" dirty="0">
                <a:sym typeface="Wingdings" pitchFamily="2" charset="2"/>
              </a:rPr>
              <a:t> demand forecasting is applicable across a variety of industries and functions</a:t>
            </a:r>
          </a:p>
          <a:p>
            <a:pPr marL="685800" marR="0" lvl="1" indent="-228600" algn="l" defTabSz="457200" rtl="0" eaLnBrk="1" fontAlgn="auto" latinLnBrk="0" hangingPunct="1">
              <a:lnSpc>
                <a:spcPct val="100000"/>
              </a:lnSpc>
              <a:spcBef>
                <a:spcPts val="0"/>
              </a:spcBef>
              <a:spcAft>
                <a:spcPts val="0"/>
              </a:spcAft>
              <a:buClrTx/>
              <a:buSzTx/>
              <a:buFont typeface="+mj-lt"/>
              <a:buAutoNum type="alphaUcPeriod"/>
              <a:tabLst/>
              <a:defRPr/>
            </a:pPr>
            <a:r>
              <a:rPr lang="en-US" baseline="0" dirty="0">
                <a:sym typeface="Wingdings" pitchFamily="2" charset="2"/>
              </a:rPr>
              <a:t>Within retail and supply chains, it allows customers to meet demand while holding less inventory</a:t>
            </a:r>
          </a:p>
          <a:p>
            <a:pPr marL="685800" marR="0" lvl="1" indent="-228600" algn="l" defTabSz="457200" rtl="0" eaLnBrk="1" fontAlgn="auto" latinLnBrk="0" hangingPunct="1">
              <a:lnSpc>
                <a:spcPct val="100000"/>
              </a:lnSpc>
              <a:spcBef>
                <a:spcPts val="0"/>
              </a:spcBef>
              <a:spcAft>
                <a:spcPts val="0"/>
              </a:spcAft>
              <a:buClrTx/>
              <a:buSzTx/>
              <a:buFont typeface="+mj-lt"/>
              <a:buAutoNum type="alphaUcPeriod"/>
              <a:tabLst/>
              <a:defRPr/>
            </a:pPr>
            <a:r>
              <a:rPr lang="en-US" baseline="0" dirty="0">
                <a:sym typeface="Wingdings" pitchFamily="2" charset="2"/>
              </a:rPr>
              <a:t>Within customer support or service industries, it enables customers to reduce wait times and improve satisfaction</a:t>
            </a:r>
          </a:p>
          <a:p>
            <a:pPr marL="685800" marR="0" lvl="1" indent="-228600" algn="l" defTabSz="457200" rtl="0" eaLnBrk="1" fontAlgn="auto" latinLnBrk="0" hangingPunct="1">
              <a:lnSpc>
                <a:spcPct val="100000"/>
              </a:lnSpc>
              <a:spcBef>
                <a:spcPts val="0"/>
              </a:spcBef>
              <a:spcAft>
                <a:spcPts val="0"/>
              </a:spcAft>
              <a:buClrTx/>
              <a:buSzTx/>
              <a:buFont typeface="+mj-lt"/>
              <a:buAutoNum type="alphaUcPeriod"/>
              <a:tabLst/>
              <a:defRPr/>
            </a:pPr>
            <a:r>
              <a:rPr lang="en-US" baseline="0" dirty="0">
                <a:sym typeface="Wingdings" pitchFamily="2" charset="2"/>
              </a:rPr>
              <a:t>When applied to capital intensive processes, it allows customers to improve utilization and efficiently allocate scarce resources</a:t>
            </a:r>
          </a:p>
          <a:p>
            <a:pPr marL="685800" marR="0" lvl="1" indent="-228600" algn="l" defTabSz="457200" rtl="0" eaLnBrk="1" fontAlgn="auto" latinLnBrk="0" hangingPunct="1">
              <a:lnSpc>
                <a:spcPct val="100000"/>
              </a:lnSpc>
              <a:spcBef>
                <a:spcPts val="0"/>
              </a:spcBef>
              <a:spcAft>
                <a:spcPts val="0"/>
              </a:spcAft>
              <a:buClrTx/>
              <a:buSzTx/>
              <a:buFont typeface="+mj-lt"/>
              <a:buAutoNum type="alphaUcPeriod"/>
              <a:tabLst/>
              <a:defRPr/>
            </a:pPr>
            <a:r>
              <a:rPr lang="en-US" baseline="0" dirty="0">
                <a:sym typeface="Wingdings" pitchFamily="2" charset="2"/>
              </a:rPr>
              <a:t>When applied to business functions, it allows customers to plan further ahead and spend less time reacting to surprises</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2/11/21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4095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From the beginning, Amazon has invested in forecasting.</a:t>
            </a:r>
            <a:r>
              <a:rPr lang="en-US" sz="1200" b="0" i="0" kern="1200" baseline="0" dirty="0">
                <a:solidFill>
                  <a:schemeClr val="tx1"/>
                </a:solidFill>
                <a:effectLst/>
                <a:latin typeface="Amazon Ember Regular" charset="0"/>
                <a:ea typeface="+mn-ea"/>
                <a:cs typeface="+mn-cs"/>
              </a:rPr>
              <a:t> Our investments of followed 3 phases.</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marL="228600" indent="-228600">
              <a:buFont typeface="+mj-lt"/>
              <a:buAutoNum type="arabicPeriod"/>
            </a:pPr>
            <a:r>
              <a:rPr lang="en-US" sz="1200" b="0" i="0" kern="1200" dirty="0">
                <a:solidFill>
                  <a:schemeClr val="tx1"/>
                </a:solidFill>
                <a:effectLst/>
                <a:latin typeface="Amazon Ember Regular" charset="0"/>
                <a:ea typeface="+mn-ea"/>
                <a:cs typeface="+mn-cs"/>
              </a:rPr>
              <a:t>First, we began with</a:t>
            </a:r>
            <a:r>
              <a:rPr lang="en-US" sz="1200" b="0" i="0" kern="1200" baseline="0" dirty="0">
                <a:solidFill>
                  <a:schemeClr val="tx1"/>
                </a:solidFill>
                <a:effectLst/>
                <a:latin typeface="Amazon Ember Regular" charset="0"/>
                <a:ea typeface="+mn-ea"/>
                <a:cs typeface="+mn-cs"/>
              </a:rPr>
              <a:t> traditional statistical which work very well for basic data sets and capturing simple trends and patterns; however, we ran into limitation as our supply chains became more complex and product assortment became more varied.</a:t>
            </a:r>
          </a:p>
          <a:p>
            <a:pPr marL="228600" indent="-228600">
              <a:buFont typeface="+mj-lt"/>
              <a:buAutoNum type="arabicPeriod"/>
            </a:pPr>
            <a:endParaRPr lang="en-US" sz="1200" b="0" i="0" kern="1200" baseline="0" dirty="0">
              <a:solidFill>
                <a:schemeClr val="tx1"/>
              </a:solidFill>
              <a:effectLst/>
              <a:latin typeface="Amazon Ember Regular" charset="0"/>
              <a:ea typeface="+mn-ea"/>
              <a:cs typeface="+mn-cs"/>
            </a:endParaRPr>
          </a:p>
          <a:p>
            <a:pPr marL="228600" indent="-228600">
              <a:buFont typeface="+mj-lt"/>
              <a:buAutoNum type="arabicPeriod"/>
            </a:pPr>
            <a:r>
              <a:rPr lang="en-US" sz="1200" b="0" i="0" kern="1200" baseline="0" dirty="0">
                <a:solidFill>
                  <a:schemeClr val="tx1"/>
                </a:solidFill>
                <a:effectLst/>
                <a:latin typeface="Amazon Ember Regular" charset="0"/>
                <a:ea typeface="+mn-ea"/>
                <a:cs typeface="+mn-cs"/>
              </a:rPr>
              <a:t>Second, in the mid 2000’s we began investing in ML technologies to operationalize forecasting at much larger scales. This approach allowed us to manage scenarios where </a:t>
            </a:r>
            <a:r>
              <a:rPr lang="en-US" sz="1200" b="0" i="0" kern="1200" dirty="0">
                <a:solidFill>
                  <a:schemeClr val="tx1"/>
                </a:solidFill>
                <a:effectLst/>
                <a:latin typeface="Amazon Ember Regular" charset="0"/>
                <a:ea typeface="+mn-ea"/>
                <a:cs typeface="+mn-cs"/>
              </a:rPr>
              <a:t>customers demand patterns</a:t>
            </a:r>
            <a:r>
              <a:rPr lang="en-US" sz="1200" b="0" i="0" kern="1200" baseline="0" dirty="0">
                <a:solidFill>
                  <a:schemeClr val="tx1"/>
                </a:solidFill>
                <a:effectLst/>
                <a:latin typeface="Amazon Ember Regular" charset="0"/>
                <a:ea typeface="+mn-ea"/>
                <a:cs typeface="+mn-cs"/>
              </a:rPr>
              <a:t> varied by region and product.</a:t>
            </a:r>
          </a:p>
          <a:p>
            <a:pPr marL="228600" indent="-228600">
              <a:buFont typeface="+mj-lt"/>
              <a:buAutoNum type="arabicPeriod"/>
            </a:pPr>
            <a:endParaRPr lang="en-US" sz="1200" b="0" i="0" kern="1200" baseline="0" dirty="0">
              <a:solidFill>
                <a:schemeClr val="tx1"/>
              </a:solidFill>
              <a:effectLst/>
              <a:latin typeface="Amazon Ember Regular" charset="0"/>
              <a:ea typeface="+mn-ea"/>
              <a:cs typeface="+mn-cs"/>
            </a:endParaRPr>
          </a:p>
          <a:p>
            <a:pPr marL="228600" indent="-228600">
              <a:buFont typeface="+mj-lt"/>
              <a:buAutoNum type="arabicPeriod"/>
            </a:pPr>
            <a:r>
              <a:rPr lang="en-US" sz="1200" b="0" i="0" kern="1200" baseline="0" dirty="0">
                <a:solidFill>
                  <a:schemeClr val="tx1"/>
                </a:solidFill>
                <a:effectLst/>
                <a:latin typeface="Amazon Ember Regular" charset="0"/>
                <a:ea typeface="+mn-ea"/>
                <a:cs typeface="+mn-cs"/>
              </a:rPr>
              <a:t>Third, around 2015, we began investing deep learning approaches to tackle some of the hardest problems such as forecasting demand for new product introduction and the impact of external events. These new models are global in nature meaning they not only learn from historical data, but also learn subtle relationships across products that lead to a step change in forecasting accuracy at scale.</a:t>
            </a:r>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597180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 Forecast now offers the forecasting expertise from Amazon’s first 25 years of building the world’s largest ecommerce business in a managed service for any company to leverage. We’ve built sophisticated, machine learning forecasting algorithms over many years that our customers can now use in Amazon Forecast without having to know anything about machine learning themselves. Amazon Forecast puts the power of Amazon’s deep experience in forecasting into the hands of everyday developers in virtually every industry. </a:t>
            </a:r>
          </a:p>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pPr marL="228600" indent="-228600">
              <a:buFont typeface="Arial" panose="020B0604020202020204" pitchFamily="34" charset="0"/>
              <a:buChar char="•"/>
            </a:pPr>
            <a:r>
              <a:rPr lang="en-US" sz="1200" b="0" i="0" kern="1200" dirty="0">
                <a:solidFill>
                  <a:schemeClr val="tx1"/>
                </a:solidFill>
                <a:effectLst/>
                <a:latin typeface="Amazon Ember Regular" charset="0"/>
                <a:ea typeface="+mn-ea"/>
                <a:cs typeface="+mn-cs"/>
              </a:rPr>
              <a:t>Forecast is a managed service that uses machine learning to deliver highly accurate forecasts based on the same technology that powers Amazon.com. Amazon Forecast uses the same technology that powers us to build precise forecasts for virtually any business condition, including product demand and sales, infrastructure requirements, energy needs, and staffing levels – with predictions that are up to 50% more accurate than traditional methods. Amazon Forecast is easy to use and requires no machine learning experience. The service automatically provisions the necessary infrastructure, processes data, and builds custom, private machine learning models that are hosted on AWS and ready to make predictions.</a:t>
            </a:r>
          </a:p>
          <a:p>
            <a:pPr marL="0" indent="0">
              <a:buFont typeface="+mj-lt"/>
              <a:buNone/>
            </a:pPr>
            <a:r>
              <a:rPr lang="en-US" sz="1200" b="1" i="0"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pPr marL="228600" indent="-228600">
              <a:buFont typeface="+mj-lt"/>
              <a:buAutoNum type="arabicPeriod"/>
            </a:pPr>
            <a:r>
              <a:rPr lang="en-US" sz="1200" b="1" i="0" kern="1200" dirty="0">
                <a:solidFill>
                  <a:schemeClr val="tx1"/>
                </a:solidFill>
                <a:effectLst/>
                <a:latin typeface="Amazon Ember Regular" charset="0"/>
                <a:ea typeface="+mn-ea"/>
                <a:cs typeface="+mn-cs"/>
              </a:rPr>
              <a:t>Highly accurate</a:t>
            </a:r>
            <a:endParaRPr lang="en-US" sz="1200" b="0" i="0" kern="1200" dirty="0">
              <a:solidFill>
                <a:schemeClr val="tx1"/>
              </a:solidFill>
              <a:effectLst/>
              <a:latin typeface="Amazon Ember Regular" charset="0"/>
              <a:ea typeface="+mn-ea"/>
              <a:cs typeface="+mn-cs"/>
            </a:endParaRPr>
          </a:p>
          <a:p>
            <a:pPr marL="685800" lvl="1" indent="-228600">
              <a:buFont typeface="+mj-lt"/>
              <a:buAutoNum type="arabicPeriod"/>
            </a:pPr>
            <a:r>
              <a:rPr lang="en-US" sz="1200" b="0" i="0" kern="1200" dirty="0">
                <a:solidFill>
                  <a:schemeClr val="tx1"/>
                </a:solidFill>
                <a:effectLst/>
                <a:latin typeface="Amazon Ember Regular" charset="0"/>
                <a:ea typeface="+mn-ea"/>
                <a:cs typeface="+mn-cs"/>
              </a:rPr>
              <a:t>Same ML technology as being at Amazon</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50% improvement in accuracy over traditional methods</a:t>
            </a:r>
          </a:p>
          <a:p>
            <a:pPr marL="685800" lvl="1" indent="-228600">
              <a:buFont typeface="+mj-lt"/>
              <a:buAutoNum type="arabicPeriod"/>
            </a:pPr>
            <a:r>
              <a:rPr lang="en-US" sz="1200" b="0" i="0" kern="1200" dirty="0" err="1">
                <a:solidFill>
                  <a:schemeClr val="tx1"/>
                </a:solidFill>
                <a:effectLst/>
                <a:latin typeface="Amazon Ember Regular" charset="0"/>
                <a:ea typeface="+mn-ea"/>
                <a:cs typeface="+mn-cs"/>
              </a:rPr>
              <a:t>AutoML</a:t>
            </a:r>
            <a:r>
              <a:rPr lang="en-US" sz="1200" b="0" i="0" kern="1200" dirty="0">
                <a:solidFill>
                  <a:schemeClr val="tx1"/>
                </a:solidFill>
                <a:effectLst/>
                <a:latin typeface="Amazon Ember Regular" charset="0"/>
                <a:ea typeface="+mn-ea"/>
                <a:cs typeface="+mn-cs"/>
              </a:rPr>
              <a:t> selects algorithm which has highest accuracy </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Deep learning techniques</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Accounts for seasonality, item metadata and related time series for increased accuracy</a:t>
            </a:r>
            <a:endParaRPr lang="en-US" sz="1200" b="1" i="0" kern="1200" dirty="0">
              <a:solidFill>
                <a:schemeClr val="tx1"/>
              </a:solidFill>
              <a:effectLst/>
              <a:latin typeface="Amazon Ember Regular" charset="0"/>
              <a:ea typeface="+mn-ea"/>
              <a:cs typeface="+mn-cs"/>
            </a:endParaRPr>
          </a:p>
          <a:p>
            <a:pPr marL="228600" indent="-228600">
              <a:buFont typeface="+mj-lt"/>
              <a:buAutoNum type="arabicPeriod"/>
            </a:pPr>
            <a:r>
              <a:rPr lang="en-US" sz="1200" b="1" i="0" kern="1200" dirty="0">
                <a:solidFill>
                  <a:schemeClr val="tx1"/>
                </a:solidFill>
                <a:effectLst/>
                <a:latin typeface="Amazon Ember Regular" charset="0"/>
                <a:ea typeface="+mn-ea"/>
                <a:cs typeface="+mn-cs"/>
              </a:rPr>
              <a:t>Fully managed service</a:t>
            </a:r>
            <a:endParaRPr lang="en-US" sz="1200" b="0" i="0" kern="1200" dirty="0">
              <a:solidFill>
                <a:schemeClr val="tx1"/>
              </a:solidFill>
              <a:effectLst/>
              <a:latin typeface="Amazon Ember Regular" charset="0"/>
              <a:ea typeface="+mn-ea"/>
              <a:cs typeface="+mn-cs"/>
            </a:endParaRPr>
          </a:p>
          <a:p>
            <a:pPr marL="685800" lvl="1" indent="-228600">
              <a:buFont typeface="+mj-lt"/>
              <a:buAutoNum type="arabicPeriod"/>
            </a:pPr>
            <a:r>
              <a:rPr lang="en-US" sz="1200" b="0" i="0" kern="1200" dirty="0">
                <a:solidFill>
                  <a:schemeClr val="tx1"/>
                </a:solidFill>
                <a:effectLst/>
                <a:latin typeface="Amazon Ember Regular" charset="0"/>
                <a:ea typeface="+mn-ea"/>
                <a:cs typeface="+mn-cs"/>
              </a:rPr>
              <a:t>Automatically sets up data pipeline, training and prediction</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Automatically provisions and cleans resources</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Highly available across many regions</a:t>
            </a:r>
            <a:endParaRPr lang="en-US" sz="1200" b="1" i="0" kern="1200" dirty="0">
              <a:solidFill>
                <a:schemeClr val="tx1"/>
              </a:solidFill>
              <a:effectLst/>
              <a:latin typeface="Amazon Ember Regular" charset="0"/>
              <a:ea typeface="+mn-ea"/>
              <a:cs typeface="+mn-cs"/>
            </a:endParaRPr>
          </a:p>
          <a:p>
            <a:pPr marL="228600" indent="-228600">
              <a:buFont typeface="+mj-lt"/>
              <a:buAutoNum type="arabicPeriod"/>
            </a:pPr>
            <a:r>
              <a:rPr lang="en-US" sz="1200" b="1" i="0" kern="1200" dirty="0">
                <a:solidFill>
                  <a:schemeClr val="tx1"/>
                </a:solidFill>
                <a:effectLst/>
                <a:latin typeface="Amazon Ember Regular" charset="0"/>
                <a:ea typeface="+mn-ea"/>
                <a:cs typeface="+mn-cs"/>
              </a:rPr>
              <a:t>Easy to use</a:t>
            </a:r>
            <a:endParaRPr lang="en-US" sz="1200" b="0" i="0" kern="1200" dirty="0">
              <a:solidFill>
                <a:schemeClr val="tx1"/>
              </a:solidFill>
              <a:effectLst/>
              <a:latin typeface="Amazon Ember Regular" charset="0"/>
              <a:ea typeface="+mn-ea"/>
              <a:cs typeface="+mn-cs"/>
            </a:endParaRPr>
          </a:p>
          <a:p>
            <a:pPr marL="685800" lvl="1" indent="-228600">
              <a:buFont typeface="+mj-lt"/>
              <a:buAutoNum type="arabicPeriod"/>
            </a:pPr>
            <a:r>
              <a:rPr lang="en-US" sz="1200" b="0" i="0" kern="1200" dirty="0">
                <a:solidFill>
                  <a:schemeClr val="tx1"/>
                </a:solidFill>
                <a:effectLst/>
                <a:latin typeface="Amazon Ember Regular" charset="0"/>
                <a:ea typeface="+mn-ea"/>
                <a:cs typeface="+mn-cs"/>
              </a:rPr>
              <a:t>No deep learning experience required</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Use AWS console to run models</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Run models through AWS command line</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Visualize forecasts in console or download csv</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Generates probabilistic forecasts at three different quantiles</a:t>
            </a:r>
          </a:p>
          <a:p>
            <a:pPr marL="228600" indent="-228600">
              <a:buFont typeface="+mj-lt"/>
              <a:buAutoNum type="arabicPeriod"/>
            </a:pPr>
            <a:r>
              <a:rPr lang="en-US" sz="1200" b="1" i="0" kern="1200" dirty="0">
                <a:solidFill>
                  <a:schemeClr val="tx1"/>
                </a:solidFill>
                <a:effectLst/>
                <a:latin typeface="Amazon Ember Regular" charset="0"/>
                <a:ea typeface="+mn-ea"/>
                <a:cs typeface="+mn-cs"/>
              </a:rPr>
              <a:t>Your data, your models</a:t>
            </a:r>
            <a:endParaRPr lang="en-US" sz="1200" b="0" i="0" kern="1200" dirty="0">
              <a:solidFill>
                <a:schemeClr val="tx1"/>
              </a:solidFill>
              <a:effectLst/>
              <a:latin typeface="Amazon Ember Regular" charset="0"/>
              <a:ea typeface="+mn-ea"/>
              <a:cs typeface="+mn-cs"/>
            </a:endParaRPr>
          </a:p>
          <a:p>
            <a:pPr marL="685800" lvl="1" indent="-228600">
              <a:buFont typeface="+mj-lt"/>
              <a:buAutoNum type="arabicPeriod"/>
            </a:pPr>
            <a:r>
              <a:rPr lang="en-US" sz="1200" b="0" i="0" kern="1200" dirty="0">
                <a:solidFill>
                  <a:schemeClr val="tx1"/>
                </a:solidFill>
                <a:effectLst/>
                <a:latin typeface="Amazon Ember Regular" charset="0"/>
                <a:ea typeface="+mn-ea"/>
                <a:cs typeface="+mn-cs"/>
              </a:rPr>
              <a:t>Models trained on your data</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Forecasts customized to your data</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Data is not shared with other AWS customers or Amazon</a:t>
            </a:r>
          </a:p>
          <a:p>
            <a:pPr marL="685800" lvl="1" indent="-228600">
              <a:buFont typeface="+mj-lt"/>
              <a:buAutoNum type="arabicPeriod"/>
            </a:pPr>
            <a:r>
              <a:rPr lang="en-US" sz="1200" b="0" i="0" kern="1200" dirty="0">
                <a:solidFill>
                  <a:schemeClr val="tx1"/>
                </a:solidFill>
                <a:effectLst/>
                <a:latin typeface="Amazon Ember Regular" charset="0"/>
                <a:ea typeface="+mn-ea"/>
                <a:cs typeface="+mn-cs"/>
              </a:rPr>
              <a:t>Encrypted with customer keys through Amazon Key Management Service</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66281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There is a lot happening behind the scenes of Amazon Forecast. Forecast automatically sets up a data pipeline, ingests data, trains a model, provides accuracy metrics, and performs forecasts. It identifies features, uses different algorithms to see which algorithm works best for you and provides the highest accuracy. It selects parameters and tunes them. In the end, it will host the models so that you can easily query when needed. In the background, it will also clean up resources that were used in the process so you won’t be over billed.</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With all of this work done behind the scene, you save by not hiring extra data scientists or resources to maintain your own in-house models.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4158751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830959"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
        <p:nvSpPr>
          <p:cNvPr id="2" name="TextBox 1">
            <a:extLst>
              <a:ext uri="{FF2B5EF4-FFF2-40B4-BE49-F238E27FC236}">
                <a16:creationId xmlns:a16="http://schemas.microsoft.com/office/drawing/2014/main" id="{C155FA93-5002-4F01-A106-C97A0D75753D}"/>
              </a:ext>
            </a:extLst>
          </p:cNvPr>
          <p:cNvSpPr txBox="1"/>
          <p:nvPr userDrawn="1"/>
        </p:nvSpPr>
        <p:spPr bwMode="black">
          <a:xfrm>
            <a:off x="7840980" y="480511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3" name="TextBox 2">
            <a:extLst>
              <a:ext uri="{FF2B5EF4-FFF2-40B4-BE49-F238E27FC236}">
                <a16:creationId xmlns:a16="http://schemas.microsoft.com/office/drawing/2014/main" id="{B6F4274D-D191-4880-A685-CC3B1C7F8BB1}"/>
              </a:ext>
            </a:extLst>
          </p:cNvPr>
          <p:cNvSpPr txBox="1"/>
          <p:nvPr userDrawn="1"/>
        </p:nvSpPr>
        <p:spPr bwMode="black">
          <a:xfrm>
            <a:off x="4639961" y="480511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Tree>
    <p:extLst>
      <p:ext uri="{BB962C8B-B14F-4D97-AF65-F5344CB8AC3E}">
        <p14:creationId xmlns:p14="http://schemas.microsoft.com/office/powerpoint/2010/main" val="253065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3"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3"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4"/>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 name="TextBox 3">
            <a:extLst>
              <a:ext uri="{FF2B5EF4-FFF2-40B4-BE49-F238E27FC236}">
                <a16:creationId xmlns:a16="http://schemas.microsoft.com/office/drawing/2014/main" id="{51D6294A-288A-4FBD-A878-29DAB519932D}"/>
              </a:ext>
            </a:extLst>
          </p:cNvPr>
          <p:cNvSpPr txBox="1"/>
          <p:nvPr userDrawn="1"/>
        </p:nvSpPr>
        <p:spPr bwMode="black">
          <a:xfrm>
            <a:off x="7840980" y="480511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96B46A8B-B7E3-4031-8937-A7C0E8B4C608}"/>
              </a:ext>
            </a:extLst>
          </p:cNvPr>
          <p:cNvSpPr txBox="1"/>
          <p:nvPr userDrawn="1"/>
        </p:nvSpPr>
        <p:spPr bwMode="black">
          <a:xfrm>
            <a:off x="4639961" y="480511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6" name="Picture 5">
            <a:extLst>
              <a:ext uri="{FF2B5EF4-FFF2-40B4-BE49-F238E27FC236}">
                <a16:creationId xmlns:a16="http://schemas.microsoft.com/office/drawing/2014/main" id="{95C53A80-C0B5-40E1-A9CE-B5459BC174C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
        <p:nvSpPr>
          <p:cNvPr id="18" name="Text Placeholder 11">
            <a:extLst>
              <a:ext uri="{FF2B5EF4-FFF2-40B4-BE49-F238E27FC236}">
                <a16:creationId xmlns:a16="http://schemas.microsoft.com/office/drawing/2014/main" id="{1AB7FFD2-FBF9-4E58-8E55-A40410258831}"/>
              </a:ext>
            </a:extLst>
          </p:cNvPr>
          <p:cNvSpPr>
            <a:spLocks noGrp="1"/>
          </p:cNvSpPr>
          <p:nvPr>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Click to add text</a:t>
            </a:r>
          </a:p>
        </p:txBody>
      </p:sp>
      <p:sp>
        <p:nvSpPr>
          <p:cNvPr id="19" name="Text Placeholder 8">
            <a:extLst>
              <a:ext uri="{FF2B5EF4-FFF2-40B4-BE49-F238E27FC236}">
                <a16:creationId xmlns:a16="http://schemas.microsoft.com/office/drawing/2014/main" id="{1AAE23B8-6F76-4134-941F-CD0A10A7DA09}"/>
              </a:ext>
            </a:extLst>
          </p:cNvPr>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Thank you!</a:t>
            </a: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normAutofit/>
          </a:bodyPr>
          <a:lstStyle>
            <a:lvl1pPr>
              <a:defRPr sz="2375"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786313" y="1028700"/>
            <a:ext cx="4000500" cy="318021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42899" y="1028700"/>
            <a:ext cx="4000500"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188" b="1">
                <a:solidFill>
                  <a:schemeClr val="tx1"/>
                </a:solidFill>
                <a:latin typeface="+mn-lt"/>
              </a:defRPr>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20902341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6"/>
            <a:ext cx="8446770" cy="565076"/>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8343508" y="4706911"/>
            <a:ext cx="443245" cy="265064"/>
          </a:xfrm>
          <a:prstGeom prst="rect">
            <a:avLst/>
          </a:prstGeom>
        </p:spPr>
      </p:pic>
    </p:spTree>
    <p:extLst>
      <p:ext uri="{BB962C8B-B14F-4D97-AF65-F5344CB8AC3E}">
        <p14:creationId xmlns:p14="http://schemas.microsoft.com/office/powerpoint/2010/main" val="113158247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
        <p:nvSpPr>
          <p:cNvPr id="4" name="TextBox 3">
            <a:extLst>
              <a:ext uri="{FF2B5EF4-FFF2-40B4-BE49-F238E27FC236}">
                <a16:creationId xmlns:a16="http://schemas.microsoft.com/office/drawing/2014/main" id="{C8A838D2-D06C-41EC-9272-54A97633B6EC}"/>
              </a:ext>
            </a:extLst>
          </p:cNvPr>
          <p:cNvSpPr txBox="1"/>
          <p:nvPr userDrawn="1"/>
        </p:nvSpPr>
        <p:spPr bwMode="black">
          <a:xfrm>
            <a:off x="7840980" y="480511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DFDCCFB7-E84E-477E-9EE6-A0273D6DAA78}"/>
              </a:ext>
            </a:extLst>
          </p:cNvPr>
          <p:cNvSpPr txBox="1"/>
          <p:nvPr userDrawn="1"/>
        </p:nvSpPr>
        <p:spPr bwMode="black">
          <a:xfrm>
            <a:off x="4639961" y="480511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Tree>
    <p:extLst>
      <p:ext uri="{BB962C8B-B14F-4D97-AF65-F5344CB8AC3E}">
        <p14:creationId xmlns:p14="http://schemas.microsoft.com/office/powerpoint/2010/main" val="375507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830959"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
        <p:nvSpPr>
          <p:cNvPr id="2" name="TextBox 1">
            <a:extLst>
              <a:ext uri="{FF2B5EF4-FFF2-40B4-BE49-F238E27FC236}">
                <a16:creationId xmlns:a16="http://schemas.microsoft.com/office/drawing/2014/main" id="{55C4BCF6-72C6-4336-8B73-178CD2521C8E}"/>
              </a:ext>
            </a:extLst>
          </p:cNvPr>
          <p:cNvSpPr txBox="1"/>
          <p:nvPr userDrawn="1"/>
        </p:nvSpPr>
        <p:spPr bwMode="black">
          <a:xfrm>
            <a:off x="7840980" y="480511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4" name="TextBox 3">
            <a:extLst>
              <a:ext uri="{FF2B5EF4-FFF2-40B4-BE49-F238E27FC236}">
                <a16:creationId xmlns:a16="http://schemas.microsoft.com/office/drawing/2014/main" id="{423C4191-840D-427A-B4EB-AD4C8CE3600E}"/>
              </a:ext>
            </a:extLst>
          </p:cNvPr>
          <p:cNvSpPr txBox="1"/>
          <p:nvPr userDrawn="1"/>
        </p:nvSpPr>
        <p:spPr bwMode="black">
          <a:xfrm>
            <a:off x="4639961" y="480511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Tree>
    <p:extLst>
      <p:ext uri="{BB962C8B-B14F-4D97-AF65-F5344CB8AC3E}">
        <p14:creationId xmlns:p14="http://schemas.microsoft.com/office/powerpoint/2010/main" val="193079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
        <p:nvSpPr>
          <p:cNvPr id="2" name="TextBox 1">
            <a:extLst>
              <a:ext uri="{FF2B5EF4-FFF2-40B4-BE49-F238E27FC236}">
                <a16:creationId xmlns:a16="http://schemas.microsoft.com/office/drawing/2014/main" id="{943336FB-200B-4B27-9ADE-C09B18007EEB}"/>
              </a:ext>
            </a:extLst>
          </p:cNvPr>
          <p:cNvSpPr txBox="1"/>
          <p:nvPr userDrawn="1"/>
        </p:nvSpPr>
        <p:spPr bwMode="black">
          <a:xfrm>
            <a:off x="7840980" y="480511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4" name="TextBox 3">
            <a:extLst>
              <a:ext uri="{FF2B5EF4-FFF2-40B4-BE49-F238E27FC236}">
                <a16:creationId xmlns:a16="http://schemas.microsoft.com/office/drawing/2014/main" id="{4EA40EAF-A4D9-4BD1-83F5-DC11FF523B79}"/>
              </a:ext>
            </a:extLst>
          </p:cNvPr>
          <p:cNvSpPr txBox="1"/>
          <p:nvPr userDrawn="1"/>
        </p:nvSpPr>
        <p:spPr bwMode="black">
          <a:xfrm>
            <a:off x="4639961" y="480511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Tree>
    <p:extLst>
      <p:ext uri="{BB962C8B-B14F-4D97-AF65-F5344CB8AC3E}">
        <p14:creationId xmlns:p14="http://schemas.microsoft.com/office/powerpoint/2010/main" val="153940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830959"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2" name="TextBox 1">
            <a:extLst>
              <a:ext uri="{FF2B5EF4-FFF2-40B4-BE49-F238E27FC236}">
                <a16:creationId xmlns:a16="http://schemas.microsoft.com/office/drawing/2014/main" id="{0BCC3860-8CB2-4BA2-A375-BF334CBD11A1}"/>
              </a:ext>
            </a:extLst>
          </p:cNvPr>
          <p:cNvSpPr txBox="1"/>
          <p:nvPr userDrawn="1"/>
        </p:nvSpPr>
        <p:spPr bwMode="black">
          <a:xfrm>
            <a:off x="7840980" y="480511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3" name="TextBox 2">
            <a:extLst>
              <a:ext uri="{FF2B5EF4-FFF2-40B4-BE49-F238E27FC236}">
                <a16:creationId xmlns:a16="http://schemas.microsoft.com/office/drawing/2014/main" id="{569F6E76-4236-4677-B3E8-653C58869DB1}"/>
              </a:ext>
            </a:extLst>
          </p:cNvPr>
          <p:cNvSpPr txBox="1"/>
          <p:nvPr userDrawn="1"/>
        </p:nvSpPr>
        <p:spPr bwMode="black">
          <a:xfrm>
            <a:off x="4639961" y="480511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4" name="Picture 3">
            <a:extLst>
              <a:ext uri="{FF2B5EF4-FFF2-40B4-BE49-F238E27FC236}">
                <a16:creationId xmlns:a16="http://schemas.microsoft.com/office/drawing/2014/main" id="{D8A7F107-3854-47FD-822F-C19BDE44A3E7}"/>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Click to add text</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2" name="TextBox 1">
            <a:extLst>
              <a:ext uri="{FF2B5EF4-FFF2-40B4-BE49-F238E27FC236}">
                <a16:creationId xmlns:a16="http://schemas.microsoft.com/office/drawing/2014/main" id="{D8E44E03-B38B-4119-971E-26B76B4FD217}"/>
              </a:ext>
            </a:extLst>
          </p:cNvPr>
          <p:cNvSpPr txBox="1"/>
          <p:nvPr userDrawn="1"/>
        </p:nvSpPr>
        <p:spPr bwMode="black">
          <a:xfrm>
            <a:off x="7840980" y="480511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3" name="TextBox 2">
            <a:extLst>
              <a:ext uri="{FF2B5EF4-FFF2-40B4-BE49-F238E27FC236}">
                <a16:creationId xmlns:a16="http://schemas.microsoft.com/office/drawing/2014/main" id="{5FAAE695-87FF-45F1-8A8E-854E4B4440A6}"/>
              </a:ext>
            </a:extLst>
          </p:cNvPr>
          <p:cNvSpPr txBox="1"/>
          <p:nvPr userDrawn="1"/>
        </p:nvSpPr>
        <p:spPr bwMode="black">
          <a:xfrm>
            <a:off x="4639961" y="480511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4" name="Picture 3">
            <a:extLst>
              <a:ext uri="{FF2B5EF4-FFF2-40B4-BE49-F238E27FC236}">
                <a16:creationId xmlns:a16="http://schemas.microsoft.com/office/drawing/2014/main" id="{8F9B1298-E5C7-4BBC-A0BE-36444ACEAA3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4028443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4"/>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805114"/>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1" y="4805114"/>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699" r:id="rId1"/>
    <p:sldLayoutId id="2147483709" r:id="rId2"/>
    <p:sldLayoutId id="2147483712" r:id="rId3"/>
    <p:sldLayoutId id="2147483711" r:id="rId4"/>
    <p:sldLayoutId id="2147483676" r:id="rId5"/>
    <p:sldLayoutId id="2147483692" r:id="rId6"/>
    <p:sldLayoutId id="2147483693" r:id="rId7"/>
    <p:sldLayoutId id="2147483713" r:id="rId8"/>
    <p:sldLayoutId id="2147483678" r:id="rId9"/>
    <p:sldLayoutId id="2147483679" r:id="rId10"/>
    <p:sldLayoutId id="2147483689" r:id="rId11"/>
    <p:sldLayoutId id="2147483690" r:id="rId12"/>
    <p:sldLayoutId id="2147483691" r:id="rId13"/>
    <p:sldLayoutId id="2147483680" r:id="rId14"/>
    <p:sldLayoutId id="2147483681" r:id="rId15"/>
    <p:sldLayoutId id="2147483682" r:id="rId16"/>
    <p:sldLayoutId id="2147483687" r:id="rId17"/>
    <p:sldLayoutId id="2147483714" r:id="rId18"/>
    <p:sldLayoutId id="214748371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userDrawn="1">
          <p15:clr>
            <a:srgbClr val="F26B43"/>
          </p15:clr>
        </p15:guide>
        <p15:guide id="2" orient="horz" pos="2916" userDrawn="1">
          <p15:clr>
            <a:srgbClr val="F26B43"/>
          </p15:clr>
        </p15:guide>
        <p15:guide id="3" pos="5472" userDrawn="1">
          <p15:clr>
            <a:srgbClr val="F26B43"/>
          </p15:clr>
        </p15:guide>
        <p15:guide id="4" orient="horz" pos="180" userDrawn="1">
          <p15:clr>
            <a:srgbClr val="F26B43"/>
          </p15:clr>
        </p15:guide>
        <p15:guide id="5" orient="horz" pos="2832" userDrawn="1">
          <p15:clr>
            <a:srgbClr val="F26B43"/>
          </p15:clr>
        </p15:guide>
        <p15:guide id="6" orient="horz" pos="3060" userDrawn="1">
          <p15:clr>
            <a:srgbClr val="F26B43"/>
          </p15:clr>
        </p15:guide>
        <p15:guide id="7" orient="horz" pos="612" userDrawn="1">
          <p15:clr>
            <a:srgbClr val="F26B43"/>
          </p15:clr>
        </p15:guide>
        <p15:guide id="8" orient="horz" pos="6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5.jpeg"/><Relationship Id="rId7"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1.jpe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1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16.xml"/><Relationship Id="rId16" Type="http://schemas.openxmlformats.org/officeDocument/2006/relationships/image" Target="../media/image87.png"/><Relationship Id="rId1" Type="http://schemas.openxmlformats.org/officeDocument/2006/relationships/slideLayout" Target="../slideLayouts/slideLayout15.xml"/><Relationship Id="rId6" Type="http://schemas.openxmlformats.org/officeDocument/2006/relationships/image" Target="../media/image78.png"/><Relationship Id="rId11" Type="http://schemas.openxmlformats.org/officeDocument/2006/relationships/image" Target="../media/image82.png"/><Relationship Id="rId5" Type="http://schemas.openxmlformats.org/officeDocument/2006/relationships/image" Target="../media/image77.jpeg"/><Relationship Id="rId15" Type="http://schemas.openxmlformats.org/officeDocument/2006/relationships/image" Target="../media/image86.png"/><Relationship Id="rId10" Type="http://schemas.openxmlformats.org/officeDocument/2006/relationships/image" Target="../media/image64.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5.png"/></Relationships>
</file>

<file path=ppt/slides/_rels/slide1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17.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15.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jpe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jpe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0.svg"/><Relationship Id="rId20" Type="http://schemas.openxmlformats.org/officeDocument/2006/relationships/image" Target="../media/image24.png"/><Relationship Id="rId1" Type="http://schemas.openxmlformats.org/officeDocument/2006/relationships/slideLayout" Target="../slideLayouts/slideLayout19.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png"/><Relationship Id="rId27"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hyperlink" Target="https://docs.aws.amazon.com/forecast/latest/dg/getting-started.html"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0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10.png"/><Relationship Id="rId5" Type="http://schemas.openxmlformats.org/officeDocument/2006/relationships/image" Target="../media/image114.png"/><Relationship Id="rId4" Type="http://schemas.openxmlformats.org/officeDocument/2006/relationships/image" Target="../media/image113.png"/></Relationships>
</file>

<file path=ppt/slides/_rels/slide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118.png"/><Relationship Id="rId5" Type="http://schemas.openxmlformats.org/officeDocument/2006/relationships/image" Target="../media/image114.png"/><Relationship Id="rId4" Type="http://schemas.openxmlformats.org/officeDocument/2006/relationships/image" Target="../media/image113.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jpeg"/></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121.png"/><Relationship Id="rId5" Type="http://schemas.openxmlformats.org/officeDocument/2006/relationships/image" Target="../media/image114.png"/><Relationship Id="rId4"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124.pn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124.png"/><Relationship Id="rId5" Type="http://schemas.openxmlformats.org/officeDocument/2006/relationships/image" Target="../media/image114.png"/><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129.png"/><Relationship Id="rId5" Type="http://schemas.openxmlformats.org/officeDocument/2006/relationships/image" Target="../media/image114.png"/><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4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145.png"/><Relationship Id="rId5" Type="http://schemas.openxmlformats.org/officeDocument/2006/relationships/image" Target="../media/image144.jpeg"/><Relationship Id="rId4" Type="http://schemas.openxmlformats.org/officeDocument/2006/relationships/image" Target="../media/image143.jpe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image" Target="../media/image145.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147.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40.jpe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44.jpe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jpe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52.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C37D23-16B0-4824-9C57-F3162CE8EFCC}"/>
              </a:ext>
            </a:extLst>
          </p:cNvPr>
          <p:cNvSpPr>
            <a:spLocks noGrp="1"/>
          </p:cNvSpPr>
          <p:nvPr>
            <p:ph type="body" sz="quarter" idx="13"/>
          </p:nvPr>
        </p:nvSpPr>
        <p:spPr/>
        <p:txBody>
          <a:bodyPr/>
          <a:lstStyle/>
          <a:p>
            <a:r>
              <a:rPr lang="en-US" dirty="0"/>
              <a:t>Accurate time-series forecasting service,</a:t>
            </a:r>
            <a:br>
              <a:rPr lang="en-US" dirty="0"/>
            </a:br>
            <a:r>
              <a:rPr lang="en-US" dirty="0"/>
              <a:t>based on the same technology used at Amazon.com, </a:t>
            </a:r>
            <a:br>
              <a:rPr lang="en-US" dirty="0"/>
            </a:br>
            <a:r>
              <a:rPr lang="en-US" dirty="0"/>
              <a:t>no machine learning experience required</a:t>
            </a:r>
          </a:p>
          <a:p>
            <a:endParaRPr lang="en-US" dirty="0"/>
          </a:p>
        </p:txBody>
      </p:sp>
      <p:sp>
        <p:nvSpPr>
          <p:cNvPr id="4" name="Text Placeholder 3">
            <a:extLst>
              <a:ext uri="{FF2B5EF4-FFF2-40B4-BE49-F238E27FC236}">
                <a16:creationId xmlns:a16="http://schemas.microsoft.com/office/drawing/2014/main" id="{CB27AF90-B04D-4DCC-B1BE-C61987229C5F}"/>
              </a:ext>
            </a:extLst>
          </p:cNvPr>
          <p:cNvSpPr>
            <a:spLocks noGrp="1"/>
          </p:cNvSpPr>
          <p:nvPr>
            <p:ph type="body" sz="quarter" idx="14"/>
          </p:nvPr>
        </p:nvSpPr>
        <p:spPr>
          <a:xfrm>
            <a:off x="466957" y="3684650"/>
            <a:ext cx="6041581" cy="433387"/>
          </a:xfrm>
        </p:spPr>
        <p:txBody>
          <a:bodyPr/>
          <a:lstStyle/>
          <a:p>
            <a:r>
              <a:rPr lang="en-US" dirty="0" err="1"/>
              <a:t>Péter</a:t>
            </a:r>
            <a:r>
              <a:rPr lang="en-US" dirty="0"/>
              <a:t> </a:t>
            </a:r>
            <a:r>
              <a:rPr lang="en-US" dirty="0" err="1"/>
              <a:t>Molnár</a:t>
            </a:r>
            <a:r>
              <a:rPr lang="en-US" dirty="0"/>
              <a:t>, </a:t>
            </a:r>
            <a:r>
              <a:rPr lang="en-US" dirty="0" err="1"/>
              <a:t>Feburary</a:t>
            </a:r>
            <a:r>
              <a:rPr lang="en-US" dirty="0"/>
              <a:t> 2021</a:t>
            </a:r>
          </a:p>
          <a:p>
            <a:endParaRPr lang="en-US" dirty="0"/>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Amazon Forecast</a:t>
            </a:r>
          </a:p>
        </p:txBody>
      </p:sp>
    </p:spTree>
    <p:extLst>
      <p:ext uri="{BB962C8B-B14F-4D97-AF65-F5344CB8AC3E}">
        <p14:creationId xmlns:p14="http://schemas.microsoft.com/office/powerpoint/2010/main" val="10817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6"/>
                                        </p:tgtEl>
                                        <p:attrNameLst>
                                          <p:attrName>ppt_x</p:attrName>
                                          <p:attrName>ppt_y</p:attrName>
                                        </p:attrNameLst>
                                      </p:cBhvr>
                                      <p:rCtr x="0" y="-2245"/>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3.95833E-6 0.0449 L 3.95833E-6 4.07407E-6 " pathEditMode="relative" rAng="0" ptsTypes="AA">
                                      <p:cBhvr>
                                        <p:cTn id="14" dur="600" fill="hold"/>
                                        <p:tgtEl>
                                          <p:spTgt spid="7"/>
                                        </p:tgtEl>
                                        <p:attrNameLst>
                                          <p:attrName>ppt_x</p:attrName>
                                          <p:attrName>ppt_y</p:attrName>
                                        </p:attrNameLst>
                                      </p:cBhvr>
                                      <p:rCtr x="0" y="-2245"/>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3.95833E-6 0.0449 L 3.95833E-6 4.07407E-6 " pathEditMode="relative" rAng="0" ptsTypes="AA">
                                      <p:cBhvr>
                                        <p:cTn id="19" dur="600" fill="hold"/>
                                        <p:tgtEl>
                                          <p:spTgt spid="4"/>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509" y="114936"/>
            <a:ext cx="7392982" cy="545741"/>
          </a:xfrm>
        </p:spPr>
        <p:txBody>
          <a:bodyPr>
            <a:normAutofit fontScale="90000"/>
          </a:bodyPr>
          <a:lstStyle/>
          <a:p>
            <a:pPr algn="ctr"/>
            <a:r>
              <a:rPr lang="en-US" sz="2400" dirty="0">
                <a:solidFill>
                  <a:srgbClr val="FFCC00"/>
                </a:solidFill>
              </a:rPr>
              <a:t>MORE RETAIL</a:t>
            </a:r>
            <a:br>
              <a:rPr lang="en-US" sz="2400" dirty="0">
                <a:solidFill>
                  <a:srgbClr val="FFCC00"/>
                </a:solidFill>
              </a:rPr>
            </a:br>
            <a:r>
              <a:rPr lang="en-US" dirty="0">
                <a:solidFill>
                  <a:srgbClr val="FFFFFF"/>
                </a:solidFill>
              </a:rPr>
              <a:t>Key decisions</a:t>
            </a:r>
            <a:r>
              <a:rPr lang="en-US" dirty="0"/>
              <a:t> to maximize business impact</a:t>
            </a:r>
          </a:p>
        </p:txBody>
      </p:sp>
      <p:cxnSp>
        <p:nvCxnSpPr>
          <p:cNvPr id="14" name="Straight Arrow Connector 13"/>
          <p:cNvCxnSpPr/>
          <p:nvPr/>
        </p:nvCxnSpPr>
        <p:spPr>
          <a:xfrm flipV="1">
            <a:off x="995300" y="1569786"/>
            <a:ext cx="0" cy="1621329"/>
          </a:xfrm>
          <a:prstGeom prst="straightConnector1">
            <a:avLst/>
          </a:prstGeom>
          <a:ln>
            <a:solidFill>
              <a:srgbClr val="FF9900"/>
            </a:solidFill>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p:nvPr/>
        </p:nvCxnSpPr>
        <p:spPr>
          <a:xfrm rot="5400000" flipV="1">
            <a:off x="1818774" y="2377345"/>
            <a:ext cx="0" cy="1621328"/>
          </a:xfrm>
          <a:prstGeom prst="straightConnector1">
            <a:avLst/>
          </a:prstGeom>
          <a:ln>
            <a:solidFill>
              <a:srgbClr val="FF9900"/>
            </a:solidFill>
            <a:tailEnd type="triangle"/>
          </a:ln>
        </p:spPr>
        <p:style>
          <a:lnRef idx="1">
            <a:schemeClr val="accent4"/>
          </a:lnRef>
          <a:fillRef idx="0">
            <a:schemeClr val="accent4"/>
          </a:fillRef>
          <a:effectRef idx="0">
            <a:schemeClr val="accent4"/>
          </a:effectRef>
          <a:fontRef idx="minor">
            <a:schemeClr val="tx1"/>
          </a:fontRef>
        </p:style>
      </p:cxnSp>
      <p:sp>
        <p:nvSpPr>
          <p:cNvPr id="17" name="TextBox 16"/>
          <p:cNvSpPr txBox="1"/>
          <p:nvPr/>
        </p:nvSpPr>
        <p:spPr>
          <a:xfrm>
            <a:off x="1348337" y="3225972"/>
            <a:ext cx="753732" cy="226985"/>
          </a:xfrm>
          <a:prstGeom prst="rect">
            <a:avLst/>
          </a:prstGeom>
          <a:noFill/>
        </p:spPr>
        <p:txBody>
          <a:bodyPr wrap="none" rtlCol="0">
            <a:spAutoFit/>
          </a:bodyPr>
          <a:lstStyle/>
          <a:p>
            <a:pPr defTabSz="685800"/>
            <a:r>
              <a:rPr lang="en-US" sz="875" dirty="0"/>
              <a:t>$ of shrink </a:t>
            </a:r>
          </a:p>
        </p:txBody>
      </p:sp>
      <p:sp>
        <p:nvSpPr>
          <p:cNvPr id="22" name="Rectangle 21"/>
          <p:cNvSpPr/>
          <p:nvPr/>
        </p:nvSpPr>
        <p:spPr>
          <a:xfrm>
            <a:off x="1856338" y="1642684"/>
            <a:ext cx="717516" cy="7256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75" dirty="0"/>
          </a:p>
        </p:txBody>
      </p:sp>
      <p:sp>
        <p:nvSpPr>
          <p:cNvPr id="24" name="TextBox 23"/>
          <p:cNvSpPr txBox="1"/>
          <p:nvPr/>
        </p:nvSpPr>
        <p:spPr>
          <a:xfrm rot="16200000">
            <a:off x="270916" y="2311056"/>
            <a:ext cx="1144865" cy="226985"/>
          </a:xfrm>
          <a:prstGeom prst="rect">
            <a:avLst/>
          </a:prstGeom>
          <a:noFill/>
        </p:spPr>
        <p:txBody>
          <a:bodyPr wrap="none" rtlCol="0">
            <a:spAutoFit/>
          </a:bodyPr>
          <a:lstStyle/>
          <a:p>
            <a:pPr algn="ctr" defTabSz="685800"/>
            <a:r>
              <a:rPr lang="en-US" sz="875" dirty="0"/>
              <a:t>Demand variability</a:t>
            </a:r>
          </a:p>
        </p:txBody>
      </p:sp>
      <p:cxnSp>
        <p:nvCxnSpPr>
          <p:cNvPr id="27" name="Straight Arrow Connector 26"/>
          <p:cNvCxnSpPr/>
          <p:nvPr/>
        </p:nvCxnSpPr>
        <p:spPr>
          <a:xfrm flipV="1">
            <a:off x="1800753" y="1569786"/>
            <a:ext cx="0" cy="1621329"/>
          </a:xfrm>
          <a:prstGeom prst="straightConnector1">
            <a:avLst/>
          </a:prstGeom>
          <a:ln>
            <a:solidFill>
              <a:schemeClr val="tx1"/>
            </a:solidFill>
            <a:tailEnd type="none"/>
          </a:ln>
        </p:spPr>
        <p:style>
          <a:lnRef idx="1">
            <a:schemeClr val="accent4"/>
          </a:lnRef>
          <a:fillRef idx="0">
            <a:schemeClr val="accent4"/>
          </a:fillRef>
          <a:effectRef idx="0">
            <a:schemeClr val="accent4"/>
          </a:effectRef>
          <a:fontRef idx="minor">
            <a:schemeClr val="tx1"/>
          </a:fontRef>
        </p:style>
      </p:cxnSp>
      <p:cxnSp>
        <p:nvCxnSpPr>
          <p:cNvPr id="30" name="Straight Arrow Connector 29"/>
          <p:cNvCxnSpPr/>
          <p:nvPr/>
        </p:nvCxnSpPr>
        <p:spPr>
          <a:xfrm rot="5400000" flipV="1">
            <a:off x="1818774" y="1613884"/>
            <a:ext cx="0" cy="1621328"/>
          </a:xfrm>
          <a:prstGeom prst="straightConnector1">
            <a:avLst/>
          </a:prstGeom>
          <a:ln>
            <a:solidFill>
              <a:schemeClr val="tx1"/>
            </a:solidFill>
            <a:tailEnd type="none"/>
          </a:ln>
        </p:spPr>
        <p:style>
          <a:lnRef idx="1">
            <a:schemeClr val="accent4"/>
          </a:lnRef>
          <a:fillRef idx="0">
            <a:schemeClr val="accent4"/>
          </a:fillRef>
          <a:effectRef idx="0">
            <a:schemeClr val="accent4"/>
          </a:effectRef>
          <a:fontRef idx="minor">
            <a:schemeClr val="tx1"/>
          </a:fontRef>
        </p:style>
      </p:cxnSp>
      <p:sp>
        <p:nvSpPr>
          <p:cNvPr id="19" name="TextBox 18"/>
          <p:cNvSpPr txBox="1"/>
          <p:nvPr/>
        </p:nvSpPr>
        <p:spPr>
          <a:xfrm>
            <a:off x="1831582" y="1866662"/>
            <a:ext cx="774625" cy="226985"/>
          </a:xfrm>
          <a:prstGeom prst="rect">
            <a:avLst/>
          </a:prstGeom>
          <a:noFill/>
        </p:spPr>
        <p:txBody>
          <a:bodyPr wrap="square" rtlCol="0" anchor="ctr">
            <a:spAutoFit/>
          </a:bodyPr>
          <a:lstStyle/>
          <a:p>
            <a:pPr algn="ctr" defTabSz="685800"/>
            <a:r>
              <a:rPr lang="en-US" sz="875" dirty="0">
                <a:solidFill>
                  <a:schemeClr val="bg1"/>
                </a:solidFill>
              </a:rPr>
              <a:t>Focus area</a:t>
            </a:r>
          </a:p>
        </p:txBody>
      </p:sp>
      <p:sp>
        <p:nvSpPr>
          <p:cNvPr id="5" name="Text Placeholder 3"/>
          <p:cNvSpPr txBox="1">
            <a:spLocks/>
          </p:cNvSpPr>
          <p:nvPr/>
        </p:nvSpPr>
        <p:spPr>
          <a:xfrm>
            <a:off x="418676" y="952307"/>
            <a:ext cx="2686050" cy="403957"/>
          </a:xfrm>
          <a:prstGeom prst="rect">
            <a:avLst/>
          </a:prstGeom>
        </p:spPr>
        <p:txBody>
          <a:bodyPr vert="horz" lIns="57150" tIns="28575" rIns="57150" bIns="28575" rtlCol="0">
            <a:sp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125" dirty="0"/>
              <a:t>Focused on improving accuracy for SKUs driving business outcomes</a:t>
            </a:r>
          </a:p>
        </p:txBody>
      </p:sp>
      <p:cxnSp>
        <p:nvCxnSpPr>
          <p:cNvPr id="7" name="Straight Connector 6"/>
          <p:cNvCxnSpPr/>
          <p:nvPr/>
        </p:nvCxnSpPr>
        <p:spPr>
          <a:xfrm>
            <a:off x="418676" y="1389503"/>
            <a:ext cx="2686050" cy="0"/>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grpSp>
        <p:nvGrpSpPr>
          <p:cNvPr id="20" name="Group 19"/>
          <p:cNvGrpSpPr/>
          <p:nvPr/>
        </p:nvGrpSpPr>
        <p:grpSpPr>
          <a:xfrm>
            <a:off x="6179757" y="1422741"/>
            <a:ext cx="2493919" cy="2263956"/>
            <a:chOff x="8508569" y="1803239"/>
            <a:chExt cx="4959925" cy="2629232"/>
          </a:xfrm>
        </p:grpSpPr>
        <p:graphicFrame>
          <p:nvGraphicFramePr>
            <p:cNvPr id="32" name="Chart 31"/>
            <p:cNvGraphicFramePr>
              <a:graphicFrameLocks/>
            </p:cNvGraphicFramePr>
            <p:nvPr>
              <p:extLst>
                <p:ext uri="{D42A27DB-BD31-4B8C-83A1-F6EECF244321}">
                  <p14:modId xmlns:p14="http://schemas.microsoft.com/office/powerpoint/2010/main" val="4287139078"/>
                </p:ext>
              </p:extLst>
            </p:nvPr>
          </p:nvGraphicFramePr>
          <p:xfrm>
            <a:off x="9580358" y="1803239"/>
            <a:ext cx="3888135" cy="2127680"/>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p:cNvSpPr txBox="1"/>
            <p:nvPr/>
          </p:nvSpPr>
          <p:spPr>
            <a:xfrm>
              <a:off x="8508569" y="2318007"/>
              <a:ext cx="1437787" cy="576363"/>
            </a:xfrm>
            <a:prstGeom prst="rect">
              <a:avLst/>
            </a:prstGeom>
            <a:noFill/>
          </p:spPr>
          <p:txBody>
            <a:bodyPr wrap="square" rtlCol="0">
              <a:spAutoFit/>
            </a:bodyPr>
            <a:lstStyle/>
            <a:p>
              <a:r>
                <a:rPr lang="en-US" sz="875" dirty="0">
                  <a:latin typeface="Amazon Ember" panose="020B0603020204020204" pitchFamily="34" charset="0"/>
                  <a:ea typeface="Amazon Ember" panose="020B0603020204020204" pitchFamily="34" charset="0"/>
                  <a:cs typeface="Amazon Ember" panose="020B0603020204020204" pitchFamily="34" charset="0"/>
                </a:rPr>
                <a:t>Over forecasting</a:t>
              </a:r>
            </a:p>
          </p:txBody>
        </p:sp>
        <p:sp>
          <p:nvSpPr>
            <p:cNvPr id="35" name="TextBox 34"/>
            <p:cNvSpPr txBox="1"/>
            <p:nvPr/>
          </p:nvSpPr>
          <p:spPr>
            <a:xfrm>
              <a:off x="8508569" y="3155679"/>
              <a:ext cx="1437787" cy="576363"/>
            </a:xfrm>
            <a:prstGeom prst="rect">
              <a:avLst/>
            </a:prstGeom>
            <a:noFill/>
          </p:spPr>
          <p:txBody>
            <a:bodyPr wrap="square" rtlCol="0">
              <a:spAutoFit/>
            </a:bodyPr>
            <a:lstStyle/>
            <a:p>
              <a:r>
                <a:rPr lang="en-US" sz="875" dirty="0">
                  <a:latin typeface="Amazon Ember" panose="020B0603020204020204" pitchFamily="34" charset="0"/>
                  <a:ea typeface="Amazon Ember" panose="020B0603020204020204" pitchFamily="34" charset="0"/>
                  <a:cs typeface="Amazon Ember" panose="020B0603020204020204" pitchFamily="34" charset="0"/>
                </a:rPr>
                <a:t>Under forecasting</a:t>
              </a:r>
            </a:p>
          </p:txBody>
        </p:sp>
        <p:cxnSp>
          <p:nvCxnSpPr>
            <p:cNvPr id="36" name="Straight Connector 35"/>
            <p:cNvCxnSpPr/>
            <p:nvPr/>
          </p:nvCxnSpPr>
          <p:spPr>
            <a:xfrm>
              <a:off x="8648213" y="2988861"/>
              <a:ext cx="4820281" cy="0"/>
            </a:xfrm>
            <a:prstGeom prst="line">
              <a:avLst/>
            </a:prstGeom>
            <a:ln w="12700">
              <a:solidFill>
                <a:schemeClr val="tx2">
                  <a:lumMod val="90000"/>
                  <a:lumOff val="10000"/>
                </a:schemeClr>
              </a:solidFill>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9718455" y="3745380"/>
              <a:ext cx="3648025" cy="687091"/>
              <a:chOff x="9047137" y="3612984"/>
              <a:chExt cx="5197032" cy="687091"/>
            </a:xfrm>
          </p:grpSpPr>
          <p:sp>
            <p:nvSpPr>
              <p:cNvPr id="40" name="TextBox 39"/>
              <p:cNvSpPr txBox="1"/>
              <p:nvPr/>
            </p:nvSpPr>
            <p:spPr>
              <a:xfrm>
                <a:off x="9047137" y="3723711"/>
                <a:ext cx="2511707" cy="576364"/>
              </a:xfrm>
              <a:prstGeom prst="rect">
                <a:avLst/>
              </a:prstGeom>
              <a:noFill/>
            </p:spPr>
            <p:txBody>
              <a:bodyPr wrap="square" rtlCol="0">
                <a:spAutoFit/>
              </a:bodyPr>
              <a:lstStyle/>
              <a:p>
                <a:pPr algn="ctr"/>
                <a:r>
                  <a:rPr lang="en-US" sz="875" dirty="0">
                    <a:latin typeface="Amazon Ember" panose="020B0603020204020204" pitchFamily="34" charset="0"/>
                    <a:ea typeface="Amazon Ember" panose="020B0603020204020204" pitchFamily="34" charset="0"/>
                    <a:cs typeface="Amazon Ember" panose="020B0603020204020204" pitchFamily="34" charset="0"/>
                  </a:rPr>
                  <a:t>Equal over/under error</a:t>
                </a:r>
              </a:p>
            </p:txBody>
          </p:sp>
          <p:cxnSp>
            <p:nvCxnSpPr>
              <p:cNvPr id="41" name="Straight Connector 40"/>
              <p:cNvCxnSpPr/>
              <p:nvPr/>
            </p:nvCxnSpPr>
            <p:spPr>
              <a:xfrm>
                <a:off x="9047137" y="3612984"/>
                <a:ext cx="2511706"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1732462" y="3723711"/>
                <a:ext cx="2511707" cy="576364"/>
              </a:xfrm>
              <a:prstGeom prst="rect">
                <a:avLst/>
              </a:prstGeom>
              <a:noFill/>
            </p:spPr>
            <p:txBody>
              <a:bodyPr wrap="square" rtlCol="0">
                <a:spAutoFit/>
              </a:bodyPr>
              <a:lstStyle/>
              <a:p>
                <a:pPr algn="ctr"/>
                <a:r>
                  <a:rPr lang="en-US" sz="875" dirty="0">
                    <a:latin typeface="Amazon Ember" panose="020B0603020204020204" pitchFamily="34" charset="0"/>
                    <a:ea typeface="Amazon Ember" panose="020B0603020204020204" pitchFamily="34" charset="0"/>
                    <a:cs typeface="Amazon Ember" panose="020B0603020204020204" pitchFamily="34" charset="0"/>
                  </a:rPr>
                  <a:t>Optimized to minimize waste</a:t>
                </a:r>
              </a:p>
            </p:txBody>
          </p:sp>
          <p:cxnSp>
            <p:nvCxnSpPr>
              <p:cNvPr id="43" name="Straight Connector 42"/>
              <p:cNvCxnSpPr/>
              <p:nvPr/>
            </p:nvCxnSpPr>
            <p:spPr>
              <a:xfrm>
                <a:off x="11732463" y="3612984"/>
                <a:ext cx="2511706"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cxnSp>
          <p:nvCxnSpPr>
            <p:cNvPr id="45" name="Straight Arrow Connector 44"/>
            <p:cNvCxnSpPr/>
            <p:nvPr/>
          </p:nvCxnSpPr>
          <p:spPr>
            <a:xfrm flipV="1">
              <a:off x="11527142" y="2792906"/>
              <a:ext cx="0" cy="362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6" name="Text Placeholder 3"/>
          <p:cNvSpPr txBox="1">
            <a:spLocks/>
          </p:cNvSpPr>
          <p:nvPr/>
        </p:nvSpPr>
        <p:spPr>
          <a:xfrm>
            <a:off x="6179756" y="952307"/>
            <a:ext cx="2686050" cy="403957"/>
          </a:xfrm>
          <a:prstGeom prst="rect">
            <a:avLst/>
          </a:prstGeom>
        </p:spPr>
        <p:txBody>
          <a:bodyPr vert="horz" lIns="57150" tIns="28575" rIns="57150" bIns="28575" rtlCol="0">
            <a:sp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125" dirty="0"/>
              <a:t>Optimized shrink vs stock-out risk for their business objectives</a:t>
            </a:r>
          </a:p>
        </p:txBody>
      </p:sp>
      <p:cxnSp>
        <p:nvCxnSpPr>
          <p:cNvPr id="8" name="Straight Connector 7"/>
          <p:cNvCxnSpPr/>
          <p:nvPr/>
        </p:nvCxnSpPr>
        <p:spPr>
          <a:xfrm>
            <a:off x="6179756" y="1389503"/>
            <a:ext cx="2686050" cy="0"/>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sp>
        <p:nvSpPr>
          <p:cNvPr id="33" name="Text Placeholder 3"/>
          <p:cNvSpPr txBox="1">
            <a:spLocks/>
          </p:cNvSpPr>
          <p:nvPr/>
        </p:nvSpPr>
        <p:spPr>
          <a:xfrm>
            <a:off x="3299216" y="952307"/>
            <a:ext cx="2686050" cy="403957"/>
          </a:xfrm>
          <a:prstGeom prst="rect">
            <a:avLst/>
          </a:prstGeom>
        </p:spPr>
        <p:txBody>
          <a:bodyPr vert="horz" lIns="57150" tIns="28575" rIns="57150" bIns="28575" rtlCol="0">
            <a:sp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125" dirty="0"/>
              <a:t>Created a global model trained across thousands of store-item combinations</a:t>
            </a:r>
          </a:p>
        </p:txBody>
      </p:sp>
      <p:cxnSp>
        <p:nvCxnSpPr>
          <p:cNvPr id="37" name="Straight Connector 36"/>
          <p:cNvCxnSpPr/>
          <p:nvPr/>
        </p:nvCxnSpPr>
        <p:spPr>
          <a:xfrm>
            <a:off x="3299216" y="1389503"/>
            <a:ext cx="2686050" cy="0"/>
          </a:xfrm>
          <a:prstGeom prst="line">
            <a:avLst/>
          </a:prstGeom>
          <a:ln>
            <a:solidFill>
              <a:schemeClr val="tx1"/>
            </a:solidFill>
          </a:ln>
        </p:spPr>
        <p:style>
          <a:lnRef idx="2">
            <a:schemeClr val="accent3"/>
          </a:lnRef>
          <a:fillRef idx="0">
            <a:schemeClr val="accent3"/>
          </a:fillRef>
          <a:effectRef idx="1">
            <a:schemeClr val="accent3"/>
          </a:effectRef>
          <a:fontRef idx="minor">
            <a:schemeClr val="tx1"/>
          </a:fontRef>
        </p:style>
      </p:cxnSp>
      <p:grpSp>
        <p:nvGrpSpPr>
          <p:cNvPr id="39" name="Group 38"/>
          <p:cNvGrpSpPr/>
          <p:nvPr/>
        </p:nvGrpSpPr>
        <p:grpSpPr>
          <a:xfrm>
            <a:off x="3622251" y="1569786"/>
            <a:ext cx="2251656" cy="1871146"/>
            <a:chOff x="-188297" y="3404961"/>
            <a:chExt cx="4832472" cy="4015824"/>
          </a:xfrm>
        </p:grpSpPr>
        <p:sp>
          <p:nvSpPr>
            <p:cNvPr id="46" name="Oval 45"/>
            <p:cNvSpPr/>
            <p:nvPr/>
          </p:nvSpPr>
          <p:spPr bwMode="auto">
            <a:xfrm>
              <a:off x="3518650" y="5106148"/>
              <a:ext cx="424577" cy="4293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4300" tIns="91440" rIns="114300" bIns="91440" numCol="1" spcCol="0" rtlCol="0" fromWordArt="0" anchor="ctr" anchorCtr="0" forceAA="0" compatLnSpc="1">
              <a:prstTxWarp prst="textNoShape">
                <a:avLst/>
              </a:prstTxWarp>
              <a:noAutofit/>
            </a:bodyPr>
            <a:lstStyle>
              <a:defPPr>
                <a:defRPr lang="en-US"/>
              </a:defPPr>
              <a:lvl1pPr algn="l" defTabSz="1096963" rtl="0" eaLnBrk="0" fontAlgn="base" hangingPunct="0">
                <a:spcBef>
                  <a:spcPct val="0"/>
                </a:spcBef>
                <a:spcAft>
                  <a:spcPct val="0"/>
                </a:spcAft>
                <a:defRPr sz="2100" kern="1200">
                  <a:solidFill>
                    <a:schemeClr val="lt1"/>
                  </a:solidFill>
                  <a:latin typeface="+mn-lt"/>
                  <a:ea typeface="+mn-ea"/>
                  <a:cs typeface="+mn-cs"/>
                </a:defRPr>
              </a:lvl1pPr>
              <a:lvl2pPr marL="547688" indent="-90488" algn="l" defTabSz="1096963" rtl="0" eaLnBrk="0" fontAlgn="base" hangingPunct="0">
                <a:spcBef>
                  <a:spcPct val="0"/>
                </a:spcBef>
                <a:spcAft>
                  <a:spcPct val="0"/>
                </a:spcAft>
                <a:defRPr sz="2100" kern="1200">
                  <a:solidFill>
                    <a:schemeClr val="lt1"/>
                  </a:solidFill>
                  <a:latin typeface="+mn-lt"/>
                  <a:ea typeface="+mn-ea"/>
                  <a:cs typeface="+mn-cs"/>
                </a:defRPr>
              </a:lvl2pPr>
              <a:lvl3pPr marL="1096963" indent="-182563" algn="l" defTabSz="1096963" rtl="0" eaLnBrk="0" fontAlgn="base" hangingPunct="0">
                <a:spcBef>
                  <a:spcPct val="0"/>
                </a:spcBef>
                <a:spcAft>
                  <a:spcPct val="0"/>
                </a:spcAft>
                <a:defRPr sz="2100" kern="1200">
                  <a:solidFill>
                    <a:schemeClr val="lt1"/>
                  </a:solidFill>
                  <a:latin typeface="+mn-lt"/>
                  <a:ea typeface="+mn-ea"/>
                  <a:cs typeface="+mn-cs"/>
                </a:defRPr>
              </a:lvl3pPr>
              <a:lvl4pPr marL="1644650" indent="-273050" algn="l" defTabSz="1096963" rtl="0" eaLnBrk="0" fontAlgn="base" hangingPunct="0">
                <a:spcBef>
                  <a:spcPct val="0"/>
                </a:spcBef>
                <a:spcAft>
                  <a:spcPct val="0"/>
                </a:spcAft>
                <a:defRPr sz="2100" kern="1200">
                  <a:solidFill>
                    <a:schemeClr val="lt1"/>
                  </a:solidFill>
                  <a:latin typeface="+mn-lt"/>
                  <a:ea typeface="+mn-ea"/>
                  <a:cs typeface="+mn-cs"/>
                </a:defRPr>
              </a:lvl4pPr>
              <a:lvl5pPr marL="2193925" indent="-365125" algn="l" defTabSz="1096963" rtl="0" eaLnBrk="0" fontAlgn="base" hangingPunct="0">
                <a:spcBef>
                  <a:spcPct val="0"/>
                </a:spcBef>
                <a:spcAft>
                  <a:spcPct val="0"/>
                </a:spcAft>
                <a:defRPr sz="2100" kern="1200">
                  <a:solidFill>
                    <a:schemeClr val="lt1"/>
                  </a:solidFill>
                  <a:latin typeface="+mn-lt"/>
                  <a:ea typeface="+mn-ea"/>
                  <a:cs typeface="+mn-cs"/>
                </a:defRPr>
              </a:lvl5pPr>
              <a:lvl6pPr marL="2286000" algn="l" defTabSz="914400" rtl="0" eaLnBrk="1" latinLnBrk="0" hangingPunct="1">
                <a:defRPr sz="2100" kern="1200">
                  <a:solidFill>
                    <a:schemeClr val="lt1"/>
                  </a:solidFill>
                  <a:latin typeface="+mn-lt"/>
                  <a:ea typeface="+mn-ea"/>
                  <a:cs typeface="+mn-cs"/>
                </a:defRPr>
              </a:lvl6pPr>
              <a:lvl7pPr marL="2743200" algn="l" defTabSz="914400" rtl="0" eaLnBrk="1" latinLnBrk="0" hangingPunct="1">
                <a:defRPr sz="2100" kern="1200">
                  <a:solidFill>
                    <a:schemeClr val="lt1"/>
                  </a:solidFill>
                  <a:latin typeface="+mn-lt"/>
                  <a:ea typeface="+mn-ea"/>
                  <a:cs typeface="+mn-cs"/>
                </a:defRPr>
              </a:lvl7pPr>
              <a:lvl8pPr marL="3200400" algn="l" defTabSz="914400" rtl="0" eaLnBrk="1" latinLnBrk="0" hangingPunct="1">
                <a:defRPr sz="2100" kern="1200">
                  <a:solidFill>
                    <a:schemeClr val="lt1"/>
                  </a:solidFill>
                  <a:latin typeface="+mn-lt"/>
                  <a:ea typeface="+mn-ea"/>
                  <a:cs typeface="+mn-cs"/>
                </a:defRPr>
              </a:lvl8pPr>
              <a:lvl9pPr marL="3657600" algn="l" defTabSz="914400" rtl="0" eaLnBrk="1" latinLnBrk="0" hangingPunct="1">
                <a:defRPr sz="2100" kern="1200">
                  <a:solidFill>
                    <a:schemeClr val="lt1"/>
                  </a:solidFill>
                  <a:latin typeface="+mn-lt"/>
                  <a:ea typeface="+mn-ea"/>
                  <a:cs typeface="+mn-cs"/>
                </a:defRPr>
              </a:lvl9pPr>
            </a:lstStyle>
            <a:p>
              <a:pPr algn="ctr" defTabSz="582795">
                <a:lnSpc>
                  <a:spcPct val="90000"/>
                </a:lnSpc>
              </a:pPr>
              <a:endParaRPr lang="en-US" sz="1500" dirty="0">
                <a:solidFill>
                  <a:schemeClr val="tx1"/>
                </a:solidFill>
                <a:ea typeface="Segoe UI" pitchFamily="34" charset="0"/>
                <a:cs typeface="Segoe UI" pitchFamily="34" charset="0"/>
              </a:endParaRPr>
            </a:p>
          </p:txBody>
        </p:sp>
        <p:sp>
          <p:nvSpPr>
            <p:cNvPr id="47" name="Oval 46"/>
            <p:cNvSpPr/>
            <p:nvPr/>
          </p:nvSpPr>
          <p:spPr bwMode="auto">
            <a:xfrm>
              <a:off x="1138828" y="3446023"/>
              <a:ext cx="424577" cy="4293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4300" tIns="91440" rIns="114300" bIns="91440" numCol="1" spcCol="0" rtlCol="0" fromWordArt="0" anchor="ctr" anchorCtr="0" forceAA="0" compatLnSpc="1">
              <a:prstTxWarp prst="textNoShape">
                <a:avLst/>
              </a:prstTxWarp>
              <a:noAutofit/>
            </a:bodyPr>
            <a:lstStyle>
              <a:defPPr>
                <a:defRPr lang="en-US"/>
              </a:defPPr>
              <a:lvl1pPr algn="l" defTabSz="1096963" rtl="0" eaLnBrk="0" fontAlgn="base" hangingPunct="0">
                <a:spcBef>
                  <a:spcPct val="0"/>
                </a:spcBef>
                <a:spcAft>
                  <a:spcPct val="0"/>
                </a:spcAft>
                <a:defRPr sz="2100" kern="1200">
                  <a:solidFill>
                    <a:schemeClr val="lt1"/>
                  </a:solidFill>
                  <a:latin typeface="+mn-lt"/>
                  <a:ea typeface="+mn-ea"/>
                  <a:cs typeface="+mn-cs"/>
                </a:defRPr>
              </a:lvl1pPr>
              <a:lvl2pPr marL="547688" indent="-90488" algn="l" defTabSz="1096963" rtl="0" eaLnBrk="0" fontAlgn="base" hangingPunct="0">
                <a:spcBef>
                  <a:spcPct val="0"/>
                </a:spcBef>
                <a:spcAft>
                  <a:spcPct val="0"/>
                </a:spcAft>
                <a:defRPr sz="2100" kern="1200">
                  <a:solidFill>
                    <a:schemeClr val="lt1"/>
                  </a:solidFill>
                  <a:latin typeface="+mn-lt"/>
                  <a:ea typeface="+mn-ea"/>
                  <a:cs typeface="+mn-cs"/>
                </a:defRPr>
              </a:lvl2pPr>
              <a:lvl3pPr marL="1096963" indent="-182563" algn="l" defTabSz="1096963" rtl="0" eaLnBrk="0" fontAlgn="base" hangingPunct="0">
                <a:spcBef>
                  <a:spcPct val="0"/>
                </a:spcBef>
                <a:spcAft>
                  <a:spcPct val="0"/>
                </a:spcAft>
                <a:defRPr sz="2100" kern="1200">
                  <a:solidFill>
                    <a:schemeClr val="lt1"/>
                  </a:solidFill>
                  <a:latin typeface="+mn-lt"/>
                  <a:ea typeface="+mn-ea"/>
                  <a:cs typeface="+mn-cs"/>
                </a:defRPr>
              </a:lvl3pPr>
              <a:lvl4pPr marL="1644650" indent="-273050" algn="l" defTabSz="1096963" rtl="0" eaLnBrk="0" fontAlgn="base" hangingPunct="0">
                <a:spcBef>
                  <a:spcPct val="0"/>
                </a:spcBef>
                <a:spcAft>
                  <a:spcPct val="0"/>
                </a:spcAft>
                <a:defRPr sz="2100" kern="1200">
                  <a:solidFill>
                    <a:schemeClr val="lt1"/>
                  </a:solidFill>
                  <a:latin typeface="+mn-lt"/>
                  <a:ea typeface="+mn-ea"/>
                  <a:cs typeface="+mn-cs"/>
                </a:defRPr>
              </a:lvl4pPr>
              <a:lvl5pPr marL="2193925" indent="-365125" algn="l" defTabSz="1096963" rtl="0" eaLnBrk="0" fontAlgn="base" hangingPunct="0">
                <a:spcBef>
                  <a:spcPct val="0"/>
                </a:spcBef>
                <a:spcAft>
                  <a:spcPct val="0"/>
                </a:spcAft>
                <a:defRPr sz="2100" kern="1200">
                  <a:solidFill>
                    <a:schemeClr val="lt1"/>
                  </a:solidFill>
                  <a:latin typeface="+mn-lt"/>
                  <a:ea typeface="+mn-ea"/>
                  <a:cs typeface="+mn-cs"/>
                </a:defRPr>
              </a:lvl5pPr>
              <a:lvl6pPr marL="2286000" algn="l" defTabSz="914400" rtl="0" eaLnBrk="1" latinLnBrk="0" hangingPunct="1">
                <a:defRPr sz="2100" kern="1200">
                  <a:solidFill>
                    <a:schemeClr val="lt1"/>
                  </a:solidFill>
                  <a:latin typeface="+mn-lt"/>
                  <a:ea typeface="+mn-ea"/>
                  <a:cs typeface="+mn-cs"/>
                </a:defRPr>
              </a:lvl6pPr>
              <a:lvl7pPr marL="2743200" algn="l" defTabSz="914400" rtl="0" eaLnBrk="1" latinLnBrk="0" hangingPunct="1">
                <a:defRPr sz="2100" kern="1200">
                  <a:solidFill>
                    <a:schemeClr val="lt1"/>
                  </a:solidFill>
                  <a:latin typeface="+mn-lt"/>
                  <a:ea typeface="+mn-ea"/>
                  <a:cs typeface="+mn-cs"/>
                </a:defRPr>
              </a:lvl7pPr>
              <a:lvl8pPr marL="3200400" algn="l" defTabSz="914400" rtl="0" eaLnBrk="1" latinLnBrk="0" hangingPunct="1">
                <a:defRPr sz="2100" kern="1200">
                  <a:solidFill>
                    <a:schemeClr val="lt1"/>
                  </a:solidFill>
                  <a:latin typeface="+mn-lt"/>
                  <a:ea typeface="+mn-ea"/>
                  <a:cs typeface="+mn-cs"/>
                </a:defRPr>
              </a:lvl8pPr>
              <a:lvl9pPr marL="3657600" algn="l" defTabSz="914400" rtl="0" eaLnBrk="1" latinLnBrk="0" hangingPunct="1">
                <a:defRPr sz="2100" kern="1200">
                  <a:solidFill>
                    <a:schemeClr val="lt1"/>
                  </a:solidFill>
                  <a:latin typeface="+mn-lt"/>
                  <a:ea typeface="+mn-ea"/>
                  <a:cs typeface="+mn-cs"/>
                </a:defRPr>
              </a:lvl9pPr>
            </a:lstStyle>
            <a:p>
              <a:pPr algn="ctr" defTabSz="582795">
                <a:lnSpc>
                  <a:spcPct val="90000"/>
                </a:lnSpc>
              </a:pPr>
              <a:endParaRPr lang="en-US" sz="1500" dirty="0">
                <a:solidFill>
                  <a:schemeClr val="tx1"/>
                </a:solidFill>
                <a:ea typeface="Segoe UI" pitchFamily="34" charset="0"/>
                <a:cs typeface="Segoe UI" pitchFamily="34" charset="0"/>
              </a:endParaRPr>
            </a:p>
          </p:txBody>
        </p:sp>
        <p:sp>
          <p:nvSpPr>
            <p:cNvPr id="48" name="Oval 47"/>
            <p:cNvSpPr/>
            <p:nvPr/>
          </p:nvSpPr>
          <p:spPr bwMode="auto">
            <a:xfrm>
              <a:off x="1138828" y="6766272"/>
              <a:ext cx="424577" cy="4293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4300" tIns="91440" rIns="114300" bIns="91440" numCol="1" spcCol="0" rtlCol="0" fromWordArt="0" anchor="ctr" anchorCtr="0" forceAA="0" compatLnSpc="1">
              <a:prstTxWarp prst="textNoShape">
                <a:avLst/>
              </a:prstTxWarp>
              <a:noAutofit/>
            </a:bodyPr>
            <a:lstStyle>
              <a:defPPr>
                <a:defRPr lang="en-US"/>
              </a:defPPr>
              <a:lvl1pPr algn="l" defTabSz="1096963" rtl="0" eaLnBrk="0" fontAlgn="base" hangingPunct="0">
                <a:spcBef>
                  <a:spcPct val="0"/>
                </a:spcBef>
                <a:spcAft>
                  <a:spcPct val="0"/>
                </a:spcAft>
                <a:defRPr sz="2100" kern="1200">
                  <a:solidFill>
                    <a:schemeClr val="lt1"/>
                  </a:solidFill>
                  <a:latin typeface="+mn-lt"/>
                  <a:ea typeface="+mn-ea"/>
                  <a:cs typeface="+mn-cs"/>
                </a:defRPr>
              </a:lvl1pPr>
              <a:lvl2pPr marL="547688" indent="-90488" algn="l" defTabSz="1096963" rtl="0" eaLnBrk="0" fontAlgn="base" hangingPunct="0">
                <a:spcBef>
                  <a:spcPct val="0"/>
                </a:spcBef>
                <a:spcAft>
                  <a:spcPct val="0"/>
                </a:spcAft>
                <a:defRPr sz="2100" kern="1200">
                  <a:solidFill>
                    <a:schemeClr val="lt1"/>
                  </a:solidFill>
                  <a:latin typeface="+mn-lt"/>
                  <a:ea typeface="+mn-ea"/>
                  <a:cs typeface="+mn-cs"/>
                </a:defRPr>
              </a:lvl2pPr>
              <a:lvl3pPr marL="1096963" indent="-182563" algn="l" defTabSz="1096963" rtl="0" eaLnBrk="0" fontAlgn="base" hangingPunct="0">
                <a:spcBef>
                  <a:spcPct val="0"/>
                </a:spcBef>
                <a:spcAft>
                  <a:spcPct val="0"/>
                </a:spcAft>
                <a:defRPr sz="2100" kern="1200">
                  <a:solidFill>
                    <a:schemeClr val="lt1"/>
                  </a:solidFill>
                  <a:latin typeface="+mn-lt"/>
                  <a:ea typeface="+mn-ea"/>
                  <a:cs typeface="+mn-cs"/>
                </a:defRPr>
              </a:lvl3pPr>
              <a:lvl4pPr marL="1644650" indent="-273050" algn="l" defTabSz="1096963" rtl="0" eaLnBrk="0" fontAlgn="base" hangingPunct="0">
                <a:spcBef>
                  <a:spcPct val="0"/>
                </a:spcBef>
                <a:spcAft>
                  <a:spcPct val="0"/>
                </a:spcAft>
                <a:defRPr sz="2100" kern="1200">
                  <a:solidFill>
                    <a:schemeClr val="lt1"/>
                  </a:solidFill>
                  <a:latin typeface="+mn-lt"/>
                  <a:ea typeface="+mn-ea"/>
                  <a:cs typeface="+mn-cs"/>
                </a:defRPr>
              </a:lvl4pPr>
              <a:lvl5pPr marL="2193925" indent="-365125" algn="l" defTabSz="1096963" rtl="0" eaLnBrk="0" fontAlgn="base" hangingPunct="0">
                <a:spcBef>
                  <a:spcPct val="0"/>
                </a:spcBef>
                <a:spcAft>
                  <a:spcPct val="0"/>
                </a:spcAft>
                <a:defRPr sz="2100" kern="1200">
                  <a:solidFill>
                    <a:schemeClr val="lt1"/>
                  </a:solidFill>
                  <a:latin typeface="+mn-lt"/>
                  <a:ea typeface="+mn-ea"/>
                  <a:cs typeface="+mn-cs"/>
                </a:defRPr>
              </a:lvl5pPr>
              <a:lvl6pPr marL="2286000" algn="l" defTabSz="914400" rtl="0" eaLnBrk="1" latinLnBrk="0" hangingPunct="1">
                <a:defRPr sz="2100" kern="1200">
                  <a:solidFill>
                    <a:schemeClr val="lt1"/>
                  </a:solidFill>
                  <a:latin typeface="+mn-lt"/>
                  <a:ea typeface="+mn-ea"/>
                  <a:cs typeface="+mn-cs"/>
                </a:defRPr>
              </a:lvl6pPr>
              <a:lvl7pPr marL="2743200" algn="l" defTabSz="914400" rtl="0" eaLnBrk="1" latinLnBrk="0" hangingPunct="1">
                <a:defRPr sz="2100" kern="1200">
                  <a:solidFill>
                    <a:schemeClr val="lt1"/>
                  </a:solidFill>
                  <a:latin typeface="+mn-lt"/>
                  <a:ea typeface="+mn-ea"/>
                  <a:cs typeface="+mn-cs"/>
                </a:defRPr>
              </a:lvl7pPr>
              <a:lvl8pPr marL="3200400" algn="l" defTabSz="914400" rtl="0" eaLnBrk="1" latinLnBrk="0" hangingPunct="1">
                <a:defRPr sz="2100" kern="1200">
                  <a:solidFill>
                    <a:schemeClr val="lt1"/>
                  </a:solidFill>
                  <a:latin typeface="+mn-lt"/>
                  <a:ea typeface="+mn-ea"/>
                  <a:cs typeface="+mn-cs"/>
                </a:defRPr>
              </a:lvl8pPr>
              <a:lvl9pPr marL="3657600" algn="l" defTabSz="914400" rtl="0" eaLnBrk="1" latinLnBrk="0" hangingPunct="1">
                <a:defRPr sz="2100" kern="1200">
                  <a:solidFill>
                    <a:schemeClr val="lt1"/>
                  </a:solidFill>
                  <a:latin typeface="+mn-lt"/>
                  <a:ea typeface="+mn-ea"/>
                  <a:cs typeface="+mn-cs"/>
                </a:defRPr>
              </a:lvl9pPr>
            </a:lstStyle>
            <a:p>
              <a:pPr algn="ctr" defTabSz="582795">
                <a:lnSpc>
                  <a:spcPct val="90000"/>
                </a:lnSpc>
              </a:pPr>
              <a:endParaRPr lang="en-US" sz="1500" dirty="0">
                <a:solidFill>
                  <a:schemeClr val="tx1"/>
                </a:solidFill>
                <a:ea typeface="Segoe UI" pitchFamily="34" charset="0"/>
                <a:cs typeface="Segoe UI" pitchFamily="34" charset="0"/>
              </a:endParaRPr>
            </a:p>
          </p:txBody>
        </p:sp>
        <p:sp>
          <p:nvSpPr>
            <p:cNvPr id="49" name="Oval 48"/>
            <p:cNvSpPr/>
            <p:nvPr/>
          </p:nvSpPr>
          <p:spPr bwMode="auto">
            <a:xfrm>
              <a:off x="1138828" y="4276085"/>
              <a:ext cx="424577" cy="4293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4300" tIns="91440" rIns="114300" bIns="91440" numCol="1" spcCol="0" rtlCol="0" fromWordArt="0" anchor="ctr" anchorCtr="0" forceAA="0" compatLnSpc="1">
              <a:prstTxWarp prst="textNoShape">
                <a:avLst/>
              </a:prstTxWarp>
              <a:noAutofit/>
            </a:bodyPr>
            <a:lstStyle>
              <a:defPPr>
                <a:defRPr lang="en-US"/>
              </a:defPPr>
              <a:lvl1pPr algn="l" defTabSz="1096963" rtl="0" eaLnBrk="0" fontAlgn="base" hangingPunct="0">
                <a:spcBef>
                  <a:spcPct val="0"/>
                </a:spcBef>
                <a:spcAft>
                  <a:spcPct val="0"/>
                </a:spcAft>
                <a:defRPr sz="2100" kern="1200">
                  <a:solidFill>
                    <a:schemeClr val="lt1"/>
                  </a:solidFill>
                  <a:latin typeface="+mn-lt"/>
                  <a:ea typeface="+mn-ea"/>
                  <a:cs typeface="+mn-cs"/>
                </a:defRPr>
              </a:lvl1pPr>
              <a:lvl2pPr marL="547688" indent="-90488" algn="l" defTabSz="1096963" rtl="0" eaLnBrk="0" fontAlgn="base" hangingPunct="0">
                <a:spcBef>
                  <a:spcPct val="0"/>
                </a:spcBef>
                <a:spcAft>
                  <a:spcPct val="0"/>
                </a:spcAft>
                <a:defRPr sz="2100" kern="1200">
                  <a:solidFill>
                    <a:schemeClr val="lt1"/>
                  </a:solidFill>
                  <a:latin typeface="+mn-lt"/>
                  <a:ea typeface="+mn-ea"/>
                  <a:cs typeface="+mn-cs"/>
                </a:defRPr>
              </a:lvl2pPr>
              <a:lvl3pPr marL="1096963" indent="-182563" algn="l" defTabSz="1096963" rtl="0" eaLnBrk="0" fontAlgn="base" hangingPunct="0">
                <a:spcBef>
                  <a:spcPct val="0"/>
                </a:spcBef>
                <a:spcAft>
                  <a:spcPct val="0"/>
                </a:spcAft>
                <a:defRPr sz="2100" kern="1200">
                  <a:solidFill>
                    <a:schemeClr val="lt1"/>
                  </a:solidFill>
                  <a:latin typeface="+mn-lt"/>
                  <a:ea typeface="+mn-ea"/>
                  <a:cs typeface="+mn-cs"/>
                </a:defRPr>
              </a:lvl3pPr>
              <a:lvl4pPr marL="1644650" indent="-273050" algn="l" defTabSz="1096963" rtl="0" eaLnBrk="0" fontAlgn="base" hangingPunct="0">
                <a:spcBef>
                  <a:spcPct val="0"/>
                </a:spcBef>
                <a:spcAft>
                  <a:spcPct val="0"/>
                </a:spcAft>
                <a:defRPr sz="2100" kern="1200">
                  <a:solidFill>
                    <a:schemeClr val="lt1"/>
                  </a:solidFill>
                  <a:latin typeface="+mn-lt"/>
                  <a:ea typeface="+mn-ea"/>
                  <a:cs typeface="+mn-cs"/>
                </a:defRPr>
              </a:lvl4pPr>
              <a:lvl5pPr marL="2193925" indent="-365125" algn="l" defTabSz="1096963" rtl="0" eaLnBrk="0" fontAlgn="base" hangingPunct="0">
                <a:spcBef>
                  <a:spcPct val="0"/>
                </a:spcBef>
                <a:spcAft>
                  <a:spcPct val="0"/>
                </a:spcAft>
                <a:defRPr sz="2100" kern="1200">
                  <a:solidFill>
                    <a:schemeClr val="lt1"/>
                  </a:solidFill>
                  <a:latin typeface="+mn-lt"/>
                  <a:ea typeface="+mn-ea"/>
                  <a:cs typeface="+mn-cs"/>
                </a:defRPr>
              </a:lvl5pPr>
              <a:lvl6pPr marL="2286000" algn="l" defTabSz="914400" rtl="0" eaLnBrk="1" latinLnBrk="0" hangingPunct="1">
                <a:defRPr sz="2100" kern="1200">
                  <a:solidFill>
                    <a:schemeClr val="lt1"/>
                  </a:solidFill>
                  <a:latin typeface="+mn-lt"/>
                  <a:ea typeface="+mn-ea"/>
                  <a:cs typeface="+mn-cs"/>
                </a:defRPr>
              </a:lvl6pPr>
              <a:lvl7pPr marL="2743200" algn="l" defTabSz="914400" rtl="0" eaLnBrk="1" latinLnBrk="0" hangingPunct="1">
                <a:defRPr sz="2100" kern="1200">
                  <a:solidFill>
                    <a:schemeClr val="lt1"/>
                  </a:solidFill>
                  <a:latin typeface="+mn-lt"/>
                  <a:ea typeface="+mn-ea"/>
                  <a:cs typeface="+mn-cs"/>
                </a:defRPr>
              </a:lvl7pPr>
              <a:lvl8pPr marL="3200400" algn="l" defTabSz="914400" rtl="0" eaLnBrk="1" latinLnBrk="0" hangingPunct="1">
                <a:defRPr sz="2100" kern="1200">
                  <a:solidFill>
                    <a:schemeClr val="lt1"/>
                  </a:solidFill>
                  <a:latin typeface="+mn-lt"/>
                  <a:ea typeface="+mn-ea"/>
                  <a:cs typeface="+mn-cs"/>
                </a:defRPr>
              </a:lvl8pPr>
              <a:lvl9pPr marL="3657600" algn="l" defTabSz="914400" rtl="0" eaLnBrk="1" latinLnBrk="0" hangingPunct="1">
                <a:defRPr sz="2100" kern="1200">
                  <a:solidFill>
                    <a:schemeClr val="lt1"/>
                  </a:solidFill>
                  <a:latin typeface="+mn-lt"/>
                  <a:ea typeface="+mn-ea"/>
                  <a:cs typeface="+mn-cs"/>
                </a:defRPr>
              </a:lvl9pPr>
            </a:lstStyle>
            <a:p>
              <a:pPr algn="ctr" defTabSz="582795">
                <a:lnSpc>
                  <a:spcPct val="90000"/>
                </a:lnSpc>
              </a:pPr>
              <a:endParaRPr lang="en-US" sz="1500" dirty="0">
                <a:solidFill>
                  <a:schemeClr val="tx1"/>
                </a:solidFill>
                <a:ea typeface="Segoe UI" pitchFamily="34" charset="0"/>
                <a:cs typeface="Segoe UI" pitchFamily="34" charset="0"/>
              </a:endParaRPr>
            </a:p>
          </p:txBody>
        </p:sp>
        <p:sp>
          <p:nvSpPr>
            <p:cNvPr id="50" name="Oval 49"/>
            <p:cNvSpPr/>
            <p:nvPr/>
          </p:nvSpPr>
          <p:spPr bwMode="auto">
            <a:xfrm>
              <a:off x="1138828" y="5106148"/>
              <a:ext cx="424577" cy="4293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4300" tIns="91440" rIns="114300" bIns="91440" numCol="1" spcCol="0" rtlCol="0" fromWordArt="0" anchor="ctr" anchorCtr="0" forceAA="0" compatLnSpc="1">
              <a:prstTxWarp prst="textNoShape">
                <a:avLst/>
              </a:prstTxWarp>
              <a:noAutofit/>
            </a:bodyPr>
            <a:lstStyle>
              <a:defPPr>
                <a:defRPr lang="en-US"/>
              </a:defPPr>
              <a:lvl1pPr algn="l" defTabSz="1096963" rtl="0" eaLnBrk="0" fontAlgn="base" hangingPunct="0">
                <a:spcBef>
                  <a:spcPct val="0"/>
                </a:spcBef>
                <a:spcAft>
                  <a:spcPct val="0"/>
                </a:spcAft>
                <a:defRPr sz="2100" kern="1200">
                  <a:solidFill>
                    <a:schemeClr val="lt1"/>
                  </a:solidFill>
                  <a:latin typeface="+mn-lt"/>
                  <a:ea typeface="+mn-ea"/>
                  <a:cs typeface="+mn-cs"/>
                </a:defRPr>
              </a:lvl1pPr>
              <a:lvl2pPr marL="547688" indent="-90488" algn="l" defTabSz="1096963" rtl="0" eaLnBrk="0" fontAlgn="base" hangingPunct="0">
                <a:spcBef>
                  <a:spcPct val="0"/>
                </a:spcBef>
                <a:spcAft>
                  <a:spcPct val="0"/>
                </a:spcAft>
                <a:defRPr sz="2100" kern="1200">
                  <a:solidFill>
                    <a:schemeClr val="lt1"/>
                  </a:solidFill>
                  <a:latin typeface="+mn-lt"/>
                  <a:ea typeface="+mn-ea"/>
                  <a:cs typeface="+mn-cs"/>
                </a:defRPr>
              </a:lvl2pPr>
              <a:lvl3pPr marL="1096963" indent="-182563" algn="l" defTabSz="1096963" rtl="0" eaLnBrk="0" fontAlgn="base" hangingPunct="0">
                <a:spcBef>
                  <a:spcPct val="0"/>
                </a:spcBef>
                <a:spcAft>
                  <a:spcPct val="0"/>
                </a:spcAft>
                <a:defRPr sz="2100" kern="1200">
                  <a:solidFill>
                    <a:schemeClr val="lt1"/>
                  </a:solidFill>
                  <a:latin typeface="+mn-lt"/>
                  <a:ea typeface="+mn-ea"/>
                  <a:cs typeface="+mn-cs"/>
                </a:defRPr>
              </a:lvl3pPr>
              <a:lvl4pPr marL="1644650" indent="-273050" algn="l" defTabSz="1096963" rtl="0" eaLnBrk="0" fontAlgn="base" hangingPunct="0">
                <a:spcBef>
                  <a:spcPct val="0"/>
                </a:spcBef>
                <a:spcAft>
                  <a:spcPct val="0"/>
                </a:spcAft>
                <a:defRPr sz="2100" kern="1200">
                  <a:solidFill>
                    <a:schemeClr val="lt1"/>
                  </a:solidFill>
                  <a:latin typeface="+mn-lt"/>
                  <a:ea typeface="+mn-ea"/>
                  <a:cs typeface="+mn-cs"/>
                </a:defRPr>
              </a:lvl4pPr>
              <a:lvl5pPr marL="2193925" indent="-365125" algn="l" defTabSz="1096963" rtl="0" eaLnBrk="0" fontAlgn="base" hangingPunct="0">
                <a:spcBef>
                  <a:spcPct val="0"/>
                </a:spcBef>
                <a:spcAft>
                  <a:spcPct val="0"/>
                </a:spcAft>
                <a:defRPr sz="2100" kern="1200">
                  <a:solidFill>
                    <a:schemeClr val="lt1"/>
                  </a:solidFill>
                  <a:latin typeface="+mn-lt"/>
                  <a:ea typeface="+mn-ea"/>
                  <a:cs typeface="+mn-cs"/>
                </a:defRPr>
              </a:lvl5pPr>
              <a:lvl6pPr marL="2286000" algn="l" defTabSz="914400" rtl="0" eaLnBrk="1" latinLnBrk="0" hangingPunct="1">
                <a:defRPr sz="2100" kern="1200">
                  <a:solidFill>
                    <a:schemeClr val="lt1"/>
                  </a:solidFill>
                  <a:latin typeface="+mn-lt"/>
                  <a:ea typeface="+mn-ea"/>
                  <a:cs typeface="+mn-cs"/>
                </a:defRPr>
              </a:lvl6pPr>
              <a:lvl7pPr marL="2743200" algn="l" defTabSz="914400" rtl="0" eaLnBrk="1" latinLnBrk="0" hangingPunct="1">
                <a:defRPr sz="2100" kern="1200">
                  <a:solidFill>
                    <a:schemeClr val="lt1"/>
                  </a:solidFill>
                  <a:latin typeface="+mn-lt"/>
                  <a:ea typeface="+mn-ea"/>
                  <a:cs typeface="+mn-cs"/>
                </a:defRPr>
              </a:lvl7pPr>
              <a:lvl8pPr marL="3200400" algn="l" defTabSz="914400" rtl="0" eaLnBrk="1" latinLnBrk="0" hangingPunct="1">
                <a:defRPr sz="2100" kern="1200">
                  <a:solidFill>
                    <a:schemeClr val="lt1"/>
                  </a:solidFill>
                  <a:latin typeface="+mn-lt"/>
                  <a:ea typeface="+mn-ea"/>
                  <a:cs typeface="+mn-cs"/>
                </a:defRPr>
              </a:lvl8pPr>
              <a:lvl9pPr marL="3657600" algn="l" defTabSz="914400" rtl="0" eaLnBrk="1" latinLnBrk="0" hangingPunct="1">
                <a:defRPr sz="2100" kern="1200">
                  <a:solidFill>
                    <a:schemeClr val="lt1"/>
                  </a:solidFill>
                  <a:latin typeface="+mn-lt"/>
                  <a:ea typeface="+mn-ea"/>
                  <a:cs typeface="+mn-cs"/>
                </a:defRPr>
              </a:lvl9pPr>
            </a:lstStyle>
            <a:p>
              <a:pPr algn="ctr" defTabSz="582795">
                <a:lnSpc>
                  <a:spcPct val="90000"/>
                </a:lnSpc>
              </a:pPr>
              <a:endParaRPr lang="en-US" sz="1500" dirty="0">
                <a:solidFill>
                  <a:schemeClr val="tx1"/>
                </a:solidFill>
                <a:ea typeface="Segoe UI" pitchFamily="34" charset="0"/>
                <a:cs typeface="Segoe UI" pitchFamily="34" charset="0"/>
              </a:endParaRPr>
            </a:p>
          </p:txBody>
        </p:sp>
        <p:sp>
          <p:nvSpPr>
            <p:cNvPr id="51" name="Oval 50"/>
            <p:cNvSpPr/>
            <p:nvPr/>
          </p:nvSpPr>
          <p:spPr bwMode="auto">
            <a:xfrm>
              <a:off x="1138828" y="5936209"/>
              <a:ext cx="424577" cy="4293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4300" tIns="91440" rIns="114300" bIns="91440" numCol="1" spcCol="0" rtlCol="0" fromWordArt="0" anchor="ctr" anchorCtr="0" forceAA="0" compatLnSpc="1">
              <a:prstTxWarp prst="textNoShape">
                <a:avLst/>
              </a:prstTxWarp>
              <a:noAutofit/>
            </a:bodyPr>
            <a:lstStyle>
              <a:defPPr>
                <a:defRPr lang="en-US"/>
              </a:defPPr>
              <a:lvl1pPr algn="l" defTabSz="1096963" rtl="0" eaLnBrk="0" fontAlgn="base" hangingPunct="0">
                <a:spcBef>
                  <a:spcPct val="0"/>
                </a:spcBef>
                <a:spcAft>
                  <a:spcPct val="0"/>
                </a:spcAft>
                <a:defRPr sz="2100" kern="1200">
                  <a:solidFill>
                    <a:schemeClr val="lt1"/>
                  </a:solidFill>
                  <a:latin typeface="+mn-lt"/>
                  <a:ea typeface="+mn-ea"/>
                  <a:cs typeface="+mn-cs"/>
                </a:defRPr>
              </a:lvl1pPr>
              <a:lvl2pPr marL="547688" indent="-90488" algn="l" defTabSz="1096963" rtl="0" eaLnBrk="0" fontAlgn="base" hangingPunct="0">
                <a:spcBef>
                  <a:spcPct val="0"/>
                </a:spcBef>
                <a:spcAft>
                  <a:spcPct val="0"/>
                </a:spcAft>
                <a:defRPr sz="2100" kern="1200">
                  <a:solidFill>
                    <a:schemeClr val="lt1"/>
                  </a:solidFill>
                  <a:latin typeface="+mn-lt"/>
                  <a:ea typeface="+mn-ea"/>
                  <a:cs typeface="+mn-cs"/>
                </a:defRPr>
              </a:lvl2pPr>
              <a:lvl3pPr marL="1096963" indent="-182563" algn="l" defTabSz="1096963" rtl="0" eaLnBrk="0" fontAlgn="base" hangingPunct="0">
                <a:spcBef>
                  <a:spcPct val="0"/>
                </a:spcBef>
                <a:spcAft>
                  <a:spcPct val="0"/>
                </a:spcAft>
                <a:defRPr sz="2100" kern="1200">
                  <a:solidFill>
                    <a:schemeClr val="lt1"/>
                  </a:solidFill>
                  <a:latin typeface="+mn-lt"/>
                  <a:ea typeface="+mn-ea"/>
                  <a:cs typeface="+mn-cs"/>
                </a:defRPr>
              </a:lvl3pPr>
              <a:lvl4pPr marL="1644650" indent="-273050" algn="l" defTabSz="1096963" rtl="0" eaLnBrk="0" fontAlgn="base" hangingPunct="0">
                <a:spcBef>
                  <a:spcPct val="0"/>
                </a:spcBef>
                <a:spcAft>
                  <a:spcPct val="0"/>
                </a:spcAft>
                <a:defRPr sz="2100" kern="1200">
                  <a:solidFill>
                    <a:schemeClr val="lt1"/>
                  </a:solidFill>
                  <a:latin typeface="+mn-lt"/>
                  <a:ea typeface="+mn-ea"/>
                  <a:cs typeface="+mn-cs"/>
                </a:defRPr>
              </a:lvl4pPr>
              <a:lvl5pPr marL="2193925" indent="-365125" algn="l" defTabSz="1096963" rtl="0" eaLnBrk="0" fontAlgn="base" hangingPunct="0">
                <a:spcBef>
                  <a:spcPct val="0"/>
                </a:spcBef>
                <a:spcAft>
                  <a:spcPct val="0"/>
                </a:spcAft>
                <a:defRPr sz="2100" kern="1200">
                  <a:solidFill>
                    <a:schemeClr val="lt1"/>
                  </a:solidFill>
                  <a:latin typeface="+mn-lt"/>
                  <a:ea typeface="+mn-ea"/>
                  <a:cs typeface="+mn-cs"/>
                </a:defRPr>
              </a:lvl5pPr>
              <a:lvl6pPr marL="2286000" algn="l" defTabSz="914400" rtl="0" eaLnBrk="1" latinLnBrk="0" hangingPunct="1">
                <a:defRPr sz="2100" kern="1200">
                  <a:solidFill>
                    <a:schemeClr val="lt1"/>
                  </a:solidFill>
                  <a:latin typeface="+mn-lt"/>
                  <a:ea typeface="+mn-ea"/>
                  <a:cs typeface="+mn-cs"/>
                </a:defRPr>
              </a:lvl6pPr>
              <a:lvl7pPr marL="2743200" algn="l" defTabSz="914400" rtl="0" eaLnBrk="1" latinLnBrk="0" hangingPunct="1">
                <a:defRPr sz="2100" kern="1200">
                  <a:solidFill>
                    <a:schemeClr val="lt1"/>
                  </a:solidFill>
                  <a:latin typeface="+mn-lt"/>
                  <a:ea typeface="+mn-ea"/>
                  <a:cs typeface="+mn-cs"/>
                </a:defRPr>
              </a:lvl7pPr>
              <a:lvl8pPr marL="3200400" algn="l" defTabSz="914400" rtl="0" eaLnBrk="1" latinLnBrk="0" hangingPunct="1">
                <a:defRPr sz="2100" kern="1200">
                  <a:solidFill>
                    <a:schemeClr val="lt1"/>
                  </a:solidFill>
                  <a:latin typeface="+mn-lt"/>
                  <a:ea typeface="+mn-ea"/>
                  <a:cs typeface="+mn-cs"/>
                </a:defRPr>
              </a:lvl8pPr>
              <a:lvl9pPr marL="3657600" algn="l" defTabSz="914400" rtl="0" eaLnBrk="1" latinLnBrk="0" hangingPunct="1">
                <a:defRPr sz="2100" kern="1200">
                  <a:solidFill>
                    <a:schemeClr val="lt1"/>
                  </a:solidFill>
                  <a:latin typeface="+mn-lt"/>
                  <a:ea typeface="+mn-ea"/>
                  <a:cs typeface="+mn-cs"/>
                </a:defRPr>
              </a:lvl9pPr>
            </a:lstStyle>
            <a:p>
              <a:pPr algn="ctr" defTabSz="582795">
                <a:lnSpc>
                  <a:spcPct val="90000"/>
                </a:lnSpc>
              </a:pPr>
              <a:endParaRPr lang="en-US" sz="1500" dirty="0">
                <a:solidFill>
                  <a:schemeClr val="tx1"/>
                </a:solidFill>
                <a:ea typeface="Segoe UI" pitchFamily="34" charset="0"/>
                <a:cs typeface="Segoe UI" pitchFamily="34" charset="0"/>
              </a:endParaRPr>
            </a:p>
          </p:txBody>
        </p:sp>
        <p:sp>
          <p:nvSpPr>
            <p:cNvPr id="52" name="Oval 51"/>
            <p:cNvSpPr/>
            <p:nvPr/>
          </p:nvSpPr>
          <p:spPr bwMode="auto">
            <a:xfrm>
              <a:off x="2354757" y="4258068"/>
              <a:ext cx="424577" cy="4293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4300" tIns="91440" rIns="114300" bIns="91440" numCol="1" spcCol="0" rtlCol="0" fromWordArt="0" anchor="ctr" anchorCtr="0" forceAA="0" compatLnSpc="1">
              <a:prstTxWarp prst="textNoShape">
                <a:avLst/>
              </a:prstTxWarp>
              <a:noAutofit/>
            </a:bodyPr>
            <a:lstStyle>
              <a:defPPr>
                <a:defRPr lang="en-US"/>
              </a:defPPr>
              <a:lvl1pPr algn="l" defTabSz="1096963" rtl="0" eaLnBrk="0" fontAlgn="base" hangingPunct="0">
                <a:spcBef>
                  <a:spcPct val="0"/>
                </a:spcBef>
                <a:spcAft>
                  <a:spcPct val="0"/>
                </a:spcAft>
                <a:defRPr sz="2100" kern="1200">
                  <a:solidFill>
                    <a:schemeClr val="lt1"/>
                  </a:solidFill>
                  <a:latin typeface="+mn-lt"/>
                  <a:ea typeface="+mn-ea"/>
                  <a:cs typeface="+mn-cs"/>
                </a:defRPr>
              </a:lvl1pPr>
              <a:lvl2pPr marL="547688" indent="-90488" algn="l" defTabSz="1096963" rtl="0" eaLnBrk="0" fontAlgn="base" hangingPunct="0">
                <a:spcBef>
                  <a:spcPct val="0"/>
                </a:spcBef>
                <a:spcAft>
                  <a:spcPct val="0"/>
                </a:spcAft>
                <a:defRPr sz="2100" kern="1200">
                  <a:solidFill>
                    <a:schemeClr val="lt1"/>
                  </a:solidFill>
                  <a:latin typeface="+mn-lt"/>
                  <a:ea typeface="+mn-ea"/>
                  <a:cs typeface="+mn-cs"/>
                </a:defRPr>
              </a:lvl2pPr>
              <a:lvl3pPr marL="1096963" indent="-182563" algn="l" defTabSz="1096963" rtl="0" eaLnBrk="0" fontAlgn="base" hangingPunct="0">
                <a:spcBef>
                  <a:spcPct val="0"/>
                </a:spcBef>
                <a:spcAft>
                  <a:spcPct val="0"/>
                </a:spcAft>
                <a:defRPr sz="2100" kern="1200">
                  <a:solidFill>
                    <a:schemeClr val="lt1"/>
                  </a:solidFill>
                  <a:latin typeface="+mn-lt"/>
                  <a:ea typeface="+mn-ea"/>
                  <a:cs typeface="+mn-cs"/>
                </a:defRPr>
              </a:lvl3pPr>
              <a:lvl4pPr marL="1644650" indent="-273050" algn="l" defTabSz="1096963" rtl="0" eaLnBrk="0" fontAlgn="base" hangingPunct="0">
                <a:spcBef>
                  <a:spcPct val="0"/>
                </a:spcBef>
                <a:spcAft>
                  <a:spcPct val="0"/>
                </a:spcAft>
                <a:defRPr sz="2100" kern="1200">
                  <a:solidFill>
                    <a:schemeClr val="lt1"/>
                  </a:solidFill>
                  <a:latin typeface="+mn-lt"/>
                  <a:ea typeface="+mn-ea"/>
                  <a:cs typeface="+mn-cs"/>
                </a:defRPr>
              </a:lvl4pPr>
              <a:lvl5pPr marL="2193925" indent="-365125" algn="l" defTabSz="1096963" rtl="0" eaLnBrk="0" fontAlgn="base" hangingPunct="0">
                <a:spcBef>
                  <a:spcPct val="0"/>
                </a:spcBef>
                <a:spcAft>
                  <a:spcPct val="0"/>
                </a:spcAft>
                <a:defRPr sz="2100" kern="1200">
                  <a:solidFill>
                    <a:schemeClr val="lt1"/>
                  </a:solidFill>
                  <a:latin typeface="+mn-lt"/>
                  <a:ea typeface="+mn-ea"/>
                  <a:cs typeface="+mn-cs"/>
                </a:defRPr>
              </a:lvl5pPr>
              <a:lvl6pPr marL="2286000" algn="l" defTabSz="914400" rtl="0" eaLnBrk="1" latinLnBrk="0" hangingPunct="1">
                <a:defRPr sz="2100" kern="1200">
                  <a:solidFill>
                    <a:schemeClr val="lt1"/>
                  </a:solidFill>
                  <a:latin typeface="+mn-lt"/>
                  <a:ea typeface="+mn-ea"/>
                  <a:cs typeface="+mn-cs"/>
                </a:defRPr>
              </a:lvl6pPr>
              <a:lvl7pPr marL="2743200" algn="l" defTabSz="914400" rtl="0" eaLnBrk="1" latinLnBrk="0" hangingPunct="1">
                <a:defRPr sz="2100" kern="1200">
                  <a:solidFill>
                    <a:schemeClr val="lt1"/>
                  </a:solidFill>
                  <a:latin typeface="+mn-lt"/>
                  <a:ea typeface="+mn-ea"/>
                  <a:cs typeface="+mn-cs"/>
                </a:defRPr>
              </a:lvl7pPr>
              <a:lvl8pPr marL="3200400" algn="l" defTabSz="914400" rtl="0" eaLnBrk="1" latinLnBrk="0" hangingPunct="1">
                <a:defRPr sz="2100" kern="1200">
                  <a:solidFill>
                    <a:schemeClr val="lt1"/>
                  </a:solidFill>
                  <a:latin typeface="+mn-lt"/>
                  <a:ea typeface="+mn-ea"/>
                  <a:cs typeface="+mn-cs"/>
                </a:defRPr>
              </a:lvl8pPr>
              <a:lvl9pPr marL="3657600" algn="l" defTabSz="914400" rtl="0" eaLnBrk="1" latinLnBrk="0" hangingPunct="1">
                <a:defRPr sz="2100" kern="1200">
                  <a:solidFill>
                    <a:schemeClr val="lt1"/>
                  </a:solidFill>
                  <a:latin typeface="+mn-lt"/>
                  <a:ea typeface="+mn-ea"/>
                  <a:cs typeface="+mn-cs"/>
                </a:defRPr>
              </a:lvl9pPr>
            </a:lstStyle>
            <a:p>
              <a:pPr algn="ctr" defTabSz="582795">
                <a:lnSpc>
                  <a:spcPct val="90000"/>
                </a:lnSpc>
              </a:pPr>
              <a:endParaRPr lang="en-US" sz="1500" dirty="0">
                <a:solidFill>
                  <a:schemeClr val="tx1"/>
                </a:solidFill>
                <a:ea typeface="Segoe UI" pitchFamily="34" charset="0"/>
                <a:cs typeface="Segoe UI" pitchFamily="34" charset="0"/>
              </a:endParaRPr>
            </a:p>
          </p:txBody>
        </p:sp>
        <p:sp>
          <p:nvSpPr>
            <p:cNvPr id="53" name="Oval 52"/>
            <p:cNvSpPr/>
            <p:nvPr/>
          </p:nvSpPr>
          <p:spPr bwMode="auto">
            <a:xfrm>
              <a:off x="2354757" y="5088131"/>
              <a:ext cx="424577" cy="4293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4300" tIns="91440" rIns="114300" bIns="91440" numCol="1" spcCol="0" rtlCol="0" fromWordArt="0" anchor="ctr" anchorCtr="0" forceAA="0" compatLnSpc="1">
              <a:prstTxWarp prst="textNoShape">
                <a:avLst/>
              </a:prstTxWarp>
              <a:noAutofit/>
            </a:bodyPr>
            <a:lstStyle>
              <a:defPPr>
                <a:defRPr lang="en-US"/>
              </a:defPPr>
              <a:lvl1pPr algn="l" defTabSz="1096963" rtl="0" eaLnBrk="0" fontAlgn="base" hangingPunct="0">
                <a:spcBef>
                  <a:spcPct val="0"/>
                </a:spcBef>
                <a:spcAft>
                  <a:spcPct val="0"/>
                </a:spcAft>
                <a:defRPr sz="2100" kern="1200">
                  <a:solidFill>
                    <a:schemeClr val="lt1"/>
                  </a:solidFill>
                  <a:latin typeface="+mn-lt"/>
                  <a:ea typeface="+mn-ea"/>
                  <a:cs typeface="+mn-cs"/>
                </a:defRPr>
              </a:lvl1pPr>
              <a:lvl2pPr marL="547688" indent="-90488" algn="l" defTabSz="1096963" rtl="0" eaLnBrk="0" fontAlgn="base" hangingPunct="0">
                <a:spcBef>
                  <a:spcPct val="0"/>
                </a:spcBef>
                <a:spcAft>
                  <a:spcPct val="0"/>
                </a:spcAft>
                <a:defRPr sz="2100" kern="1200">
                  <a:solidFill>
                    <a:schemeClr val="lt1"/>
                  </a:solidFill>
                  <a:latin typeface="+mn-lt"/>
                  <a:ea typeface="+mn-ea"/>
                  <a:cs typeface="+mn-cs"/>
                </a:defRPr>
              </a:lvl2pPr>
              <a:lvl3pPr marL="1096963" indent="-182563" algn="l" defTabSz="1096963" rtl="0" eaLnBrk="0" fontAlgn="base" hangingPunct="0">
                <a:spcBef>
                  <a:spcPct val="0"/>
                </a:spcBef>
                <a:spcAft>
                  <a:spcPct val="0"/>
                </a:spcAft>
                <a:defRPr sz="2100" kern="1200">
                  <a:solidFill>
                    <a:schemeClr val="lt1"/>
                  </a:solidFill>
                  <a:latin typeface="+mn-lt"/>
                  <a:ea typeface="+mn-ea"/>
                  <a:cs typeface="+mn-cs"/>
                </a:defRPr>
              </a:lvl3pPr>
              <a:lvl4pPr marL="1644650" indent="-273050" algn="l" defTabSz="1096963" rtl="0" eaLnBrk="0" fontAlgn="base" hangingPunct="0">
                <a:spcBef>
                  <a:spcPct val="0"/>
                </a:spcBef>
                <a:spcAft>
                  <a:spcPct val="0"/>
                </a:spcAft>
                <a:defRPr sz="2100" kern="1200">
                  <a:solidFill>
                    <a:schemeClr val="lt1"/>
                  </a:solidFill>
                  <a:latin typeface="+mn-lt"/>
                  <a:ea typeface="+mn-ea"/>
                  <a:cs typeface="+mn-cs"/>
                </a:defRPr>
              </a:lvl4pPr>
              <a:lvl5pPr marL="2193925" indent="-365125" algn="l" defTabSz="1096963" rtl="0" eaLnBrk="0" fontAlgn="base" hangingPunct="0">
                <a:spcBef>
                  <a:spcPct val="0"/>
                </a:spcBef>
                <a:spcAft>
                  <a:spcPct val="0"/>
                </a:spcAft>
                <a:defRPr sz="2100" kern="1200">
                  <a:solidFill>
                    <a:schemeClr val="lt1"/>
                  </a:solidFill>
                  <a:latin typeface="+mn-lt"/>
                  <a:ea typeface="+mn-ea"/>
                  <a:cs typeface="+mn-cs"/>
                </a:defRPr>
              </a:lvl5pPr>
              <a:lvl6pPr marL="2286000" algn="l" defTabSz="914400" rtl="0" eaLnBrk="1" latinLnBrk="0" hangingPunct="1">
                <a:defRPr sz="2100" kern="1200">
                  <a:solidFill>
                    <a:schemeClr val="lt1"/>
                  </a:solidFill>
                  <a:latin typeface="+mn-lt"/>
                  <a:ea typeface="+mn-ea"/>
                  <a:cs typeface="+mn-cs"/>
                </a:defRPr>
              </a:lvl6pPr>
              <a:lvl7pPr marL="2743200" algn="l" defTabSz="914400" rtl="0" eaLnBrk="1" latinLnBrk="0" hangingPunct="1">
                <a:defRPr sz="2100" kern="1200">
                  <a:solidFill>
                    <a:schemeClr val="lt1"/>
                  </a:solidFill>
                  <a:latin typeface="+mn-lt"/>
                  <a:ea typeface="+mn-ea"/>
                  <a:cs typeface="+mn-cs"/>
                </a:defRPr>
              </a:lvl7pPr>
              <a:lvl8pPr marL="3200400" algn="l" defTabSz="914400" rtl="0" eaLnBrk="1" latinLnBrk="0" hangingPunct="1">
                <a:defRPr sz="2100" kern="1200">
                  <a:solidFill>
                    <a:schemeClr val="lt1"/>
                  </a:solidFill>
                  <a:latin typeface="+mn-lt"/>
                  <a:ea typeface="+mn-ea"/>
                  <a:cs typeface="+mn-cs"/>
                </a:defRPr>
              </a:lvl8pPr>
              <a:lvl9pPr marL="3657600" algn="l" defTabSz="914400" rtl="0" eaLnBrk="1" latinLnBrk="0" hangingPunct="1">
                <a:defRPr sz="2100" kern="1200">
                  <a:solidFill>
                    <a:schemeClr val="lt1"/>
                  </a:solidFill>
                  <a:latin typeface="+mn-lt"/>
                  <a:ea typeface="+mn-ea"/>
                  <a:cs typeface="+mn-cs"/>
                </a:defRPr>
              </a:lvl9pPr>
            </a:lstStyle>
            <a:p>
              <a:pPr algn="ctr" defTabSz="582795">
                <a:lnSpc>
                  <a:spcPct val="90000"/>
                </a:lnSpc>
              </a:pPr>
              <a:endParaRPr lang="en-US" sz="1500" dirty="0">
                <a:solidFill>
                  <a:schemeClr val="tx1"/>
                </a:solidFill>
                <a:ea typeface="Segoe UI" pitchFamily="34" charset="0"/>
                <a:cs typeface="Segoe UI" pitchFamily="34" charset="0"/>
              </a:endParaRPr>
            </a:p>
          </p:txBody>
        </p:sp>
        <p:sp>
          <p:nvSpPr>
            <p:cNvPr id="54" name="Oval 53"/>
            <p:cNvSpPr/>
            <p:nvPr/>
          </p:nvSpPr>
          <p:spPr bwMode="auto">
            <a:xfrm>
              <a:off x="2354757" y="5918192"/>
              <a:ext cx="424577" cy="42934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4300" tIns="91440" rIns="114300" bIns="91440" numCol="1" spcCol="0" rtlCol="0" fromWordArt="0" anchor="ctr" anchorCtr="0" forceAA="0" compatLnSpc="1">
              <a:prstTxWarp prst="textNoShape">
                <a:avLst/>
              </a:prstTxWarp>
              <a:noAutofit/>
            </a:bodyPr>
            <a:lstStyle>
              <a:defPPr>
                <a:defRPr lang="en-US"/>
              </a:defPPr>
              <a:lvl1pPr algn="l" defTabSz="1096963" rtl="0" eaLnBrk="0" fontAlgn="base" hangingPunct="0">
                <a:spcBef>
                  <a:spcPct val="0"/>
                </a:spcBef>
                <a:spcAft>
                  <a:spcPct val="0"/>
                </a:spcAft>
                <a:defRPr sz="2100" kern="1200">
                  <a:solidFill>
                    <a:schemeClr val="lt1"/>
                  </a:solidFill>
                  <a:latin typeface="+mn-lt"/>
                  <a:ea typeface="+mn-ea"/>
                  <a:cs typeface="+mn-cs"/>
                </a:defRPr>
              </a:lvl1pPr>
              <a:lvl2pPr marL="547688" indent="-90488" algn="l" defTabSz="1096963" rtl="0" eaLnBrk="0" fontAlgn="base" hangingPunct="0">
                <a:spcBef>
                  <a:spcPct val="0"/>
                </a:spcBef>
                <a:spcAft>
                  <a:spcPct val="0"/>
                </a:spcAft>
                <a:defRPr sz="2100" kern="1200">
                  <a:solidFill>
                    <a:schemeClr val="lt1"/>
                  </a:solidFill>
                  <a:latin typeface="+mn-lt"/>
                  <a:ea typeface="+mn-ea"/>
                  <a:cs typeface="+mn-cs"/>
                </a:defRPr>
              </a:lvl2pPr>
              <a:lvl3pPr marL="1096963" indent="-182563" algn="l" defTabSz="1096963" rtl="0" eaLnBrk="0" fontAlgn="base" hangingPunct="0">
                <a:spcBef>
                  <a:spcPct val="0"/>
                </a:spcBef>
                <a:spcAft>
                  <a:spcPct val="0"/>
                </a:spcAft>
                <a:defRPr sz="2100" kern="1200">
                  <a:solidFill>
                    <a:schemeClr val="lt1"/>
                  </a:solidFill>
                  <a:latin typeface="+mn-lt"/>
                  <a:ea typeface="+mn-ea"/>
                  <a:cs typeface="+mn-cs"/>
                </a:defRPr>
              </a:lvl3pPr>
              <a:lvl4pPr marL="1644650" indent="-273050" algn="l" defTabSz="1096963" rtl="0" eaLnBrk="0" fontAlgn="base" hangingPunct="0">
                <a:spcBef>
                  <a:spcPct val="0"/>
                </a:spcBef>
                <a:spcAft>
                  <a:spcPct val="0"/>
                </a:spcAft>
                <a:defRPr sz="2100" kern="1200">
                  <a:solidFill>
                    <a:schemeClr val="lt1"/>
                  </a:solidFill>
                  <a:latin typeface="+mn-lt"/>
                  <a:ea typeface="+mn-ea"/>
                  <a:cs typeface="+mn-cs"/>
                </a:defRPr>
              </a:lvl4pPr>
              <a:lvl5pPr marL="2193925" indent="-365125" algn="l" defTabSz="1096963" rtl="0" eaLnBrk="0" fontAlgn="base" hangingPunct="0">
                <a:spcBef>
                  <a:spcPct val="0"/>
                </a:spcBef>
                <a:spcAft>
                  <a:spcPct val="0"/>
                </a:spcAft>
                <a:defRPr sz="2100" kern="1200">
                  <a:solidFill>
                    <a:schemeClr val="lt1"/>
                  </a:solidFill>
                  <a:latin typeface="+mn-lt"/>
                  <a:ea typeface="+mn-ea"/>
                  <a:cs typeface="+mn-cs"/>
                </a:defRPr>
              </a:lvl5pPr>
              <a:lvl6pPr marL="2286000" algn="l" defTabSz="914400" rtl="0" eaLnBrk="1" latinLnBrk="0" hangingPunct="1">
                <a:defRPr sz="2100" kern="1200">
                  <a:solidFill>
                    <a:schemeClr val="lt1"/>
                  </a:solidFill>
                  <a:latin typeface="+mn-lt"/>
                  <a:ea typeface="+mn-ea"/>
                  <a:cs typeface="+mn-cs"/>
                </a:defRPr>
              </a:lvl6pPr>
              <a:lvl7pPr marL="2743200" algn="l" defTabSz="914400" rtl="0" eaLnBrk="1" latinLnBrk="0" hangingPunct="1">
                <a:defRPr sz="2100" kern="1200">
                  <a:solidFill>
                    <a:schemeClr val="lt1"/>
                  </a:solidFill>
                  <a:latin typeface="+mn-lt"/>
                  <a:ea typeface="+mn-ea"/>
                  <a:cs typeface="+mn-cs"/>
                </a:defRPr>
              </a:lvl7pPr>
              <a:lvl8pPr marL="3200400" algn="l" defTabSz="914400" rtl="0" eaLnBrk="1" latinLnBrk="0" hangingPunct="1">
                <a:defRPr sz="2100" kern="1200">
                  <a:solidFill>
                    <a:schemeClr val="lt1"/>
                  </a:solidFill>
                  <a:latin typeface="+mn-lt"/>
                  <a:ea typeface="+mn-ea"/>
                  <a:cs typeface="+mn-cs"/>
                </a:defRPr>
              </a:lvl8pPr>
              <a:lvl9pPr marL="3657600" algn="l" defTabSz="914400" rtl="0" eaLnBrk="1" latinLnBrk="0" hangingPunct="1">
                <a:defRPr sz="2100" kern="1200">
                  <a:solidFill>
                    <a:schemeClr val="lt1"/>
                  </a:solidFill>
                  <a:latin typeface="+mn-lt"/>
                  <a:ea typeface="+mn-ea"/>
                  <a:cs typeface="+mn-cs"/>
                </a:defRPr>
              </a:lvl9pPr>
            </a:lstStyle>
            <a:p>
              <a:pPr algn="ctr" defTabSz="582795">
                <a:lnSpc>
                  <a:spcPct val="90000"/>
                </a:lnSpc>
              </a:pPr>
              <a:endParaRPr lang="en-US" sz="1500" dirty="0">
                <a:solidFill>
                  <a:schemeClr val="tx1"/>
                </a:solidFill>
                <a:ea typeface="Segoe UI" pitchFamily="34" charset="0"/>
                <a:cs typeface="Segoe UI" pitchFamily="34" charset="0"/>
              </a:endParaRPr>
            </a:p>
          </p:txBody>
        </p:sp>
        <p:cxnSp>
          <p:nvCxnSpPr>
            <p:cNvPr id="55" name="Straight Arrow Connector 54"/>
            <p:cNvCxnSpPr>
              <a:stCxn id="47" idx="6"/>
              <a:endCxn id="52" idx="2"/>
            </p:cNvCxnSpPr>
            <p:nvPr/>
          </p:nvCxnSpPr>
          <p:spPr>
            <a:xfrm>
              <a:off x="1563405" y="3660698"/>
              <a:ext cx="791352" cy="812044"/>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p:cNvCxnSpPr>
              <a:stCxn id="47" idx="6"/>
              <a:endCxn id="53" idx="2"/>
            </p:cNvCxnSpPr>
            <p:nvPr/>
          </p:nvCxnSpPr>
          <p:spPr>
            <a:xfrm>
              <a:off x="1563405" y="3660698"/>
              <a:ext cx="791352" cy="1642107"/>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p:cNvCxnSpPr>
              <a:stCxn id="47" idx="6"/>
              <a:endCxn id="54" idx="2"/>
            </p:cNvCxnSpPr>
            <p:nvPr/>
          </p:nvCxnSpPr>
          <p:spPr>
            <a:xfrm>
              <a:off x="1563405" y="3660698"/>
              <a:ext cx="791352" cy="2472169"/>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a:stCxn id="49" idx="6"/>
              <a:endCxn id="52" idx="2"/>
            </p:cNvCxnSpPr>
            <p:nvPr/>
          </p:nvCxnSpPr>
          <p:spPr>
            <a:xfrm flipV="1">
              <a:off x="1563405" y="4472742"/>
              <a:ext cx="791352" cy="18017"/>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49" idx="6"/>
              <a:endCxn id="53" idx="2"/>
            </p:cNvCxnSpPr>
            <p:nvPr/>
          </p:nvCxnSpPr>
          <p:spPr>
            <a:xfrm>
              <a:off x="1563405" y="4490759"/>
              <a:ext cx="791352" cy="812046"/>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stCxn id="49" idx="6"/>
              <a:endCxn id="54" idx="2"/>
            </p:cNvCxnSpPr>
            <p:nvPr/>
          </p:nvCxnSpPr>
          <p:spPr>
            <a:xfrm>
              <a:off x="1563405" y="4490759"/>
              <a:ext cx="791352" cy="1642107"/>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50" idx="6"/>
              <a:endCxn id="52" idx="2"/>
            </p:cNvCxnSpPr>
            <p:nvPr/>
          </p:nvCxnSpPr>
          <p:spPr>
            <a:xfrm flipV="1">
              <a:off x="1563405" y="4472742"/>
              <a:ext cx="791352" cy="848080"/>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stCxn id="50" idx="6"/>
              <a:endCxn id="53" idx="2"/>
            </p:cNvCxnSpPr>
            <p:nvPr/>
          </p:nvCxnSpPr>
          <p:spPr>
            <a:xfrm flipV="1">
              <a:off x="1563405" y="5302805"/>
              <a:ext cx="791352" cy="18017"/>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a:stCxn id="50" idx="6"/>
              <a:endCxn id="54" idx="2"/>
            </p:cNvCxnSpPr>
            <p:nvPr/>
          </p:nvCxnSpPr>
          <p:spPr>
            <a:xfrm>
              <a:off x="1563405" y="5320822"/>
              <a:ext cx="791352" cy="812044"/>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p:cNvCxnSpPr>
              <a:stCxn id="51" idx="6"/>
              <a:endCxn id="52" idx="2"/>
            </p:cNvCxnSpPr>
            <p:nvPr/>
          </p:nvCxnSpPr>
          <p:spPr>
            <a:xfrm flipV="1">
              <a:off x="1563405" y="4472742"/>
              <a:ext cx="791352" cy="1678141"/>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65" name="Straight Arrow Connector 64"/>
            <p:cNvCxnSpPr>
              <a:stCxn id="51" idx="6"/>
              <a:endCxn id="53" idx="2"/>
            </p:cNvCxnSpPr>
            <p:nvPr/>
          </p:nvCxnSpPr>
          <p:spPr>
            <a:xfrm flipV="1">
              <a:off x="1563405" y="5302805"/>
              <a:ext cx="791352" cy="848078"/>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p:cNvCxnSpPr>
              <a:stCxn id="51" idx="6"/>
              <a:endCxn id="54" idx="2"/>
            </p:cNvCxnSpPr>
            <p:nvPr/>
          </p:nvCxnSpPr>
          <p:spPr>
            <a:xfrm flipV="1">
              <a:off x="1563405" y="6132867"/>
              <a:ext cx="791352" cy="18017"/>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p:cNvCxnSpPr>
              <a:stCxn id="48" idx="6"/>
              <a:endCxn id="52" idx="2"/>
            </p:cNvCxnSpPr>
            <p:nvPr/>
          </p:nvCxnSpPr>
          <p:spPr>
            <a:xfrm flipV="1">
              <a:off x="1563405" y="4472742"/>
              <a:ext cx="791352" cy="2508204"/>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68" name="Straight Arrow Connector 67"/>
            <p:cNvCxnSpPr>
              <a:stCxn id="48" idx="6"/>
              <a:endCxn id="53" idx="2"/>
            </p:cNvCxnSpPr>
            <p:nvPr/>
          </p:nvCxnSpPr>
          <p:spPr>
            <a:xfrm flipV="1">
              <a:off x="1563405" y="5302805"/>
              <a:ext cx="791352" cy="1678141"/>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p:cNvCxnSpPr>
              <a:stCxn id="48" idx="6"/>
              <a:endCxn id="54" idx="2"/>
            </p:cNvCxnSpPr>
            <p:nvPr/>
          </p:nvCxnSpPr>
          <p:spPr>
            <a:xfrm flipV="1">
              <a:off x="1563405" y="6132867"/>
              <a:ext cx="791352" cy="848080"/>
            </a:xfrm>
            <a:prstGeom prst="straightConnector1">
              <a:avLst/>
            </a:prstGeom>
            <a:ln>
              <a:headEnd type="none" w="lg" len="lg"/>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stCxn id="52" idx="6"/>
              <a:endCxn id="46" idx="2"/>
            </p:cNvCxnSpPr>
            <p:nvPr/>
          </p:nvCxnSpPr>
          <p:spPr>
            <a:xfrm>
              <a:off x="2779333" y="4472742"/>
              <a:ext cx="739317" cy="848080"/>
            </a:xfrm>
            <a:prstGeom prst="straightConnector1">
              <a:avLst/>
            </a:prstGeom>
            <a:ln>
              <a:headEnd type="none" w="lg" len="lg"/>
              <a:tailEnd type="triangle"/>
            </a:ln>
          </p:spPr>
          <p:style>
            <a:lnRef idx="1">
              <a:schemeClr val="accent5"/>
            </a:lnRef>
            <a:fillRef idx="0">
              <a:schemeClr val="accent5"/>
            </a:fillRef>
            <a:effectRef idx="0">
              <a:schemeClr val="accent5"/>
            </a:effectRef>
            <a:fontRef idx="minor">
              <a:schemeClr val="tx1"/>
            </a:fontRef>
          </p:style>
        </p:cxnSp>
        <p:cxnSp>
          <p:nvCxnSpPr>
            <p:cNvPr id="71" name="Straight Arrow Connector 70"/>
            <p:cNvCxnSpPr>
              <a:stCxn id="53" idx="6"/>
              <a:endCxn id="46" idx="2"/>
            </p:cNvCxnSpPr>
            <p:nvPr/>
          </p:nvCxnSpPr>
          <p:spPr>
            <a:xfrm>
              <a:off x="2779333" y="5302805"/>
              <a:ext cx="739317" cy="18017"/>
            </a:xfrm>
            <a:prstGeom prst="straightConnector1">
              <a:avLst/>
            </a:prstGeom>
            <a:ln>
              <a:headEnd type="none" w="lg" len="lg"/>
              <a:tailEnd type="triangle"/>
            </a:ln>
          </p:spPr>
          <p:style>
            <a:lnRef idx="1">
              <a:schemeClr val="accent5"/>
            </a:lnRef>
            <a:fillRef idx="0">
              <a:schemeClr val="accent5"/>
            </a:fillRef>
            <a:effectRef idx="0">
              <a:schemeClr val="accent5"/>
            </a:effectRef>
            <a:fontRef idx="minor">
              <a:schemeClr val="tx1"/>
            </a:fontRef>
          </p:style>
        </p:cxnSp>
        <p:cxnSp>
          <p:nvCxnSpPr>
            <p:cNvPr id="72" name="Straight Arrow Connector 71"/>
            <p:cNvCxnSpPr>
              <a:stCxn id="54" idx="6"/>
              <a:endCxn id="46" idx="2"/>
            </p:cNvCxnSpPr>
            <p:nvPr/>
          </p:nvCxnSpPr>
          <p:spPr>
            <a:xfrm flipV="1">
              <a:off x="2779333" y="5320822"/>
              <a:ext cx="739317" cy="812044"/>
            </a:xfrm>
            <a:prstGeom prst="straightConnector1">
              <a:avLst/>
            </a:prstGeom>
            <a:ln>
              <a:headEnd type="none" w="lg" len="lg"/>
              <a:tailEnd type="triangle"/>
            </a:ln>
          </p:spPr>
          <p:style>
            <a:lnRef idx="1">
              <a:schemeClr val="accent5"/>
            </a:lnRef>
            <a:fillRef idx="0">
              <a:schemeClr val="accent5"/>
            </a:fillRef>
            <a:effectRef idx="0">
              <a:schemeClr val="accent5"/>
            </a:effectRef>
            <a:fontRef idx="minor">
              <a:schemeClr val="tx1"/>
            </a:fontRef>
          </p:style>
        </p:cxnSp>
        <p:sp>
          <p:nvSpPr>
            <p:cNvPr id="73" name="TextBox 2081"/>
            <p:cNvSpPr txBox="1"/>
            <p:nvPr/>
          </p:nvSpPr>
          <p:spPr>
            <a:xfrm>
              <a:off x="-120780" y="3404961"/>
              <a:ext cx="1200681" cy="656417"/>
            </a:xfrm>
            <a:prstGeom prst="rect">
              <a:avLst/>
            </a:prstGeom>
            <a:noFill/>
          </p:spPr>
          <p:txBody>
            <a:bodyPr wrap="none" lIns="114300" tIns="91440" rIns="114300" bIns="91440" rtlCol="0">
              <a:spAutoFit/>
            </a:bodyPr>
            <a:ls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a:lstStyle>
            <a:p>
              <a:pPr>
                <a:lnSpc>
                  <a:spcPct val="90000"/>
                </a:lnSpc>
                <a:spcAft>
                  <a:spcPts val="1125"/>
                </a:spcAft>
              </a:pPr>
              <a:r>
                <a:rPr lang="en-US" sz="875" dirty="0">
                  <a:gradFill>
                    <a:gsLst>
                      <a:gs pos="2917">
                        <a:schemeClr val="tx1"/>
                      </a:gs>
                      <a:gs pos="30000">
                        <a:schemeClr val="tx1"/>
                      </a:gs>
                    </a:gsLst>
                    <a:lin ang="5400000" scaled="0"/>
                  </a:gradFill>
                </a:rPr>
                <a:t>Item 1</a:t>
              </a:r>
            </a:p>
          </p:txBody>
        </p:sp>
        <p:sp>
          <p:nvSpPr>
            <p:cNvPr id="74" name="TextBox 130"/>
            <p:cNvSpPr txBox="1"/>
            <p:nvPr/>
          </p:nvSpPr>
          <p:spPr>
            <a:xfrm>
              <a:off x="-158094" y="4240799"/>
              <a:ext cx="1200681" cy="656417"/>
            </a:xfrm>
            <a:prstGeom prst="rect">
              <a:avLst/>
            </a:prstGeom>
            <a:noFill/>
          </p:spPr>
          <p:txBody>
            <a:bodyPr wrap="none" lIns="114300" tIns="91440" rIns="114300" bIns="91440" rtlCol="0">
              <a:spAutoFit/>
            </a:bodyPr>
            <a:ls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a:lstStyle>
            <a:p>
              <a:pPr>
                <a:lnSpc>
                  <a:spcPct val="90000"/>
                </a:lnSpc>
                <a:spcAft>
                  <a:spcPts val="1125"/>
                </a:spcAft>
              </a:pPr>
              <a:r>
                <a:rPr lang="en-US" sz="875" dirty="0">
                  <a:gradFill>
                    <a:gsLst>
                      <a:gs pos="2917">
                        <a:schemeClr val="tx1"/>
                      </a:gs>
                      <a:gs pos="30000">
                        <a:schemeClr val="tx1"/>
                      </a:gs>
                    </a:gsLst>
                    <a:lin ang="5400000" scaled="0"/>
                  </a:gradFill>
                </a:rPr>
                <a:t>Item 2</a:t>
              </a:r>
            </a:p>
          </p:txBody>
        </p:sp>
        <p:sp>
          <p:nvSpPr>
            <p:cNvPr id="75" name="TextBox 131"/>
            <p:cNvSpPr txBox="1"/>
            <p:nvPr/>
          </p:nvSpPr>
          <p:spPr>
            <a:xfrm>
              <a:off x="-184213" y="5086228"/>
              <a:ext cx="1200681" cy="656417"/>
            </a:xfrm>
            <a:prstGeom prst="rect">
              <a:avLst/>
            </a:prstGeom>
            <a:noFill/>
          </p:spPr>
          <p:txBody>
            <a:bodyPr wrap="none" lIns="114300" tIns="91440" rIns="114300" bIns="91440" rtlCol="0">
              <a:spAutoFit/>
            </a:bodyPr>
            <a:ls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a:lstStyle>
            <a:p>
              <a:pPr>
                <a:lnSpc>
                  <a:spcPct val="90000"/>
                </a:lnSpc>
                <a:spcAft>
                  <a:spcPts val="1125"/>
                </a:spcAft>
              </a:pPr>
              <a:r>
                <a:rPr lang="en-US" sz="875" dirty="0">
                  <a:gradFill>
                    <a:gsLst>
                      <a:gs pos="2917">
                        <a:schemeClr val="tx1"/>
                      </a:gs>
                      <a:gs pos="30000">
                        <a:schemeClr val="tx1"/>
                      </a:gs>
                    </a:gsLst>
                    <a:lin ang="5400000" scaled="0"/>
                  </a:gradFill>
                </a:rPr>
                <a:t>Item 3</a:t>
              </a:r>
            </a:p>
          </p:txBody>
        </p:sp>
        <p:sp>
          <p:nvSpPr>
            <p:cNvPr id="76" name="TextBox 132"/>
            <p:cNvSpPr txBox="1"/>
            <p:nvPr/>
          </p:nvSpPr>
          <p:spPr>
            <a:xfrm>
              <a:off x="-188297" y="5906203"/>
              <a:ext cx="1200681" cy="656417"/>
            </a:xfrm>
            <a:prstGeom prst="rect">
              <a:avLst/>
            </a:prstGeom>
            <a:noFill/>
          </p:spPr>
          <p:txBody>
            <a:bodyPr wrap="none" lIns="114300" tIns="91440" rIns="114300" bIns="91440" rtlCol="0">
              <a:spAutoFit/>
            </a:bodyPr>
            <a:ls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a:lstStyle>
            <a:p>
              <a:pPr>
                <a:lnSpc>
                  <a:spcPct val="90000"/>
                </a:lnSpc>
                <a:spcAft>
                  <a:spcPts val="1125"/>
                </a:spcAft>
              </a:pPr>
              <a:r>
                <a:rPr lang="en-US" sz="875" dirty="0">
                  <a:gradFill>
                    <a:gsLst>
                      <a:gs pos="2917">
                        <a:schemeClr val="tx1"/>
                      </a:gs>
                      <a:gs pos="30000">
                        <a:schemeClr val="tx1"/>
                      </a:gs>
                    </a:gsLst>
                    <a:lin ang="5400000" scaled="0"/>
                  </a:gradFill>
                </a:rPr>
                <a:t>Item 4</a:t>
              </a:r>
            </a:p>
          </p:txBody>
        </p:sp>
        <p:sp>
          <p:nvSpPr>
            <p:cNvPr id="77" name="TextBox 133"/>
            <p:cNvSpPr txBox="1"/>
            <p:nvPr/>
          </p:nvSpPr>
          <p:spPr>
            <a:xfrm>
              <a:off x="-158963" y="6764368"/>
              <a:ext cx="1200681" cy="656417"/>
            </a:xfrm>
            <a:prstGeom prst="rect">
              <a:avLst/>
            </a:prstGeom>
            <a:noFill/>
          </p:spPr>
          <p:txBody>
            <a:bodyPr wrap="none" lIns="114300" tIns="91440" rIns="114300" bIns="91440" rtlCol="0">
              <a:spAutoFit/>
            </a:bodyPr>
            <a:ls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a:lstStyle>
            <a:p>
              <a:pPr>
                <a:lnSpc>
                  <a:spcPct val="90000"/>
                </a:lnSpc>
                <a:spcAft>
                  <a:spcPts val="1125"/>
                </a:spcAft>
              </a:pPr>
              <a:r>
                <a:rPr lang="en-US" sz="875" dirty="0">
                  <a:gradFill>
                    <a:gsLst>
                      <a:gs pos="2917">
                        <a:schemeClr val="tx1"/>
                      </a:gs>
                      <a:gs pos="30000">
                        <a:schemeClr val="tx1"/>
                      </a:gs>
                    </a:gsLst>
                    <a:lin ang="5400000" scaled="0"/>
                  </a:gradFill>
                </a:rPr>
                <a:t>Item 5</a:t>
              </a:r>
            </a:p>
          </p:txBody>
        </p:sp>
        <p:sp>
          <p:nvSpPr>
            <p:cNvPr id="78" name="TextBox 134"/>
            <p:cNvSpPr txBox="1"/>
            <p:nvPr/>
          </p:nvSpPr>
          <p:spPr>
            <a:xfrm>
              <a:off x="3230193" y="4651418"/>
              <a:ext cx="1413982" cy="656417"/>
            </a:xfrm>
            <a:prstGeom prst="rect">
              <a:avLst/>
            </a:prstGeom>
            <a:noFill/>
          </p:spPr>
          <p:txBody>
            <a:bodyPr wrap="none" lIns="114300" tIns="91440" rIns="114300" bIns="91440" rtlCol="0">
              <a:spAutoFit/>
            </a:bodyPr>
            <a:ls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a:lstStyle>
            <a:p>
              <a:pPr>
                <a:lnSpc>
                  <a:spcPct val="90000"/>
                </a:lnSpc>
                <a:spcAft>
                  <a:spcPts val="1125"/>
                </a:spcAft>
              </a:pPr>
              <a:r>
                <a:rPr lang="en-US" sz="875" dirty="0">
                  <a:gradFill>
                    <a:gsLst>
                      <a:gs pos="2917">
                        <a:schemeClr val="tx1"/>
                      </a:gs>
                      <a:gs pos="30000">
                        <a:schemeClr val="tx1"/>
                      </a:gs>
                    </a:gsLst>
                    <a:lin ang="5400000" scaled="0"/>
                  </a:gradFill>
                </a:rPr>
                <a:t>Forecast</a:t>
              </a:r>
            </a:p>
          </p:txBody>
        </p:sp>
      </p:grpSp>
      <p:grpSp>
        <p:nvGrpSpPr>
          <p:cNvPr id="3" name="Group 2"/>
          <p:cNvGrpSpPr/>
          <p:nvPr/>
        </p:nvGrpSpPr>
        <p:grpSpPr>
          <a:xfrm>
            <a:off x="3210006" y="1424800"/>
            <a:ext cx="2876873" cy="2642986"/>
            <a:chOff x="5136009" y="2110030"/>
            <a:chExt cx="4602997" cy="4686912"/>
          </a:xfrm>
        </p:grpSpPr>
        <p:cxnSp>
          <p:nvCxnSpPr>
            <p:cNvPr id="86" name="Straight Connector 85"/>
            <p:cNvCxnSpPr/>
            <p:nvPr/>
          </p:nvCxnSpPr>
          <p:spPr>
            <a:xfrm>
              <a:off x="5136009" y="2110030"/>
              <a:ext cx="0" cy="4686912"/>
            </a:xfrm>
            <a:prstGeom prst="line">
              <a:avLst/>
            </a:prstGeom>
            <a:ln w="3175">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9739006" y="2110030"/>
              <a:ext cx="0" cy="4686912"/>
            </a:xfrm>
            <a:prstGeom prst="line">
              <a:avLst/>
            </a:prstGeom>
            <a:ln w="3175">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79" name="Text Placeholder 3"/>
          <p:cNvSpPr txBox="1">
            <a:spLocks/>
          </p:cNvSpPr>
          <p:nvPr/>
        </p:nvSpPr>
        <p:spPr>
          <a:xfrm>
            <a:off x="6289811" y="3972517"/>
            <a:ext cx="2465940" cy="403957"/>
          </a:xfrm>
          <a:prstGeom prst="rect">
            <a:avLst/>
          </a:prstGeom>
        </p:spPr>
        <p:txBody>
          <a:bodyPr vert="horz" wrap="square" lIns="57150" tIns="28575" rIns="57150" bIns="28575" rtlCol="0">
            <a:sp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spcBef>
                <a:spcPts val="0"/>
              </a:spcBef>
              <a:spcAft>
                <a:spcPts val="375"/>
              </a:spcAft>
            </a:pPr>
            <a:r>
              <a:rPr lang="en-US" sz="1125" b="0" i="1" dirty="0"/>
              <a:t>Minimized waste while maintaining in-stock rates</a:t>
            </a:r>
          </a:p>
        </p:txBody>
      </p:sp>
      <p:sp>
        <p:nvSpPr>
          <p:cNvPr id="81" name="Text Placeholder 3"/>
          <p:cNvSpPr txBox="1">
            <a:spLocks/>
          </p:cNvSpPr>
          <p:nvPr/>
        </p:nvSpPr>
        <p:spPr>
          <a:xfrm>
            <a:off x="528731" y="3972517"/>
            <a:ext cx="2465940" cy="230832"/>
          </a:xfrm>
          <a:prstGeom prst="rect">
            <a:avLst/>
          </a:prstGeom>
        </p:spPr>
        <p:txBody>
          <a:bodyPr vert="horz" wrap="square" lIns="57150" tIns="28575" rIns="57150" bIns="28575" rtlCol="0">
            <a:sp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spcBef>
                <a:spcPts val="0"/>
              </a:spcBef>
              <a:spcAft>
                <a:spcPts val="375"/>
              </a:spcAft>
            </a:pPr>
            <a:r>
              <a:rPr lang="en-US" sz="1125" b="0" i="1" dirty="0"/>
              <a:t>Used the 80/20 rule to move quickly</a:t>
            </a:r>
          </a:p>
        </p:txBody>
      </p:sp>
      <p:sp>
        <p:nvSpPr>
          <p:cNvPr id="82" name="Text Placeholder 3"/>
          <p:cNvSpPr txBox="1">
            <a:spLocks/>
          </p:cNvSpPr>
          <p:nvPr/>
        </p:nvSpPr>
        <p:spPr>
          <a:xfrm>
            <a:off x="3409271" y="3972517"/>
            <a:ext cx="2465940" cy="403957"/>
          </a:xfrm>
          <a:prstGeom prst="rect">
            <a:avLst/>
          </a:prstGeom>
        </p:spPr>
        <p:txBody>
          <a:bodyPr vert="horz" wrap="square" lIns="57150" tIns="28575" rIns="57150" bIns="28575" rtlCol="0">
            <a:sp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spcBef>
                <a:spcPts val="0"/>
              </a:spcBef>
              <a:spcAft>
                <a:spcPts val="375"/>
              </a:spcAft>
            </a:pPr>
            <a:r>
              <a:rPr lang="en-US" sz="1125" b="0" i="1" dirty="0" err="1"/>
              <a:t>AutoML</a:t>
            </a:r>
            <a:r>
              <a:rPr lang="en-US" sz="1125" b="0" i="1" dirty="0"/>
              <a:t> selected the best algorithm for their data set</a:t>
            </a:r>
          </a:p>
        </p:txBody>
      </p:sp>
    </p:spTree>
    <p:extLst>
      <p:ext uri="{BB962C8B-B14F-4D97-AF65-F5344CB8AC3E}">
        <p14:creationId xmlns:p14="http://schemas.microsoft.com/office/powerpoint/2010/main" val="367930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91CA63C8-80A5-4C3D-A763-46CBE6980541}"/>
              </a:ext>
            </a:extLst>
          </p:cNvPr>
          <p:cNvGrpSpPr/>
          <p:nvPr/>
        </p:nvGrpSpPr>
        <p:grpSpPr>
          <a:xfrm>
            <a:off x="0" y="-302688"/>
            <a:ext cx="9144000" cy="1142711"/>
            <a:chOff x="0" y="0"/>
            <a:chExt cx="9144000" cy="919584"/>
          </a:xfrm>
        </p:grpSpPr>
        <p:sp>
          <p:nvSpPr>
            <p:cNvPr id="89" name="Rectangle 88">
              <a:extLst>
                <a:ext uri="{FF2B5EF4-FFF2-40B4-BE49-F238E27FC236}">
                  <a16:creationId xmlns:a16="http://schemas.microsoft.com/office/drawing/2014/main" id="{285AFAD7-4051-4686-B29E-2B8AECD649A1}"/>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90" name="Straight Connector 89">
              <a:extLst>
                <a:ext uri="{FF2B5EF4-FFF2-40B4-BE49-F238E27FC236}">
                  <a16:creationId xmlns:a16="http://schemas.microsoft.com/office/drawing/2014/main" id="{BF6CF90D-B581-4E17-91FA-FF02166C19BE}"/>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875509" y="114936"/>
            <a:ext cx="7392982" cy="545741"/>
          </a:xfrm>
        </p:spPr>
        <p:txBody>
          <a:bodyPr>
            <a:normAutofit fontScale="90000"/>
          </a:bodyPr>
          <a:lstStyle/>
          <a:p>
            <a:pPr algn="ctr"/>
            <a:r>
              <a:rPr lang="en-US" sz="2400" dirty="0">
                <a:solidFill>
                  <a:srgbClr val="FFCC00"/>
                </a:solidFill>
              </a:rPr>
              <a:t>MORE RETAIL</a:t>
            </a:r>
            <a:br>
              <a:rPr lang="en-US" sz="2400" dirty="0">
                <a:solidFill>
                  <a:srgbClr val="FFCC00"/>
                </a:solidFill>
              </a:rPr>
            </a:br>
            <a:r>
              <a:rPr lang="en-US" dirty="0">
                <a:solidFill>
                  <a:srgbClr val="FFFFFF"/>
                </a:solidFill>
              </a:rPr>
              <a:t>Integration with their existing order management system</a:t>
            </a:r>
            <a:endParaRPr lang="en-US" dirty="0"/>
          </a:p>
        </p:txBody>
      </p:sp>
      <p:pic>
        <p:nvPicPr>
          <p:cNvPr id="8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549" y="988910"/>
            <a:ext cx="5012902" cy="3640240"/>
          </a:xfrm>
          <a:prstGeom prst="rect">
            <a:avLst/>
          </a:prstGeom>
        </p:spPr>
      </p:pic>
    </p:spTree>
    <p:extLst>
      <p:ext uri="{BB962C8B-B14F-4D97-AF65-F5344CB8AC3E}">
        <p14:creationId xmlns:p14="http://schemas.microsoft.com/office/powerpoint/2010/main" val="359411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2">
            <a:extLst>
              <a:ext uri="{FF2B5EF4-FFF2-40B4-BE49-F238E27FC236}">
                <a16:creationId xmlns:a16="http://schemas.microsoft.com/office/drawing/2014/main" id="{88B47D01-31AE-42C8-B0CD-1EAB93105F98}"/>
              </a:ext>
            </a:extLst>
          </p:cNvPr>
          <p:cNvSpPr txBox="1">
            <a:spLocks/>
          </p:cNvSpPr>
          <p:nvPr/>
        </p:nvSpPr>
        <p:spPr>
          <a:xfrm>
            <a:off x="457200" y="283714"/>
            <a:ext cx="8229600" cy="6864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1800" dirty="0">
                <a:solidFill>
                  <a:srgbClr val="FFCC00"/>
                </a:solidFill>
                <a:latin typeface="Amazon Ember"/>
              </a:rPr>
              <a:t>FEATURED INNOVATION: AMAZON FORECAST WEATHER INDEX</a:t>
            </a:r>
            <a:br>
              <a:rPr lang="en-US" dirty="0">
                <a:solidFill>
                  <a:srgbClr val="FFFFFF"/>
                </a:solidFill>
                <a:latin typeface="Amazon Ember"/>
              </a:rPr>
            </a:br>
            <a:r>
              <a:rPr lang="en-US" dirty="0">
                <a:solidFill>
                  <a:srgbClr val="FFFFFF"/>
                </a:solidFill>
                <a:latin typeface="Amazon Ember"/>
              </a:rPr>
              <a:t>Add weather with a single click to improve forecasts</a:t>
            </a:r>
            <a:endParaRPr lang="en-US" dirty="0"/>
          </a:p>
        </p:txBody>
      </p:sp>
      <p:sp>
        <p:nvSpPr>
          <p:cNvPr id="12" name="TextBox 11">
            <a:extLst>
              <a:ext uri="{FF2B5EF4-FFF2-40B4-BE49-F238E27FC236}">
                <a16:creationId xmlns:a16="http://schemas.microsoft.com/office/drawing/2014/main" id="{7005673F-A2AA-42EA-899A-5BC95D7AB0AF}"/>
              </a:ext>
            </a:extLst>
          </p:cNvPr>
          <p:cNvSpPr txBox="1"/>
          <p:nvPr/>
        </p:nvSpPr>
        <p:spPr>
          <a:xfrm>
            <a:off x="457199" y="1201576"/>
            <a:ext cx="3860157" cy="3596848"/>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Aft>
                <a:spcPts val="600"/>
              </a:spcAft>
            </a:pPr>
            <a:r>
              <a:rPr lang="en-US" b="1" dirty="0">
                <a:solidFill>
                  <a:schemeClr val="accent1"/>
                </a:solidFill>
              </a:rPr>
              <a:t>Increase forecast accuracy </a:t>
            </a:r>
            <a:r>
              <a:rPr lang="en-US" dirty="0"/>
              <a:t>by including local weather information that impacts demand</a:t>
            </a:r>
            <a:endParaRPr lang="en-US" b="1" dirty="0">
              <a:solidFill>
                <a:schemeClr val="accent1"/>
              </a:solidFill>
            </a:endParaRPr>
          </a:p>
          <a:p>
            <a:pPr>
              <a:spcAft>
                <a:spcPts val="600"/>
              </a:spcAft>
            </a:pPr>
            <a:r>
              <a:rPr lang="en-US" b="1" dirty="0">
                <a:solidFill>
                  <a:schemeClr val="accent1"/>
                </a:solidFill>
              </a:rPr>
              <a:t>Take action </a:t>
            </a:r>
            <a:r>
              <a:rPr lang="en-US" dirty="0"/>
              <a:t>stock extra inventory or increase staffing ahead of major weather events.</a:t>
            </a:r>
            <a:endParaRPr lang="en-US" b="1" dirty="0">
              <a:solidFill>
                <a:schemeClr val="accent1"/>
              </a:solidFill>
            </a:endParaRPr>
          </a:p>
          <a:p>
            <a:pPr>
              <a:spcAft>
                <a:spcPts val="600"/>
              </a:spcAft>
            </a:pPr>
            <a:r>
              <a:rPr lang="en-US" b="1" dirty="0">
                <a:solidFill>
                  <a:schemeClr val="accent1"/>
                </a:solidFill>
              </a:rPr>
              <a:t>Experiment quickly </a:t>
            </a:r>
            <a:r>
              <a:rPr lang="en-US" dirty="0"/>
              <a:t>We acquire, clean, and transform weather information to make it useful and ready to apply to your model</a:t>
            </a:r>
            <a:endParaRPr lang="en-US" b="1" dirty="0">
              <a:solidFill>
                <a:schemeClr val="accent1"/>
              </a:solidFill>
            </a:endParaRPr>
          </a:p>
          <a:p>
            <a:pPr>
              <a:spcAft>
                <a:spcPts val="600"/>
              </a:spcAft>
            </a:pPr>
            <a:endParaRPr lang="en-US" b="1" dirty="0">
              <a:solidFill>
                <a:schemeClr val="accent1"/>
              </a:solidFill>
            </a:endParaRPr>
          </a:p>
          <a:p>
            <a:pPr>
              <a:spcAft>
                <a:spcPts val="600"/>
              </a:spcAft>
            </a:pPr>
            <a:endParaRPr lang="en-US" b="1" dirty="0">
              <a:solidFill>
                <a:schemeClr val="accent1"/>
              </a:solidFill>
            </a:endParaRPr>
          </a:p>
        </p:txBody>
      </p:sp>
      <p:grpSp>
        <p:nvGrpSpPr>
          <p:cNvPr id="8" name="Group 7"/>
          <p:cNvGrpSpPr/>
          <p:nvPr/>
        </p:nvGrpSpPr>
        <p:grpSpPr>
          <a:xfrm>
            <a:off x="4987797" y="1201575"/>
            <a:ext cx="3532145" cy="3178835"/>
            <a:chOff x="5252497" y="1658812"/>
            <a:chExt cx="2759389" cy="2483375"/>
          </a:xfrm>
        </p:grpSpPr>
        <p:pic>
          <p:nvPicPr>
            <p:cNvPr id="1026" name="Picture 2" descr="For Feb 27, we have zoomed in better assess the difference in accuracies at an hourly leve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442012" y="2028238"/>
              <a:ext cx="1569874" cy="174452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CC3D05E-E2B5-4FD4-BD1F-48B5592EE0DA}"/>
                </a:ext>
              </a:extLst>
            </p:cNvPr>
            <p:cNvSpPr/>
            <p:nvPr/>
          </p:nvSpPr>
          <p:spPr>
            <a:xfrm rot="5400000">
              <a:off x="6345978" y="2124272"/>
              <a:ext cx="1744523" cy="1552457"/>
            </a:xfrm>
            <a:prstGeom prst="rect">
              <a:avLst/>
            </a:prstGeom>
            <a:gradFill>
              <a:gsLst>
                <a:gs pos="0">
                  <a:schemeClr val="bg2">
                    <a:alpha val="0"/>
                  </a:schemeClr>
                </a:gs>
                <a:gs pos="50000">
                  <a:srgbClr val="1C232F">
                    <a:alpha val="10000"/>
                  </a:srgbClr>
                </a:gs>
                <a:gs pos="100000">
                  <a:schemeClr val="bg2">
                    <a:alpha val="9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3" name="Group 2"/>
            <p:cNvGrpSpPr/>
            <p:nvPr/>
          </p:nvGrpSpPr>
          <p:grpSpPr>
            <a:xfrm>
              <a:off x="5252497" y="1658812"/>
              <a:ext cx="1244175" cy="2483375"/>
              <a:chOff x="4111112" y="1331175"/>
              <a:chExt cx="1916670" cy="382567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944" y="1331175"/>
                <a:ext cx="1912838" cy="127522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1112" y="3881627"/>
                <a:ext cx="1916670" cy="1275226"/>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1834" y="2606401"/>
                <a:ext cx="1915948" cy="1275226"/>
              </a:xfrm>
              <a:prstGeom prst="rect">
                <a:avLst/>
              </a:prstGeom>
            </p:spPr>
          </p:pic>
        </p:grpSp>
      </p:grpSp>
    </p:spTree>
    <p:extLst>
      <p:ext uri="{BB962C8B-B14F-4D97-AF65-F5344CB8AC3E}">
        <p14:creationId xmlns:p14="http://schemas.microsoft.com/office/powerpoint/2010/main" val="263819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Q&amp;A</a:t>
            </a:r>
          </a:p>
        </p:txBody>
      </p:sp>
    </p:spTree>
    <p:extLst>
      <p:ext uri="{BB962C8B-B14F-4D97-AF65-F5344CB8AC3E}">
        <p14:creationId xmlns:p14="http://schemas.microsoft.com/office/powerpoint/2010/main" val="145888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723379D-70E0-4A5E-8FED-3F7338482E42}"/>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365259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11"/>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17895" y="2538952"/>
            <a:ext cx="1878044" cy="1956819"/>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810384" y="2543722"/>
            <a:ext cx="1867938" cy="1952049"/>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10380" y="2538955"/>
            <a:ext cx="1866124" cy="1958158"/>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12275" y="459824"/>
            <a:ext cx="1867151" cy="1956844"/>
          </a:xfrm>
          <a:prstGeom prst="rect">
            <a:avLst/>
          </a:prstGeom>
        </p:spPr>
      </p:pic>
      <p:grpSp>
        <p:nvGrpSpPr>
          <p:cNvPr id="7" name="Group 6"/>
          <p:cNvGrpSpPr/>
          <p:nvPr/>
        </p:nvGrpSpPr>
        <p:grpSpPr>
          <a:xfrm>
            <a:off x="4808694" y="459824"/>
            <a:ext cx="1874520" cy="1956846"/>
            <a:chOff x="6796870" y="-434662"/>
            <a:chExt cx="1874520" cy="1956846"/>
          </a:xfrm>
        </p:grpSpPr>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11766" y="-434662"/>
              <a:ext cx="1859623" cy="1956846"/>
            </a:xfrm>
            <a:prstGeom prst="rect">
              <a:avLst/>
            </a:prstGeom>
          </p:spPr>
        </p:pic>
        <p:sp>
          <p:nvSpPr>
            <p:cNvPr id="35" name="Rectangle 34">
              <a:extLst>
                <a:ext uri="{FF2B5EF4-FFF2-40B4-BE49-F238E27FC236}">
                  <a16:creationId xmlns:a16="http://schemas.microsoft.com/office/drawing/2014/main" id="{5F278682-2BFF-4008-89F7-B623CD45AB6B}"/>
                </a:ext>
              </a:extLst>
            </p:cNvPr>
            <p:cNvSpPr/>
            <p:nvPr/>
          </p:nvSpPr>
          <p:spPr>
            <a:xfrm>
              <a:off x="6796870" y="-434662"/>
              <a:ext cx="1874520" cy="1956846"/>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pic>
        <p:nvPicPr>
          <p:cNvPr id="6" name="Picture 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804160" y="461608"/>
            <a:ext cx="1867593" cy="1955061"/>
          </a:xfrm>
          <a:prstGeom prst="rect">
            <a:avLst/>
          </a:prstGeom>
        </p:spPr>
      </p:pic>
      <p:sp>
        <p:nvSpPr>
          <p:cNvPr id="33" name="Rectangle 32">
            <a:extLst>
              <a:ext uri="{FF2B5EF4-FFF2-40B4-BE49-F238E27FC236}">
                <a16:creationId xmlns:a16="http://schemas.microsoft.com/office/drawing/2014/main" id="{5F278682-2BFF-4008-89F7-B623CD45AB6B}"/>
              </a:ext>
            </a:extLst>
          </p:cNvPr>
          <p:cNvSpPr/>
          <p:nvPr/>
        </p:nvSpPr>
        <p:spPr>
          <a:xfrm>
            <a:off x="2801714" y="459824"/>
            <a:ext cx="1875470" cy="1956846"/>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Title 1">
            <a:extLst>
              <a:ext uri="{FF2B5EF4-FFF2-40B4-BE49-F238E27FC236}">
                <a16:creationId xmlns:a16="http://schemas.microsoft.com/office/drawing/2014/main" id="{B2A272CA-2E87-424A-83C5-37779580B366}"/>
              </a:ext>
            </a:extLst>
          </p:cNvPr>
          <p:cNvSpPr txBox="1">
            <a:spLocks/>
          </p:cNvSpPr>
          <p:nvPr/>
        </p:nvSpPr>
        <p:spPr>
          <a:xfrm>
            <a:off x="457200" y="461640"/>
            <a:ext cx="2218843" cy="62448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000" b="1" dirty="0">
                <a:solidFill>
                  <a:schemeClr val="accent1"/>
                </a:solidFill>
              </a:rPr>
              <a:t>Amazon Forecast </a:t>
            </a:r>
            <a:br>
              <a:rPr lang="en-US" sz="2000" b="1" dirty="0">
                <a:solidFill>
                  <a:schemeClr val="accent1"/>
                </a:solidFill>
              </a:rPr>
            </a:br>
            <a:r>
              <a:rPr lang="en-US" sz="2000" b="1" dirty="0">
                <a:solidFill>
                  <a:schemeClr val="accent1"/>
                </a:solidFill>
              </a:rPr>
              <a:t>in retail</a:t>
            </a:r>
          </a:p>
        </p:txBody>
      </p:sp>
      <p:sp>
        <p:nvSpPr>
          <p:cNvPr id="18" name="TextBox 17">
            <a:extLst>
              <a:ext uri="{FF2B5EF4-FFF2-40B4-BE49-F238E27FC236}">
                <a16:creationId xmlns:a16="http://schemas.microsoft.com/office/drawing/2014/main" id="{A3AA18E4-F762-48EC-9940-3A58BBD73997}"/>
              </a:ext>
            </a:extLst>
          </p:cNvPr>
          <p:cNvSpPr txBox="1"/>
          <p:nvPr/>
        </p:nvSpPr>
        <p:spPr>
          <a:xfrm>
            <a:off x="2805109" y="1477736"/>
            <a:ext cx="1874520"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Reduce waste and markdowns</a:t>
            </a:r>
          </a:p>
          <a:p>
            <a:pPr>
              <a:lnSpc>
                <a:spcPct val="100000"/>
              </a:lnSpc>
              <a:spcBef>
                <a:spcPts val="600"/>
              </a:spcBef>
            </a:pPr>
            <a:r>
              <a:rPr lang="en-US" sz="1000" dirty="0"/>
              <a:t>Reduce over-forecasting and excess inventory at each point in the supply chain</a:t>
            </a:r>
          </a:p>
        </p:txBody>
      </p:sp>
      <p:sp>
        <p:nvSpPr>
          <p:cNvPr id="22" name="TextBox 21">
            <a:extLst>
              <a:ext uri="{FF2B5EF4-FFF2-40B4-BE49-F238E27FC236}">
                <a16:creationId xmlns:a16="http://schemas.microsoft.com/office/drawing/2014/main" id="{C1620CC2-91C2-49B0-8EE3-BF9903DED0B8}"/>
              </a:ext>
            </a:extLst>
          </p:cNvPr>
          <p:cNvSpPr txBox="1"/>
          <p:nvPr/>
        </p:nvSpPr>
        <p:spPr>
          <a:xfrm>
            <a:off x="4808694" y="1477736"/>
            <a:ext cx="1874520"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Improve in-stock rates and inventory turns</a:t>
            </a:r>
          </a:p>
          <a:p>
            <a:pPr>
              <a:lnSpc>
                <a:spcPct val="100000"/>
              </a:lnSpc>
              <a:spcBef>
                <a:spcPts val="600"/>
              </a:spcBef>
            </a:pPr>
            <a:r>
              <a:rPr lang="en-US" sz="1000" dirty="0"/>
              <a:t>Improve availability despite varying demand. Capture additional revenue with less inventory on hand</a:t>
            </a:r>
          </a:p>
        </p:txBody>
      </p:sp>
      <p:sp>
        <p:nvSpPr>
          <p:cNvPr id="25" name="Rectangle 24">
            <a:extLst>
              <a:ext uri="{FF2B5EF4-FFF2-40B4-BE49-F238E27FC236}">
                <a16:creationId xmlns:a16="http://schemas.microsoft.com/office/drawing/2014/main" id="{BD254C17-2883-47FA-BB4E-AD3D470245A1}"/>
              </a:ext>
            </a:extLst>
          </p:cNvPr>
          <p:cNvSpPr/>
          <p:nvPr/>
        </p:nvSpPr>
        <p:spPr>
          <a:xfrm>
            <a:off x="6816847" y="459825"/>
            <a:ext cx="1874520" cy="1964312"/>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TextBox 25">
            <a:extLst>
              <a:ext uri="{FF2B5EF4-FFF2-40B4-BE49-F238E27FC236}">
                <a16:creationId xmlns:a16="http://schemas.microsoft.com/office/drawing/2014/main" id="{1312FE53-A917-4CD8-A969-CE0CA8F94AC8}"/>
              </a:ext>
            </a:extLst>
          </p:cNvPr>
          <p:cNvSpPr txBox="1"/>
          <p:nvPr/>
        </p:nvSpPr>
        <p:spPr>
          <a:xfrm>
            <a:off x="6812280" y="1477736"/>
            <a:ext cx="1874520"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Staff to meet demand</a:t>
            </a:r>
          </a:p>
          <a:p>
            <a:pPr>
              <a:lnSpc>
                <a:spcPct val="100000"/>
              </a:lnSpc>
              <a:spcBef>
                <a:spcPts val="600"/>
              </a:spcBef>
            </a:pPr>
            <a:r>
              <a:rPr lang="en-US" sz="1000" dirty="0"/>
              <a:t>Optimize staffing and hiring decisions in physical stores, distribution locations, and support centers</a:t>
            </a:r>
          </a:p>
        </p:txBody>
      </p:sp>
      <p:sp>
        <p:nvSpPr>
          <p:cNvPr id="37" name="Rectangle 36">
            <a:extLst>
              <a:ext uri="{FF2B5EF4-FFF2-40B4-BE49-F238E27FC236}">
                <a16:creationId xmlns:a16="http://schemas.microsoft.com/office/drawing/2014/main" id="{A1D49527-934C-47E0-BB77-0CE3D76C146E}"/>
              </a:ext>
            </a:extLst>
          </p:cNvPr>
          <p:cNvSpPr/>
          <p:nvPr/>
        </p:nvSpPr>
        <p:spPr>
          <a:xfrm>
            <a:off x="2800897" y="2538954"/>
            <a:ext cx="1874520" cy="1956817"/>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8" name="TextBox 37">
            <a:extLst>
              <a:ext uri="{FF2B5EF4-FFF2-40B4-BE49-F238E27FC236}">
                <a16:creationId xmlns:a16="http://schemas.microsoft.com/office/drawing/2014/main" id="{17832983-85B1-46D5-88B9-BD389132D85A}"/>
              </a:ext>
            </a:extLst>
          </p:cNvPr>
          <p:cNvSpPr txBox="1"/>
          <p:nvPr/>
        </p:nvSpPr>
        <p:spPr>
          <a:xfrm>
            <a:off x="2810040" y="3555050"/>
            <a:ext cx="1874520"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Plan for new products</a:t>
            </a:r>
          </a:p>
          <a:p>
            <a:pPr>
              <a:lnSpc>
                <a:spcPct val="100000"/>
              </a:lnSpc>
              <a:spcBef>
                <a:spcPts val="600"/>
              </a:spcBef>
            </a:pPr>
            <a:r>
              <a:rPr lang="en-US" sz="1000" dirty="0"/>
              <a:t>Accurately predict “cold-start” demand for new product introductions</a:t>
            </a:r>
          </a:p>
        </p:txBody>
      </p:sp>
      <p:sp>
        <p:nvSpPr>
          <p:cNvPr id="41" name="Rectangle 40">
            <a:extLst>
              <a:ext uri="{FF2B5EF4-FFF2-40B4-BE49-F238E27FC236}">
                <a16:creationId xmlns:a16="http://schemas.microsoft.com/office/drawing/2014/main" id="{B6FB002A-0DFE-4583-BCFC-CD4A5FA6AB8C}"/>
              </a:ext>
            </a:extLst>
          </p:cNvPr>
          <p:cNvSpPr/>
          <p:nvPr/>
        </p:nvSpPr>
        <p:spPr>
          <a:xfrm>
            <a:off x="4800721" y="2538954"/>
            <a:ext cx="1883666" cy="1956846"/>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2" name="TextBox 41">
            <a:extLst>
              <a:ext uri="{FF2B5EF4-FFF2-40B4-BE49-F238E27FC236}">
                <a16:creationId xmlns:a16="http://schemas.microsoft.com/office/drawing/2014/main" id="{C27078B4-6BC0-4323-AE26-35A738490669}"/>
              </a:ext>
            </a:extLst>
          </p:cNvPr>
          <p:cNvSpPr txBox="1"/>
          <p:nvPr/>
        </p:nvSpPr>
        <p:spPr>
          <a:xfrm>
            <a:off x="4808694" y="3555050"/>
            <a:ext cx="1874520" cy="940751"/>
          </a:xfrm>
          <a:prstGeom prst="rect">
            <a:avLst/>
          </a:prstGeom>
        </p:spPr>
        <p:txBody>
          <a:bodyPr vert="horz" lIns="137160" tIns="0" rIns="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Sense demand with external factors</a:t>
            </a:r>
          </a:p>
          <a:p>
            <a:pPr>
              <a:lnSpc>
                <a:spcPct val="100000"/>
              </a:lnSpc>
              <a:spcBef>
                <a:spcPts val="600"/>
              </a:spcBef>
            </a:pPr>
            <a:r>
              <a:rPr lang="en-US" sz="1000" dirty="0"/>
              <a:t>Augment historical data additional data that will influence demand as weather, events, or related trends</a:t>
            </a:r>
          </a:p>
        </p:txBody>
      </p:sp>
      <p:sp>
        <p:nvSpPr>
          <p:cNvPr id="45" name="Rectangle 44">
            <a:extLst>
              <a:ext uri="{FF2B5EF4-FFF2-40B4-BE49-F238E27FC236}">
                <a16:creationId xmlns:a16="http://schemas.microsoft.com/office/drawing/2014/main" id="{A6258F4A-A355-40AF-91A2-3A260963CE1F}"/>
              </a:ext>
            </a:extLst>
          </p:cNvPr>
          <p:cNvSpPr/>
          <p:nvPr/>
        </p:nvSpPr>
        <p:spPr>
          <a:xfrm>
            <a:off x="6812275" y="2553893"/>
            <a:ext cx="1883664" cy="1956846"/>
          </a:xfrm>
          <a:prstGeom prst="rect">
            <a:avLst/>
          </a:prstGeom>
          <a:gradFill>
            <a:gsLst>
              <a:gs pos="0">
                <a:schemeClr val="bg2">
                  <a:alpha val="0"/>
                </a:schemeClr>
              </a:gs>
              <a:gs pos="85000">
                <a:schemeClr val="bg2">
                  <a:alpha val="90000"/>
                </a:schemeClr>
              </a:gs>
              <a:gs pos="54000">
                <a:schemeClr val="bg2">
                  <a:alpha val="75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6" name="TextBox 45">
            <a:extLst>
              <a:ext uri="{FF2B5EF4-FFF2-40B4-BE49-F238E27FC236}">
                <a16:creationId xmlns:a16="http://schemas.microsoft.com/office/drawing/2014/main" id="{614403F6-CCB0-4420-B7E7-6B3049E8D1DB}"/>
              </a:ext>
            </a:extLst>
          </p:cNvPr>
          <p:cNvSpPr txBox="1"/>
          <p:nvPr/>
        </p:nvSpPr>
        <p:spPr>
          <a:xfrm>
            <a:off x="6812280" y="3555050"/>
            <a:ext cx="1874520"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Meet demand from pricing &amp; promotions</a:t>
            </a:r>
          </a:p>
          <a:p>
            <a:pPr>
              <a:lnSpc>
                <a:spcPct val="100000"/>
              </a:lnSpc>
              <a:spcBef>
                <a:spcPts val="600"/>
              </a:spcBef>
            </a:pPr>
            <a:r>
              <a:rPr lang="en-US" sz="1000" dirty="0"/>
              <a:t>Incorporate past pricing and promotion events to estimate demand from future events</a:t>
            </a:r>
          </a:p>
        </p:txBody>
      </p:sp>
      <p:grpSp>
        <p:nvGrpSpPr>
          <p:cNvPr id="27" name="Group 26">
            <a:extLst>
              <a:ext uri="{FF2B5EF4-FFF2-40B4-BE49-F238E27FC236}">
                <a16:creationId xmlns:a16="http://schemas.microsoft.com/office/drawing/2014/main" id="{7DC957E1-63ED-4948-9374-292FC5663E1A}"/>
              </a:ext>
            </a:extLst>
          </p:cNvPr>
          <p:cNvGrpSpPr/>
          <p:nvPr/>
        </p:nvGrpSpPr>
        <p:grpSpPr>
          <a:xfrm>
            <a:off x="420321" y="2433640"/>
            <a:ext cx="2244629" cy="1864138"/>
            <a:chOff x="420321" y="2846134"/>
            <a:chExt cx="2244629" cy="1864138"/>
          </a:xfrm>
        </p:grpSpPr>
        <p:sp>
          <p:nvSpPr>
            <p:cNvPr id="29" name="TextBox 28">
              <a:extLst>
                <a:ext uri="{FF2B5EF4-FFF2-40B4-BE49-F238E27FC236}">
                  <a16:creationId xmlns:a16="http://schemas.microsoft.com/office/drawing/2014/main" id="{7005673F-A2AA-42EA-899A-5BC95D7AB0AF}"/>
                </a:ext>
              </a:extLst>
            </p:cNvPr>
            <p:cNvSpPr txBox="1"/>
            <p:nvPr/>
          </p:nvSpPr>
          <p:spPr>
            <a:xfrm>
              <a:off x="420321" y="2846134"/>
              <a:ext cx="1564678" cy="516620"/>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Aft>
                  <a:spcPts val="600"/>
                </a:spcAft>
              </a:pPr>
              <a:r>
                <a:rPr lang="en-US" sz="6600" b="1" dirty="0">
                  <a:solidFill>
                    <a:schemeClr val="accent1"/>
                  </a:solidFill>
                </a:rPr>
                <a:t>30</a:t>
              </a:r>
              <a:r>
                <a:rPr lang="en-US" sz="4400" b="1" dirty="0">
                  <a:solidFill>
                    <a:schemeClr val="accent1"/>
                  </a:solidFill>
                </a:rPr>
                <a:t>%</a:t>
              </a:r>
            </a:p>
          </p:txBody>
        </p:sp>
        <p:sp>
          <p:nvSpPr>
            <p:cNvPr id="30" name="TextBox 29">
              <a:extLst>
                <a:ext uri="{FF2B5EF4-FFF2-40B4-BE49-F238E27FC236}">
                  <a16:creationId xmlns:a16="http://schemas.microsoft.com/office/drawing/2014/main" id="{F2E7CB41-4235-411E-AD23-3F8D1071DBED}"/>
                </a:ext>
              </a:extLst>
            </p:cNvPr>
            <p:cNvSpPr txBox="1"/>
            <p:nvPr/>
          </p:nvSpPr>
          <p:spPr>
            <a:xfrm>
              <a:off x="458811" y="3763913"/>
              <a:ext cx="2206139" cy="946359"/>
            </a:xfrm>
            <a:prstGeom prst="rect">
              <a:avLst/>
            </a:prstGeom>
          </p:spPr>
          <p:txBody>
            <a:bodyPr vert="horz" lIns="0" tIns="0" rIns="9144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Aft>
                  <a:spcPts val="600"/>
                </a:spcAft>
              </a:pPr>
              <a:r>
                <a:rPr lang="en-US" sz="1600" dirty="0"/>
                <a:t>Top grocery chain in India, reduced food waste by 30% while improving in-stock availability</a:t>
              </a:r>
              <a:endParaRPr lang="en-US" sz="1400" dirty="0"/>
            </a:p>
          </p:txBody>
        </p:sp>
      </p:grpSp>
      <p:pic>
        <p:nvPicPr>
          <p:cNvPr id="32" name="Picture 31" descr="File:MoreLogo2018.png - Wikimedia Comm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1477736"/>
            <a:ext cx="1601934" cy="722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17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17259" y="2532975"/>
            <a:ext cx="1874068" cy="1962826"/>
          </a:xfrm>
          <a:prstGeom prst="rect">
            <a:avLst/>
          </a:prstGeom>
        </p:spPr>
      </p:pic>
      <p:pic>
        <p:nvPicPr>
          <p:cNvPr id="41" name="Picture 4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12477" y="2532975"/>
            <a:ext cx="1867151" cy="1956844"/>
          </a:xfrm>
          <a:prstGeom prst="rect">
            <a:avLst/>
          </a:prstGeom>
        </p:spPr>
      </p:pic>
      <p:sp>
        <p:nvSpPr>
          <p:cNvPr id="39" name="Rectangle 38">
            <a:extLst>
              <a:ext uri="{FF2B5EF4-FFF2-40B4-BE49-F238E27FC236}">
                <a16:creationId xmlns:a16="http://schemas.microsoft.com/office/drawing/2014/main" id="{46AEB252-76AE-4EF5-A347-DD1B1BD57D5D}"/>
              </a:ext>
            </a:extLst>
          </p:cNvPr>
          <p:cNvSpPr/>
          <p:nvPr/>
        </p:nvSpPr>
        <p:spPr>
          <a:xfrm>
            <a:off x="6807348" y="457106"/>
            <a:ext cx="1883663" cy="1962828"/>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813525" y="462050"/>
            <a:ext cx="1873274" cy="1945014"/>
          </a:xfrm>
          <a:prstGeom prst="rect">
            <a:avLst/>
          </a:prstGeom>
        </p:spPr>
      </p:pic>
      <p:pic>
        <p:nvPicPr>
          <p:cNvPr id="3" name="Picture 2"/>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4812145" y="463498"/>
            <a:ext cx="1868825" cy="1949005"/>
          </a:xfrm>
          <a:prstGeom prst="rect">
            <a:avLst/>
          </a:prstGeom>
        </p:spPr>
      </p:pic>
      <p:pic>
        <p:nvPicPr>
          <p:cNvPr id="2" name="Picture 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810039" y="463498"/>
            <a:ext cx="1880687" cy="1949005"/>
          </a:xfrm>
          <a:prstGeom prst="rect">
            <a:avLst/>
          </a:prstGeom>
        </p:spPr>
      </p:pic>
      <p:sp>
        <p:nvSpPr>
          <p:cNvPr id="11" name="Title 1">
            <a:extLst>
              <a:ext uri="{FF2B5EF4-FFF2-40B4-BE49-F238E27FC236}">
                <a16:creationId xmlns:a16="http://schemas.microsoft.com/office/drawing/2014/main" id="{FFD64720-1C69-45C7-8DA2-70AE224160C7}"/>
              </a:ext>
            </a:extLst>
          </p:cNvPr>
          <p:cNvSpPr txBox="1">
            <a:spLocks/>
          </p:cNvSpPr>
          <p:nvPr/>
        </p:nvSpPr>
        <p:spPr>
          <a:xfrm>
            <a:off x="449486" y="461640"/>
            <a:ext cx="2218843" cy="1306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000" b="1" dirty="0">
                <a:solidFill>
                  <a:schemeClr val="accent1"/>
                </a:solidFill>
              </a:rPr>
              <a:t>Amazon Forecast in manufacturing and distribution</a:t>
            </a:r>
            <a:endParaRPr lang="en-US" sz="1400" dirty="0"/>
          </a:p>
        </p:txBody>
      </p:sp>
      <p:sp>
        <p:nvSpPr>
          <p:cNvPr id="13" name="Rectangle 12">
            <a:extLst>
              <a:ext uri="{FF2B5EF4-FFF2-40B4-BE49-F238E27FC236}">
                <a16:creationId xmlns:a16="http://schemas.microsoft.com/office/drawing/2014/main" id="{B9AEE10F-FE15-4F57-9224-CB02FDD09E18}"/>
              </a:ext>
            </a:extLst>
          </p:cNvPr>
          <p:cNvSpPr/>
          <p:nvPr/>
        </p:nvSpPr>
        <p:spPr>
          <a:xfrm>
            <a:off x="2803977" y="461641"/>
            <a:ext cx="1892810" cy="1962827"/>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TextBox 13">
            <a:extLst>
              <a:ext uri="{FF2B5EF4-FFF2-40B4-BE49-F238E27FC236}">
                <a16:creationId xmlns:a16="http://schemas.microsoft.com/office/drawing/2014/main" id="{B957857D-7488-4855-9445-FFCAAD16315F}"/>
              </a:ext>
            </a:extLst>
          </p:cNvPr>
          <p:cNvSpPr txBox="1"/>
          <p:nvPr/>
        </p:nvSpPr>
        <p:spPr>
          <a:xfrm>
            <a:off x="2805109" y="1477736"/>
            <a:ext cx="1874520"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Minimize inventory carrying costs</a:t>
            </a:r>
          </a:p>
          <a:p>
            <a:pPr>
              <a:lnSpc>
                <a:spcPct val="100000"/>
              </a:lnSpc>
              <a:spcBef>
                <a:spcPts val="600"/>
              </a:spcBef>
            </a:pPr>
            <a:r>
              <a:rPr lang="en-US" sz="1000" dirty="0"/>
              <a:t>Meet demand with lower safety stock at all points in the supply chain and free up working capital</a:t>
            </a:r>
          </a:p>
        </p:txBody>
      </p:sp>
      <p:sp>
        <p:nvSpPr>
          <p:cNvPr id="16" name="Rectangle 15">
            <a:extLst>
              <a:ext uri="{FF2B5EF4-FFF2-40B4-BE49-F238E27FC236}">
                <a16:creationId xmlns:a16="http://schemas.microsoft.com/office/drawing/2014/main" id="{EA79638E-E048-4A61-88D5-98A59CD192B0}"/>
              </a:ext>
            </a:extLst>
          </p:cNvPr>
          <p:cNvSpPr/>
          <p:nvPr/>
        </p:nvSpPr>
        <p:spPr>
          <a:xfrm>
            <a:off x="4808694" y="461637"/>
            <a:ext cx="1874520" cy="1962827"/>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7" name="TextBox 16">
            <a:extLst>
              <a:ext uri="{FF2B5EF4-FFF2-40B4-BE49-F238E27FC236}">
                <a16:creationId xmlns:a16="http://schemas.microsoft.com/office/drawing/2014/main" id="{11FC6551-5ACD-4975-A1E2-2E5B4814D16C}"/>
              </a:ext>
            </a:extLst>
          </p:cNvPr>
          <p:cNvSpPr txBox="1"/>
          <p:nvPr/>
        </p:nvSpPr>
        <p:spPr>
          <a:xfrm>
            <a:off x="4808694" y="455660"/>
            <a:ext cx="1874520" cy="1962828"/>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Reduce rush fulfillments</a:t>
            </a:r>
          </a:p>
          <a:p>
            <a:pPr>
              <a:lnSpc>
                <a:spcPct val="100000"/>
              </a:lnSpc>
              <a:spcBef>
                <a:spcPts val="600"/>
              </a:spcBef>
            </a:pPr>
            <a:r>
              <a:rPr lang="en-US" sz="1000" dirty="0"/>
              <a:t>Position inventory throughout your distribution network in anticipation of demand</a:t>
            </a:r>
          </a:p>
        </p:txBody>
      </p:sp>
      <p:sp>
        <p:nvSpPr>
          <p:cNvPr id="19" name="Rectangle 18">
            <a:extLst>
              <a:ext uri="{FF2B5EF4-FFF2-40B4-BE49-F238E27FC236}">
                <a16:creationId xmlns:a16="http://schemas.microsoft.com/office/drawing/2014/main" id="{46AEB252-76AE-4EF5-A347-DD1B1BD57D5D}"/>
              </a:ext>
            </a:extLst>
          </p:cNvPr>
          <p:cNvSpPr/>
          <p:nvPr/>
        </p:nvSpPr>
        <p:spPr>
          <a:xfrm>
            <a:off x="6803137" y="457106"/>
            <a:ext cx="1883663" cy="1962828"/>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0" name="TextBox 19">
            <a:extLst>
              <a:ext uri="{FF2B5EF4-FFF2-40B4-BE49-F238E27FC236}">
                <a16:creationId xmlns:a16="http://schemas.microsoft.com/office/drawing/2014/main" id="{BF738751-5C7F-4203-9EB8-EA9D587432E1}"/>
              </a:ext>
            </a:extLst>
          </p:cNvPr>
          <p:cNvSpPr txBox="1"/>
          <p:nvPr/>
        </p:nvSpPr>
        <p:spPr>
          <a:xfrm>
            <a:off x="6812280" y="1477736"/>
            <a:ext cx="1874520"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Secure favorable contract pricing</a:t>
            </a:r>
          </a:p>
          <a:p>
            <a:pPr>
              <a:lnSpc>
                <a:spcPct val="100000"/>
              </a:lnSpc>
              <a:spcBef>
                <a:spcPts val="600"/>
              </a:spcBef>
            </a:pPr>
            <a:r>
              <a:rPr lang="en-US" sz="1000" dirty="0"/>
              <a:t>Accurately estimate future input material needs and reduce penalties</a:t>
            </a:r>
          </a:p>
        </p:txBody>
      </p:sp>
      <p:sp>
        <p:nvSpPr>
          <p:cNvPr id="22" name="Rectangle 21">
            <a:extLst>
              <a:ext uri="{FF2B5EF4-FFF2-40B4-BE49-F238E27FC236}">
                <a16:creationId xmlns:a16="http://schemas.microsoft.com/office/drawing/2014/main" id="{09371A0D-F1F3-42C5-B170-C6073D2996B7}"/>
              </a:ext>
            </a:extLst>
          </p:cNvPr>
          <p:cNvSpPr/>
          <p:nvPr/>
        </p:nvSpPr>
        <p:spPr>
          <a:xfrm>
            <a:off x="2795244" y="2538950"/>
            <a:ext cx="1884384" cy="1956846"/>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 name="TextBox 22">
            <a:extLst>
              <a:ext uri="{FF2B5EF4-FFF2-40B4-BE49-F238E27FC236}">
                <a16:creationId xmlns:a16="http://schemas.microsoft.com/office/drawing/2014/main" id="{4379FEEC-0F04-4343-9B54-FA16975D2170}"/>
              </a:ext>
            </a:extLst>
          </p:cNvPr>
          <p:cNvSpPr txBox="1"/>
          <p:nvPr/>
        </p:nvSpPr>
        <p:spPr>
          <a:xfrm>
            <a:off x="2810040" y="3555050"/>
            <a:ext cx="1874520"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Optimize staffing, training, and hiring</a:t>
            </a:r>
          </a:p>
          <a:p>
            <a:pPr>
              <a:lnSpc>
                <a:spcPct val="100000"/>
              </a:lnSpc>
              <a:spcBef>
                <a:spcPts val="600"/>
              </a:spcBef>
            </a:pPr>
            <a:r>
              <a:rPr lang="en-US" sz="1000" dirty="0"/>
              <a:t>Plan for the right number of staff with the right skillsets</a:t>
            </a:r>
          </a:p>
        </p:txBody>
      </p:sp>
      <p:grpSp>
        <p:nvGrpSpPr>
          <p:cNvPr id="40" name="Group 39">
            <a:extLst>
              <a:ext uri="{FF2B5EF4-FFF2-40B4-BE49-F238E27FC236}">
                <a16:creationId xmlns:a16="http://schemas.microsoft.com/office/drawing/2014/main" id="{5B49DBED-9A6B-439F-82BD-EAA1D3C3A8E5}"/>
              </a:ext>
            </a:extLst>
          </p:cNvPr>
          <p:cNvGrpSpPr/>
          <p:nvPr/>
        </p:nvGrpSpPr>
        <p:grpSpPr>
          <a:xfrm>
            <a:off x="4808694" y="2538954"/>
            <a:ext cx="1883664" cy="1956847"/>
            <a:chOff x="4808694" y="2538954"/>
            <a:chExt cx="1883664" cy="1956847"/>
          </a:xfrm>
        </p:grpSpPr>
        <p:sp>
          <p:nvSpPr>
            <p:cNvPr id="24" name="Rectangle 23">
              <a:extLst>
                <a:ext uri="{FF2B5EF4-FFF2-40B4-BE49-F238E27FC236}">
                  <a16:creationId xmlns:a16="http://schemas.microsoft.com/office/drawing/2014/main" id="{CEF33535-333D-4593-AEFD-EB3D5EE469BC}"/>
                </a:ext>
              </a:extLst>
            </p:cNvPr>
            <p:cNvSpPr/>
            <p:nvPr/>
          </p:nvSpPr>
          <p:spPr>
            <a:xfrm>
              <a:off x="4808694" y="2538954"/>
              <a:ext cx="1874520" cy="1956846"/>
            </a:xfrm>
            <a:prstGeom prst="rect">
              <a:avLst/>
            </a:prstGeom>
            <a:blipFill>
              <a:blip r:embed="rId8" cstate="print">
                <a:extLst>
                  <a:ext uri="{28A0092B-C50C-407E-A947-70E740481C1C}">
                    <a14:useLocalDpi xmlns:a14="http://schemas.microsoft.com/office/drawing/2010/main" val="0"/>
                  </a:ext>
                </a:extLst>
              </a:blip>
              <a:srcRect/>
              <a:stretch>
                <a:fillRect/>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Rectangle 24">
              <a:extLst>
                <a:ext uri="{FF2B5EF4-FFF2-40B4-BE49-F238E27FC236}">
                  <a16:creationId xmlns:a16="http://schemas.microsoft.com/office/drawing/2014/main" id="{4ECF9524-371B-4FB5-BD67-71119A3DA3CB}"/>
                </a:ext>
              </a:extLst>
            </p:cNvPr>
            <p:cNvSpPr/>
            <p:nvPr/>
          </p:nvSpPr>
          <p:spPr>
            <a:xfrm>
              <a:off x="4808694" y="2538954"/>
              <a:ext cx="1883664" cy="1956846"/>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TextBox 25">
              <a:extLst>
                <a:ext uri="{FF2B5EF4-FFF2-40B4-BE49-F238E27FC236}">
                  <a16:creationId xmlns:a16="http://schemas.microsoft.com/office/drawing/2014/main" id="{39DDC30E-A670-4C62-AF0D-A17FE74FECA3}"/>
                </a:ext>
              </a:extLst>
            </p:cNvPr>
            <p:cNvSpPr txBox="1"/>
            <p:nvPr/>
          </p:nvSpPr>
          <p:spPr>
            <a:xfrm>
              <a:off x="4808694" y="3555050"/>
              <a:ext cx="1874520" cy="940751"/>
            </a:xfrm>
            <a:prstGeom prst="rect">
              <a:avLst/>
            </a:prstGeom>
          </p:spPr>
          <p:txBody>
            <a:bodyPr vert="horz" lIns="137160" tIns="0" rIns="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Incorporate industry-specific trends</a:t>
              </a:r>
            </a:p>
            <a:p>
              <a:pPr>
                <a:lnSpc>
                  <a:spcPct val="100000"/>
                </a:lnSpc>
                <a:spcBef>
                  <a:spcPts val="600"/>
                </a:spcBef>
              </a:pPr>
              <a:r>
                <a:rPr lang="en-US" sz="1000" dirty="0"/>
                <a:t>Incorporate industry-specific data sets to augment your internal data</a:t>
              </a:r>
            </a:p>
          </p:txBody>
        </p:sp>
      </p:grpSp>
      <p:sp>
        <p:nvSpPr>
          <p:cNvPr id="28" name="Rectangle 27">
            <a:extLst>
              <a:ext uri="{FF2B5EF4-FFF2-40B4-BE49-F238E27FC236}">
                <a16:creationId xmlns:a16="http://schemas.microsoft.com/office/drawing/2014/main" id="{643C0DF5-21B6-4566-8619-C3CB4FD33C84}"/>
              </a:ext>
            </a:extLst>
          </p:cNvPr>
          <p:cNvSpPr/>
          <p:nvPr/>
        </p:nvSpPr>
        <p:spPr>
          <a:xfrm>
            <a:off x="6821424" y="2538952"/>
            <a:ext cx="1883664" cy="1983621"/>
          </a:xfrm>
          <a:prstGeom prst="rect">
            <a:avLst/>
          </a:prstGeom>
          <a:gradFill>
            <a:gsLst>
              <a:gs pos="0">
                <a:schemeClr val="bg2">
                  <a:alpha val="0"/>
                </a:schemeClr>
              </a:gs>
              <a:gs pos="85000">
                <a:schemeClr val="bg2">
                  <a:alpha val="90000"/>
                </a:schemeClr>
              </a:gs>
              <a:gs pos="54000">
                <a:schemeClr val="bg2">
                  <a:alpha val="75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9" name="TextBox 28">
            <a:extLst>
              <a:ext uri="{FF2B5EF4-FFF2-40B4-BE49-F238E27FC236}">
                <a16:creationId xmlns:a16="http://schemas.microsoft.com/office/drawing/2014/main" id="{AB74AB57-FA44-4C62-94A3-3B0C85F7A78C}"/>
              </a:ext>
            </a:extLst>
          </p:cNvPr>
          <p:cNvSpPr txBox="1"/>
          <p:nvPr/>
        </p:nvSpPr>
        <p:spPr>
          <a:xfrm>
            <a:off x="6812280" y="3555051"/>
            <a:ext cx="1874520" cy="934766"/>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Improve capital utilization</a:t>
            </a:r>
          </a:p>
          <a:p>
            <a:pPr>
              <a:lnSpc>
                <a:spcPct val="100000"/>
              </a:lnSpc>
              <a:spcBef>
                <a:spcPts val="600"/>
              </a:spcBef>
            </a:pPr>
            <a:r>
              <a:rPr lang="en-US" sz="1000" dirty="0"/>
              <a:t>Optimize production or logistics schedules to improve asset utilization</a:t>
            </a:r>
          </a:p>
        </p:txBody>
      </p:sp>
      <p:sp>
        <p:nvSpPr>
          <p:cNvPr id="31" name="TextBox 30">
            <a:extLst>
              <a:ext uri="{FF2B5EF4-FFF2-40B4-BE49-F238E27FC236}">
                <a16:creationId xmlns:a16="http://schemas.microsoft.com/office/drawing/2014/main" id="{7005673F-A2AA-42EA-899A-5BC95D7AB0AF}"/>
              </a:ext>
            </a:extLst>
          </p:cNvPr>
          <p:cNvSpPr txBox="1"/>
          <p:nvPr/>
        </p:nvSpPr>
        <p:spPr>
          <a:xfrm>
            <a:off x="449486" y="2407064"/>
            <a:ext cx="1564678" cy="516620"/>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Aft>
                <a:spcPts val="600"/>
              </a:spcAft>
            </a:pPr>
            <a:r>
              <a:rPr lang="en-US" sz="6600" b="1" dirty="0">
                <a:solidFill>
                  <a:schemeClr val="accent1"/>
                </a:solidFill>
              </a:rPr>
              <a:t>8</a:t>
            </a:r>
            <a:r>
              <a:rPr lang="en-US" sz="4400" b="1" dirty="0">
                <a:solidFill>
                  <a:schemeClr val="accent1"/>
                </a:solidFill>
              </a:rPr>
              <a:t>%+</a:t>
            </a:r>
          </a:p>
        </p:txBody>
      </p:sp>
      <p:sp>
        <p:nvSpPr>
          <p:cNvPr id="32" name="TextBox 31">
            <a:extLst>
              <a:ext uri="{FF2B5EF4-FFF2-40B4-BE49-F238E27FC236}">
                <a16:creationId xmlns:a16="http://schemas.microsoft.com/office/drawing/2014/main" id="{F2E7CB41-4235-411E-AD23-3F8D1071DBED}"/>
              </a:ext>
            </a:extLst>
          </p:cNvPr>
          <p:cNvSpPr txBox="1"/>
          <p:nvPr/>
        </p:nvSpPr>
        <p:spPr>
          <a:xfrm>
            <a:off x="449486" y="3413728"/>
            <a:ext cx="2331997" cy="946359"/>
          </a:xfrm>
          <a:prstGeom prst="rect">
            <a:avLst/>
          </a:prstGeom>
        </p:spPr>
        <p:txBody>
          <a:bodyPr vert="horz" lIns="0" tIns="0" rIns="9144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Aft>
                <a:spcPts val="600"/>
              </a:spcAft>
            </a:pPr>
            <a:r>
              <a:rPr lang="en-US" sz="1600" dirty="0"/>
              <a:t>Global electronics manufacturer, Increased demand forecast accuracy 8%, improving resource utilization</a:t>
            </a:r>
            <a:endParaRPr lang="en-US" sz="1400" dirty="0"/>
          </a:p>
        </p:txBody>
      </p:sp>
      <p:pic>
        <p:nvPicPr>
          <p:cNvPr id="36" name="Picture 6" descr="Foxconn Logo PNG Transparent &amp; SVG Vector - Freebie Supply"/>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449486" y="1787238"/>
            <a:ext cx="1709993" cy="189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30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810039" y="2539021"/>
            <a:ext cx="2867118" cy="1911412"/>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2305" y="461636"/>
            <a:ext cx="2878647" cy="1961349"/>
          </a:xfrm>
          <a:prstGeom prst="rect">
            <a:avLst/>
          </a:prstGeom>
        </p:spPr>
      </p:pic>
      <p:pic>
        <p:nvPicPr>
          <p:cNvPr id="27" name="Picture 26"/>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5826442" y="2533614"/>
            <a:ext cx="2869132" cy="1956847"/>
          </a:xfrm>
          <a:prstGeom prst="rect">
            <a:avLst/>
          </a:prstGeom>
        </p:spPr>
      </p:pic>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826442" y="461640"/>
            <a:ext cx="2860357" cy="1956846"/>
          </a:xfrm>
          <a:prstGeom prst="rect">
            <a:avLst/>
          </a:prstGeom>
        </p:spPr>
      </p:pic>
      <p:sp>
        <p:nvSpPr>
          <p:cNvPr id="12" name="Title 1">
            <a:extLst>
              <a:ext uri="{FF2B5EF4-FFF2-40B4-BE49-F238E27FC236}">
                <a16:creationId xmlns:a16="http://schemas.microsoft.com/office/drawing/2014/main" id="{52B750C5-728B-4C17-BB40-AF907AD1361F}"/>
              </a:ext>
            </a:extLst>
          </p:cNvPr>
          <p:cNvSpPr txBox="1">
            <a:spLocks/>
          </p:cNvSpPr>
          <p:nvPr/>
        </p:nvSpPr>
        <p:spPr>
          <a:xfrm>
            <a:off x="457200" y="461640"/>
            <a:ext cx="2218843" cy="1306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000" b="1" dirty="0">
                <a:solidFill>
                  <a:schemeClr val="accent1"/>
                </a:solidFill>
              </a:rPr>
              <a:t>Easily bring highly accurate forecasting to any industry and function</a:t>
            </a:r>
          </a:p>
          <a:p>
            <a:br>
              <a:rPr lang="en-US" sz="1400" dirty="0"/>
            </a:br>
            <a:r>
              <a:rPr lang="en-US" sz="1400" dirty="0"/>
              <a:t>Common applications in:</a:t>
            </a:r>
          </a:p>
          <a:p>
            <a:pPr marL="285750" indent="-285750">
              <a:buFont typeface="Arial" panose="020B0604020202020204" pitchFamily="34" charset="0"/>
              <a:buChar char="•"/>
            </a:pPr>
            <a:r>
              <a:rPr lang="en-US" sz="1400" dirty="0"/>
              <a:t>Retail</a:t>
            </a:r>
          </a:p>
          <a:p>
            <a:pPr marL="285750" indent="-285750">
              <a:buFont typeface="Arial" panose="020B0604020202020204" pitchFamily="34" charset="0"/>
              <a:buChar char="•"/>
            </a:pPr>
            <a:r>
              <a:rPr lang="en-US" sz="1400" dirty="0"/>
              <a:t>Manufacturing</a:t>
            </a:r>
          </a:p>
          <a:p>
            <a:pPr marL="285750" indent="-285750">
              <a:buFont typeface="Arial" panose="020B0604020202020204" pitchFamily="34" charset="0"/>
              <a:buChar char="•"/>
            </a:pPr>
            <a:r>
              <a:rPr lang="en-US" sz="1400" dirty="0"/>
              <a:t>Logistics</a:t>
            </a:r>
          </a:p>
          <a:p>
            <a:pPr marL="285750" indent="-285750">
              <a:buFont typeface="Arial" panose="020B0604020202020204" pitchFamily="34" charset="0"/>
              <a:buChar char="•"/>
            </a:pPr>
            <a:r>
              <a:rPr lang="en-US" sz="1400" dirty="0"/>
              <a:t>Food service</a:t>
            </a:r>
          </a:p>
          <a:p>
            <a:pPr marL="285750" indent="-285750">
              <a:buFont typeface="Arial" panose="020B0604020202020204" pitchFamily="34" charset="0"/>
              <a:buChar char="•"/>
            </a:pPr>
            <a:r>
              <a:rPr lang="en-US" sz="1400" dirty="0"/>
              <a:t>Hospitality</a:t>
            </a:r>
          </a:p>
          <a:p>
            <a:pPr marL="285750" indent="-285750">
              <a:buFont typeface="Arial" panose="020B0604020202020204" pitchFamily="34" charset="0"/>
              <a:buChar char="•"/>
            </a:pPr>
            <a:r>
              <a:rPr lang="en-US" sz="1400" dirty="0"/>
              <a:t>Energy</a:t>
            </a:r>
          </a:p>
          <a:p>
            <a:pPr marL="285750" indent="-285750">
              <a:buFont typeface="Arial" panose="020B0604020202020204" pitchFamily="34" charset="0"/>
              <a:buChar char="•"/>
            </a:pPr>
            <a:r>
              <a:rPr lang="en-US" sz="1400" dirty="0"/>
              <a:t>Telecom</a:t>
            </a:r>
          </a:p>
          <a:p>
            <a:pPr marL="285750" indent="-285750">
              <a:buFont typeface="Arial" panose="020B0604020202020204" pitchFamily="34" charset="0"/>
              <a:buChar char="•"/>
            </a:pPr>
            <a:r>
              <a:rPr lang="en-US" sz="1400" dirty="0"/>
              <a:t>Technology</a:t>
            </a:r>
          </a:p>
          <a:p>
            <a:pPr marL="285750" indent="-285750">
              <a:buFont typeface="Arial" panose="020B0604020202020204" pitchFamily="34" charset="0"/>
              <a:buChar char="•"/>
            </a:pPr>
            <a:r>
              <a:rPr lang="en-US" sz="1400" dirty="0"/>
              <a:t>Call centers</a:t>
            </a:r>
          </a:p>
          <a:p>
            <a:pPr marL="285750" indent="-285750">
              <a:buFont typeface="Arial" panose="020B0604020202020204" pitchFamily="34" charset="0"/>
              <a:buChar char="•"/>
            </a:pPr>
            <a:r>
              <a:rPr lang="en-US" sz="1400" dirty="0"/>
              <a:t>Financial </a:t>
            </a:r>
          </a:p>
          <a:p>
            <a:pPr marL="285750" indent="-285750">
              <a:buFont typeface="Arial" panose="020B0604020202020204" pitchFamily="34" charset="0"/>
              <a:buChar char="•"/>
            </a:pPr>
            <a:r>
              <a:rPr lang="en-US" sz="1400" dirty="0"/>
              <a:t>Media and advertising</a:t>
            </a:r>
          </a:p>
          <a:p>
            <a:pPr marL="285750" indent="-285750">
              <a:buFont typeface="Arial" panose="020B0604020202020204" pitchFamily="34" charset="0"/>
              <a:buChar char="•"/>
            </a:pPr>
            <a:r>
              <a:rPr lang="en-US" sz="1400" dirty="0"/>
              <a:t>…</a:t>
            </a:r>
          </a:p>
          <a:p>
            <a:pPr marL="285750" indent="-285750">
              <a:buFont typeface="Arial" panose="020B0604020202020204" pitchFamily="34" charset="0"/>
              <a:buChar char="•"/>
            </a:pPr>
            <a:endParaRPr lang="en-US" sz="1400" dirty="0"/>
          </a:p>
        </p:txBody>
      </p:sp>
      <p:sp>
        <p:nvSpPr>
          <p:cNvPr id="20" name="Rectangle 19">
            <a:extLst>
              <a:ext uri="{FF2B5EF4-FFF2-40B4-BE49-F238E27FC236}">
                <a16:creationId xmlns:a16="http://schemas.microsoft.com/office/drawing/2014/main" id="{07BDE578-8798-4317-8AE3-568874D8C6C0}"/>
              </a:ext>
            </a:extLst>
          </p:cNvPr>
          <p:cNvSpPr/>
          <p:nvPr/>
        </p:nvSpPr>
        <p:spPr>
          <a:xfrm>
            <a:off x="5811012" y="461640"/>
            <a:ext cx="2880360" cy="1956846"/>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1" name="TextBox 20">
            <a:extLst>
              <a:ext uri="{FF2B5EF4-FFF2-40B4-BE49-F238E27FC236}">
                <a16:creationId xmlns:a16="http://schemas.microsoft.com/office/drawing/2014/main" id="{97168F02-6EA5-44F8-B7CB-817A0459B856}"/>
              </a:ext>
            </a:extLst>
          </p:cNvPr>
          <p:cNvSpPr txBox="1"/>
          <p:nvPr/>
        </p:nvSpPr>
        <p:spPr>
          <a:xfrm>
            <a:off x="5815584" y="1477736"/>
            <a:ext cx="2871216"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Apply ML to learn across data sets</a:t>
            </a:r>
          </a:p>
          <a:p>
            <a:pPr>
              <a:lnSpc>
                <a:spcPct val="100000"/>
              </a:lnSpc>
              <a:spcBef>
                <a:spcPts val="600"/>
              </a:spcBef>
            </a:pPr>
            <a:r>
              <a:rPr lang="en-US" sz="1000" dirty="0"/>
              <a:t>Improve forecast accuracy by learning from relationships between items and causal data in addition to historical patterns</a:t>
            </a:r>
          </a:p>
        </p:txBody>
      </p:sp>
      <p:sp>
        <p:nvSpPr>
          <p:cNvPr id="29" name="Rectangle 28">
            <a:extLst>
              <a:ext uri="{FF2B5EF4-FFF2-40B4-BE49-F238E27FC236}">
                <a16:creationId xmlns:a16="http://schemas.microsoft.com/office/drawing/2014/main" id="{4CC3D05E-E2B5-4FD4-BD1F-48B5592EE0DA}"/>
              </a:ext>
            </a:extLst>
          </p:cNvPr>
          <p:cNvSpPr/>
          <p:nvPr/>
        </p:nvSpPr>
        <p:spPr>
          <a:xfrm>
            <a:off x="2795829" y="2534523"/>
            <a:ext cx="2885123" cy="1955938"/>
          </a:xfrm>
          <a:prstGeom prst="rect">
            <a:avLst/>
          </a:prstGeom>
          <a:gradFill>
            <a:gsLst>
              <a:gs pos="0">
                <a:schemeClr val="bg2">
                  <a:alpha val="0"/>
                </a:schemeClr>
              </a:gs>
              <a:gs pos="85000">
                <a:schemeClr val="bg2">
                  <a:alpha val="90000"/>
                </a:schemeClr>
              </a:gs>
              <a:gs pos="54000">
                <a:schemeClr val="bg2">
                  <a:alpha val="75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4" name="TextBox 23">
            <a:extLst>
              <a:ext uri="{FF2B5EF4-FFF2-40B4-BE49-F238E27FC236}">
                <a16:creationId xmlns:a16="http://schemas.microsoft.com/office/drawing/2014/main" id="{EBC91047-29BC-455B-A9C8-346107F92F47}"/>
              </a:ext>
            </a:extLst>
          </p:cNvPr>
          <p:cNvSpPr txBox="1"/>
          <p:nvPr/>
        </p:nvSpPr>
        <p:spPr>
          <a:xfrm>
            <a:off x="2810039" y="3555050"/>
            <a:ext cx="2866285"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Incorporate related data sets</a:t>
            </a:r>
          </a:p>
          <a:p>
            <a:pPr>
              <a:lnSpc>
                <a:spcPct val="100000"/>
              </a:lnSpc>
              <a:spcBef>
                <a:spcPts val="600"/>
              </a:spcBef>
            </a:pPr>
            <a:r>
              <a:rPr lang="en-US" sz="1000" dirty="0"/>
              <a:t>Augment your historical data with relevant internal and external information that will impact demand such as weather, local events, and macro-economic trends</a:t>
            </a:r>
          </a:p>
        </p:txBody>
      </p:sp>
      <p:sp>
        <p:nvSpPr>
          <p:cNvPr id="23" name="Rectangle 22">
            <a:extLst>
              <a:ext uri="{FF2B5EF4-FFF2-40B4-BE49-F238E27FC236}">
                <a16:creationId xmlns:a16="http://schemas.microsoft.com/office/drawing/2014/main" id="{14D0A52D-FB3E-4284-A44D-574C6E09E891}"/>
              </a:ext>
            </a:extLst>
          </p:cNvPr>
          <p:cNvSpPr/>
          <p:nvPr/>
        </p:nvSpPr>
        <p:spPr>
          <a:xfrm>
            <a:off x="5826985" y="2534523"/>
            <a:ext cx="2880360" cy="1956846"/>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0" name="TextBox 29">
            <a:extLst>
              <a:ext uri="{FF2B5EF4-FFF2-40B4-BE49-F238E27FC236}">
                <a16:creationId xmlns:a16="http://schemas.microsoft.com/office/drawing/2014/main" id="{DEFCD243-1CA4-4262-898A-C98655257685}"/>
              </a:ext>
            </a:extLst>
          </p:cNvPr>
          <p:cNvSpPr txBox="1"/>
          <p:nvPr/>
        </p:nvSpPr>
        <p:spPr>
          <a:xfrm>
            <a:off x="5835583" y="3555050"/>
            <a:ext cx="2871216"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Integrate ML-forecasting into existing ERP, SCM, and OMS systems</a:t>
            </a:r>
          </a:p>
          <a:p>
            <a:pPr>
              <a:lnSpc>
                <a:spcPct val="100000"/>
              </a:lnSpc>
              <a:spcBef>
                <a:spcPts val="600"/>
              </a:spcBef>
            </a:pPr>
            <a:r>
              <a:rPr lang="en-US" sz="1000" dirty="0"/>
              <a:t>Super-charge your workflow by integrating Amazon Forecast’s APIs directly into your existing tools</a:t>
            </a:r>
          </a:p>
        </p:txBody>
      </p:sp>
      <p:sp>
        <p:nvSpPr>
          <p:cNvPr id="14" name="Rectangle 13">
            <a:extLst>
              <a:ext uri="{FF2B5EF4-FFF2-40B4-BE49-F238E27FC236}">
                <a16:creationId xmlns:a16="http://schemas.microsoft.com/office/drawing/2014/main" id="{F3DA719F-489C-4562-9C32-D5934025956B}"/>
              </a:ext>
            </a:extLst>
          </p:cNvPr>
          <p:cNvSpPr/>
          <p:nvPr/>
        </p:nvSpPr>
        <p:spPr>
          <a:xfrm>
            <a:off x="2805739" y="461639"/>
            <a:ext cx="2896666" cy="1965844"/>
          </a:xfrm>
          <a:prstGeom prst="rect">
            <a:avLst/>
          </a:prstGeom>
          <a:gradFill>
            <a:gsLst>
              <a:gs pos="0">
                <a:schemeClr val="bg2">
                  <a:alpha val="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Box 14">
            <a:extLst>
              <a:ext uri="{FF2B5EF4-FFF2-40B4-BE49-F238E27FC236}">
                <a16:creationId xmlns:a16="http://schemas.microsoft.com/office/drawing/2014/main" id="{B05CD322-20C3-4ACC-B95E-48F39B6B5A57}"/>
              </a:ext>
            </a:extLst>
          </p:cNvPr>
          <p:cNvSpPr txBox="1"/>
          <p:nvPr/>
        </p:nvSpPr>
        <p:spPr>
          <a:xfrm>
            <a:off x="2800343" y="1477736"/>
            <a:ext cx="2871216"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200" b="1" dirty="0">
                <a:solidFill>
                  <a:schemeClr val="accent1"/>
                </a:solidFill>
              </a:rPr>
              <a:t>Optimize forecasting for </a:t>
            </a:r>
            <a:br>
              <a:rPr lang="en-US" sz="1200" b="1" dirty="0">
                <a:solidFill>
                  <a:schemeClr val="accent1"/>
                </a:solidFill>
              </a:rPr>
            </a:br>
            <a:r>
              <a:rPr lang="en-US" sz="1200" b="1" dirty="0">
                <a:solidFill>
                  <a:schemeClr val="accent1"/>
                </a:solidFill>
              </a:rPr>
              <a:t>business impact</a:t>
            </a:r>
          </a:p>
          <a:p>
            <a:pPr>
              <a:lnSpc>
                <a:spcPct val="100000"/>
              </a:lnSpc>
              <a:spcBef>
                <a:spcPts val="600"/>
              </a:spcBef>
            </a:pPr>
            <a:r>
              <a:rPr lang="en-US" sz="1000" dirty="0"/>
              <a:t>Use probabilistic forecasts to balance the different costs of under vs over forecasting (e.g., inventory carrying costs vs revenue opportunities)</a:t>
            </a:r>
          </a:p>
        </p:txBody>
      </p:sp>
    </p:spTree>
    <p:extLst>
      <p:ext uri="{BB962C8B-B14F-4D97-AF65-F5344CB8AC3E}">
        <p14:creationId xmlns:p14="http://schemas.microsoft.com/office/powerpoint/2010/main" val="291740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248721" y="1205802"/>
            <a:ext cx="8646558" cy="320542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7" name="Group 26">
            <a:extLst>
              <a:ext uri="{FF2B5EF4-FFF2-40B4-BE49-F238E27FC236}">
                <a16:creationId xmlns:a16="http://schemas.microsoft.com/office/drawing/2014/main" id="{91CA63C8-80A5-4C3D-A763-46CBE6980541}"/>
              </a:ext>
            </a:extLst>
          </p:cNvPr>
          <p:cNvGrpSpPr/>
          <p:nvPr/>
        </p:nvGrpSpPr>
        <p:grpSpPr>
          <a:xfrm>
            <a:off x="0" y="-1"/>
            <a:ext cx="9144000" cy="1142711"/>
            <a:chOff x="0" y="0"/>
            <a:chExt cx="9144000" cy="919584"/>
          </a:xfrm>
        </p:grpSpPr>
        <p:sp>
          <p:nvSpPr>
            <p:cNvPr id="28" name="Rectangle 27">
              <a:extLst>
                <a:ext uri="{FF2B5EF4-FFF2-40B4-BE49-F238E27FC236}">
                  <a16:creationId xmlns:a16="http://schemas.microsoft.com/office/drawing/2014/main" id="{285AFAD7-4051-4686-B29E-2B8AECD649A1}"/>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29" name="Straight Connector 28">
              <a:extLst>
                <a:ext uri="{FF2B5EF4-FFF2-40B4-BE49-F238E27FC236}">
                  <a16:creationId xmlns:a16="http://schemas.microsoft.com/office/drawing/2014/main" id="{BF6CF90D-B581-4E17-91FA-FF02166C19BE}"/>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cxnSp>
        <p:nvCxnSpPr>
          <p:cNvPr id="46" name="Straight Connector 45">
            <a:extLst>
              <a:ext uri="{FF2B5EF4-FFF2-40B4-BE49-F238E27FC236}">
                <a16:creationId xmlns:a16="http://schemas.microsoft.com/office/drawing/2014/main" id="{6B7ECA1B-4616-4309-ADE2-57877AF0626B}"/>
              </a:ext>
            </a:extLst>
          </p:cNvPr>
          <p:cNvCxnSpPr>
            <a:cxnSpLocks/>
          </p:cNvCxnSpPr>
          <p:nvPr/>
        </p:nvCxnSpPr>
        <p:spPr>
          <a:xfrm>
            <a:off x="0" y="4463421"/>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
        <p:nvSpPr>
          <p:cNvPr id="10" name="Title 2">
            <a:extLst>
              <a:ext uri="{FF2B5EF4-FFF2-40B4-BE49-F238E27FC236}">
                <a16:creationId xmlns:a16="http://schemas.microsoft.com/office/drawing/2014/main" id="{7366531F-80D9-4398-B6F0-1E0157CE0180}"/>
              </a:ext>
            </a:extLst>
          </p:cNvPr>
          <p:cNvSpPr txBox="1">
            <a:spLocks/>
          </p:cNvSpPr>
          <p:nvPr/>
        </p:nvSpPr>
        <p:spPr>
          <a:xfrm>
            <a:off x="457200" y="283714"/>
            <a:ext cx="8229600" cy="6864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dirty="0">
                <a:solidFill>
                  <a:srgbClr val="FFFFFF"/>
                </a:solidFill>
                <a:latin typeface="Amazon Ember"/>
              </a:rPr>
              <a:t>Amazon Forecast customers</a:t>
            </a:r>
          </a:p>
          <a:p>
            <a:pPr algn="ctr"/>
            <a:r>
              <a:rPr kumimoji="0" lang="en-US" sz="1800" b="0" i="0" u="none" strike="noStrike" kern="1200" cap="none" spc="0" normalizeH="0" baseline="0" noProof="0" dirty="0">
                <a:ln>
                  <a:noFill/>
                </a:ln>
                <a:solidFill>
                  <a:srgbClr val="FFCC00"/>
                </a:solidFill>
                <a:effectLst/>
                <a:uLnTx/>
                <a:uFillTx/>
                <a:latin typeface="Amazon Ember"/>
                <a:ea typeface="+mn-ea"/>
                <a:cs typeface="+mn-cs"/>
              </a:rPr>
              <a:t>ML FORECASTING SUCCESS BEING REALIZED ACROSS INDUSTRIES</a:t>
            </a:r>
            <a:endParaRPr lang="en-US" dirty="0"/>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7204" y="1369667"/>
            <a:ext cx="1766810" cy="672236"/>
          </a:xfrm>
          <a:prstGeom prst="rect">
            <a:avLst/>
          </a:prstGeom>
        </p:spPr>
      </p:pic>
      <p:pic>
        <p:nvPicPr>
          <p:cNvPr id="45" name="Picture 4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162487" y="2574459"/>
            <a:ext cx="1240648" cy="169064"/>
          </a:xfrm>
          <a:prstGeom prst="rect">
            <a:avLst/>
          </a:prstGeom>
        </p:spPr>
      </p:pic>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053861" y="3341762"/>
            <a:ext cx="1214762" cy="647209"/>
          </a:xfrm>
          <a:prstGeom prst="rect">
            <a:avLst/>
          </a:prstGeom>
        </p:spPr>
      </p:pic>
      <p:pic>
        <p:nvPicPr>
          <p:cNvPr id="49" name="Picture 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54229" y="3503450"/>
            <a:ext cx="1418390" cy="323833"/>
          </a:xfrm>
          <a:prstGeom prst="rect">
            <a:avLst/>
          </a:prstGeom>
        </p:spPr>
      </p:pic>
      <p:pic>
        <p:nvPicPr>
          <p:cNvPr id="52" name="Picture 51"/>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616642" y="2454816"/>
            <a:ext cx="1096195" cy="408351"/>
          </a:xfrm>
          <a:prstGeom prst="rect">
            <a:avLst/>
          </a:prstGeom>
        </p:spPr>
      </p:pic>
      <p:pic>
        <p:nvPicPr>
          <p:cNvPr id="56" name="Picture 55"/>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577413" y="2315313"/>
            <a:ext cx="703100" cy="687358"/>
          </a:xfrm>
          <a:prstGeom prst="rect">
            <a:avLst/>
          </a:prstGeom>
        </p:spPr>
      </p:pic>
      <p:pic>
        <p:nvPicPr>
          <p:cNvPr id="1026" name="Picture 2" descr="More Quality Firs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165" y="1234255"/>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ile:MoreLogo2018.png - Wikimedia Common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159" y="1380080"/>
            <a:ext cx="1439894" cy="64962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5906132" y="2467990"/>
            <a:ext cx="962319" cy="382003"/>
          </a:xfrm>
          <a:prstGeom prst="rect">
            <a:avLst/>
          </a:prstGeom>
        </p:spPr>
      </p:pic>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28605" y="3361052"/>
            <a:ext cx="1646906" cy="645126"/>
          </a:xfrm>
          <a:prstGeom prst="rect">
            <a:avLst/>
          </a:prstGeom>
        </p:spPr>
      </p:pic>
      <p:pic>
        <p:nvPicPr>
          <p:cNvPr id="31" name="Picture 3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3006873" y="2484400"/>
            <a:ext cx="1026439" cy="349183"/>
          </a:xfrm>
          <a:prstGeom prst="rect">
            <a:avLst/>
          </a:prstGeom>
        </p:spPr>
      </p:pic>
      <p:pic>
        <p:nvPicPr>
          <p:cNvPr id="32" name="Picture 31"/>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4327348" y="2315312"/>
            <a:ext cx="1284748" cy="687359"/>
          </a:xfrm>
          <a:prstGeom prst="rect">
            <a:avLst/>
          </a:prstGeom>
        </p:spPr>
      </p:pic>
      <p:pic>
        <p:nvPicPr>
          <p:cNvPr id="33" name="Picture 32"/>
          <p:cNvPicPr>
            <a:picLocks noChangeAspect="1"/>
          </p:cNvPicPr>
          <p:nvPr/>
        </p:nvPicPr>
        <p:blipFill rotWithShape="1">
          <a:blip r:embed="rId15" cstate="screen">
            <a:extLst>
              <a:ext uri="{28A0092B-C50C-407E-A947-70E740481C1C}">
                <a14:useLocalDpi xmlns:a14="http://schemas.microsoft.com/office/drawing/2010/main" val="0"/>
              </a:ext>
            </a:extLst>
          </a:blip>
          <a:srcRect l="26635" t="19168" r="26635" b="19168"/>
          <a:stretch/>
        </p:blipFill>
        <p:spPr>
          <a:xfrm>
            <a:off x="5674962" y="3268484"/>
            <a:ext cx="947302" cy="833366"/>
          </a:xfrm>
          <a:prstGeom prst="rect">
            <a:avLst/>
          </a:prstGeom>
        </p:spPr>
      </p:pic>
      <p:pic>
        <p:nvPicPr>
          <p:cNvPr id="2050" name="Picture 2" descr="OMNYS"/>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2178958" y="3533035"/>
            <a:ext cx="1468564" cy="3237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pload.wikimedia.org/wikipedia/en/thumb/1/12/Sw..."/>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17317" y="1450275"/>
            <a:ext cx="1669483" cy="500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26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1CA63C8-80A5-4C3D-A763-46CBE6980541}"/>
              </a:ext>
            </a:extLst>
          </p:cNvPr>
          <p:cNvGrpSpPr/>
          <p:nvPr/>
        </p:nvGrpSpPr>
        <p:grpSpPr>
          <a:xfrm>
            <a:off x="0" y="-1"/>
            <a:ext cx="9144000" cy="1142711"/>
            <a:chOff x="0" y="0"/>
            <a:chExt cx="9144000" cy="919584"/>
          </a:xfrm>
        </p:grpSpPr>
        <p:sp>
          <p:nvSpPr>
            <p:cNvPr id="28" name="Rectangle 27">
              <a:extLst>
                <a:ext uri="{FF2B5EF4-FFF2-40B4-BE49-F238E27FC236}">
                  <a16:creationId xmlns:a16="http://schemas.microsoft.com/office/drawing/2014/main" id="{285AFAD7-4051-4686-B29E-2B8AECD649A1}"/>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29" name="Straight Connector 28">
              <a:extLst>
                <a:ext uri="{FF2B5EF4-FFF2-40B4-BE49-F238E27FC236}">
                  <a16:creationId xmlns:a16="http://schemas.microsoft.com/office/drawing/2014/main" id="{BF6CF90D-B581-4E17-91FA-FF02166C19BE}"/>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cxnSp>
        <p:nvCxnSpPr>
          <p:cNvPr id="46" name="Straight Connector 45">
            <a:extLst>
              <a:ext uri="{FF2B5EF4-FFF2-40B4-BE49-F238E27FC236}">
                <a16:creationId xmlns:a16="http://schemas.microsoft.com/office/drawing/2014/main" id="{6B7ECA1B-4616-4309-ADE2-57877AF0626B}"/>
              </a:ext>
            </a:extLst>
          </p:cNvPr>
          <p:cNvCxnSpPr>
            <a:cxnSpLocks/>
          </p:cNvCxnSpPr>
          <p:nvPr/>
        </p:nvCxnSpPr>
        <p:spPr>
          <a:xfrm>
            <a:off x="0" y="4463421"/>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
        <p:nvSpPr>
          <p:cNvPr id="10" name="Title 2">
            <a:extLst>
              <a:ext uri="{FF2B5EF4-FFF2-40B4-BE49-F238E27FC236}">
                <a16:creationId xmlns:a16="http://schemas.microsoft.com/office/drawing/2014/main" id="{7366531F-80D9-4398-B6F0-1E0157CE0180}"/>
              </a:ext>
            </a:extLst>
          </p:cNvPr>
          <p:cNvSpPr txBox="1">
            <a:spLocks/>
          </p:cNvSpPr>
          <p:nvPr/>
        </p:nvSpPr>
        <p:spPr>
          <a:xfrm>
            <a:off x="457200" y="283714"/>
            <a:ext cx="8229600" cy="6864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dirty="0">
                <a:solidFill>
                  <a:srgbClr val="FFFFFF"/>
                </a:solidFill>
                <a:latin typeface="Amazon Ember"/>
              </a:rPr>
              <a:t>Amazon Forecast Partners</a:t>
            </a:r>
          </a:p>
          <a:p>
            <a:pPr algn="ctr"/>
            <a:r>
              <a:rPr lang="en-US" sz="1800" dirty="0">
                <a:solidFill>
                  <a:srgbClr val="FFCC00"/>
                </a:solidFill>
                <a:latin typeface="Amazon Ember"/>
                <a:ea typeface="+mn-ea"/>
                <a:cs typeface="+mn-cs"/>
              </a:rPr>
              <a:t>QUALIFIED PARTNERS WHO CAN HELP YOU IMPLEMENT FORECAST</a:t>
            </a:r>
            <a:endParaRPr lang="en-US" dirty="0"/>
          </a:p>
        </p:txBody>
      </p:sp>
      <p:sp>
        <p:nvSpPr>
          <p:cNvPr id="4" name="Rectangle 3"/>
          <p:cNvSpPr/>
          <p:nvPr/>
        </p:nvSpPr>
        <p:spPr>
          <a:xfrm>
            <a:off x="828990" y="1205802"/>
            <a:ext cx="7486020" cy="320542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49" name="Picture 18" descr="600x400_softserve_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2021" y="2008184"/>
            <a:ext cx="1218572" cy="81238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812021" y="1214205"/>
            <a:ext cx="1218572" cy="812382"/>
          </a:xfrm>
          <a:prstGeom prst="rect">
            <a:avLst/>
          </a:prstGeom>
        </p:spPr>
      </p:pic>
      <p:pic>
        <p:nvPicPr>
          <p:cNvPr id="51" name="Picture 6" descr="600x400_ClearScale"/>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962714" y="1214204"/>
            <a:ext cx="1218572" cy="81238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600x400_Five-Talent_Logo"/>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2538061" y="1214204"/>
            <a:ext cx="1218572" cy="81238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Cloudwick-Logo-600x4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7367" y="1214204"/>
            <a:ext cx="1218572" cy="81238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113407" y="1214205"/>
            <a:ext cx="1218572" cy="812382"/>
          </a:xfrm>
          <a:prstGeom prst="rect">
            <a:avLst/>
          </a:prstGeom>
        </p:spPr>
      </p:pic>
      <p:pic>
        <p:nvPicPr>
          <p:cNvPr id="55" name="Picture 14" descr="600x400_Quantiphi"/>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4572000" y="3597493"/>
            <a:ext cx="1218572" cy="81238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3147346" y="3596144"/>
            <a:ext cx="1218572" cy="815082"/>
          </a:xfrm>
          <a:prstGeom prst="rect">
            <a:avLst/>
          </a:prstGeom>
        </p:spPr>
      </p:pic>
      <p:pic>
        <p:nvPicPr>
          <p:cNvPr id="57" name="Picture 56"/>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996653" y="3597494"/>
            <a:ext cx="1218572" cy="812382"/>
          </a:xfrm>
          <a:prstGeom prst="rect">
            <a:avLst/>
          </a:prstGeom>
        </p:spPr>
      </p:pic>
      <p:pic>
        <p:nvPicPr>
          <p:cNvPr id="58" name="Picture 57"/>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722693" y="3597494"/>
            <a:ext cx="1218572" cy="812382"/>
          </a:xfrm>
          <a:prstGeom prst="rect">
            <a:avLst/>
          </a:prstGeom>
        </p:spPr>
      </p:pic>
      <p:pic>
        <p:nvPicPr>
          <p:cNvPr id="59" name="Picture 2" descr="600x400_1strategy"/>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315804" y="2802847"/>
            <a:ext cx="1218572" cy="81101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820199" y="2802165"/>
            <a:ext cx="1218572" cy="812382"/>
          </a:xfrm>
          <a:prstGeom prst="rect">
            <a:avLst/>
          </a:prstGeom>
        </p:spPr>
      </p:pic>
      <p:pic>
        <p:nvPicPr>
          <p:cNvPr id="61" name="Picture 16" descr="600x400_Slalom_Logo_updated"/>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6811409" y="2802164"/>
            <a:ext cx="1218572" cy="81238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2324594" y="2802165"/>
            <a:ext cx="1218572" cy="812382"/>
          </a:xfrm>
          <a:prstGeom prst="rect">
            <a:avLst/>
          </a:prstGeom>
        </p:spPr>
      </p:pic>
      <p:pic>
        <p:nvPicPr>
          <p:cNvPr id="63" name="Picture 12" descr="600x400_perficient_logo"/>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3962714" y="2008184"/>
            <a:ext cx="1218572" cy="812383"/>
          </a:xfrm>
          <a:prstGeom prst="rect">
            <a:avLst/>
          </a:prstGeom>
          <a:noFill/>
          <a:extLst>
            <a:ext uri="{909E8E84-426E-40DD-AFC4-6F175D3DCCD1}">
              <a14:hiddenFill xmlns:a14="http://schemas.microsoft.com/office/drawing/2010/main">
                <a:solidFill>
                  <a:srgbClr val="FFFFFF"/>
                </a:solidFill>
              </a14:hiddenFill>
            </a:ext>
          </a:extLst>
        </p:spPr>
      </p:pic>
      <p:pic>
        <p:nvPicPr>
          <p:cNvPr id="64" name="Content Placeholder 31"/>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2538061" y="2008185"/>
            <a:ext cx="1218572" cy="812382"/>
          </a:xfrm>
          <a:prstGeom prst="rect">
            <a:avLst/>
          </a:prstGeom>
        </p:spPr>
      </p:pic>
      <p:pic>
        <p:nvPicPr>
          <p:cNvPr id="66" name="Picture 65" descr="600x400_Logo_TensorIoT"/>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5387367" y="2008184"/>
            <a:ext cx="1218572" cy="81238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1113407" y="2008185"/>
            <a:ext cx="1218572" cy="812382"/>
          </a:xfrm>
          <a:prstGeom prst="rect">
            <a:avLst/>
          </a:prstGeom>
        </p:spPr>
      </p:pic>
      <p:pic>
        <p:nvPicPr>
          <p:cNvPr id="5124" name="Picture 4" descr="Ganit Inc. | LinkedI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348619" y="2858884"/>
            <a:ext cx="698942" cy="69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42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204468" y="2919275"/>
            <a:ext cx="240278" cy="239473"/>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8978" y="3176292"/>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76" name="Table 5">
            <a:extLst>
              <a:ext uri="{FF2B5EF4-FFF2-40B4-BE49-F238E27FC236}">
                <a16:creationId xmlns:a16="http://schemas.microsoft.com/office/drawing/2014/main" id="{67FB76DB-15DF-4A79-A717-8AC6AF8AFD06}"/>
              </a:ext>
            </a:extLst>
          </p:cNvPr>
          <p:cNvGraphicFramePr>
            <a:graphicFrameLocks noGrp="1"/>
          </p:cNvGraphicFramePr>
          <p:nvPr/>
        </p:nvGraphicFramePr>
        <p:xfrm>
          <a:off x="595330" y="2764404"/>
          <a:ext cx="8543369" cy="786090"/>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269835">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Detect 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r h="516255">
                <a:tc>
                  <a:txBody>
                    <a:bodyPr/>
                    <a:lstStyle/>
                    <a:p>
                      <a:pPr algn="ctr"/>
                      <a:r>
                        <a:rPr lang="en-US" sz="600" b="0" dirty="0">
                          <a:solidFill>
                            <a:schemeClr val="tx2"/>
                          </a:solidFill>
                        </a:rPr>
                        <a:t>Ground Truth</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1" kern="1200" dirty="0">
                          <a:solidFill>
                            <a:schemeClr val="accent1"/>
                          </a:solidFill>
                          <a:latin typeface="+mn-lt"/>
                          <a:ea typeface="+mn-ea"/>
                          <a:cs typeface="+mn-cs"/>
                        </a:rPr>
                        <a:t>NEW</a:t>
                      </a:r>
                    </a:p>
                    <a:p>
                      <a:pPr algn="ctr"/>
                      <a:r>
                        <a:rPr lang="en-US" sz="600" b="0" dirty="0">
                          <a:solidFill>
                            <a:schemeClr val="tx2"/>
                          </a:solidFill>
                        </a:rPr>
                        <a:t>Data Wrangler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Feature </a:t>
                      </a:r>
                      <a:br>
                        <a:rPr lang="en-US" sz="600" b="0" dirty="0">
                          <a:solidFill>
                            <a:schemeClr val="tx2"/>
                          </a:solidFill>
                        </a:rPr>
                      </a:br>
                      <a:r>
                        <a:rPr lang="en-US" sz="600" b="0" dirty="0">
                          <a:solidFill>
                            <a:schemeClr val="tx2"/>
                          </a:solidFill>
                        </a:rPr>
                        <a:t>store</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Autopilot</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Processing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Clarify</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Studio 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Built-in or </a:t>
                      </a:r>
                      <a:br>
                        <a:rPr lang="en-US" sz="600" b="0" dirty="0">
                          <a:solidFill>
                            <a:schemeClr val="tx2"/>
                          </a:solidFill>
                        </a:rPr>
                      </a:br>
                      <a:r>
                        <a:rPr lang="en-US" sz="600" b="0" dirty="0">
                          <a:solidFill>
                            <a:schemeClr val="tx2"/>
                          </a:solidFill>
                        </a:rPr>
                        <a:t>Bring-your-own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dirty="0">
                          <a:solidFill>
                            <a:schemeClr val="accent1"/>
                          </a:solidFill>
                        </a:rPr>
                        <a:t>NEW</a:t>
                      </a:r>
                      <a:endParaRPr lang="en-US" sz="600" b="1" dirty="0">
                        <a:solidFill>
                          <a:schemeClr val="accent1"/>
                        </a:solidFill>
                      </a:endParaRPr>
                    </a:p>
                    <a:p>
                      <a:pPr algn="ctr"/>
                      <a:r>
                        <a:rPr lang="en-US" sz="600" b="0" dirty="0">
                          <a:solidFill>
                            <a:schemeClr val="tx2"/>
                          </a:solidFill>
                        </a:rPr>
                        <a:t>Experiments</a:t>
                      </a:r>
                      <a:br>
                        <a:rPr lang="en-US" sz="600" b="0" dirty="0">
                          <a:solidFill>
                            <a:schemeClr val="tx2"/>
                          </a:solidFill>
                        </a:rPr>
                      </a:br>
                      <a:r>
                        <a:rPr lang="en-US" sz="600" b="0" dirty="0">
                          <a:solidFill>
                            <a:schemeClr val="tx2"/>
                          </a:solidFill>
                        </a:rPr>
                        <a:t>Spot Training</a:t>
                      </a:r>
                      <a:br>
                        <a:rPr lang="en-US" sz="600" b="0" dirty="0">
                          <a:solidFill>
                            <a:schemeClr val="tx2"/>
                          </a:solidFill>
                        </a:rPr>
                      </a:br>
                      <a:r>
                        <a:rPr lang="en-US" sz="600" b="0" dirty="0">
                          <a:solidFill>
                            <a:schemeClr val="tx2"/>
                          </a:solidFill>
                        </a:rPr>
                        <a:t>Distributed Training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Automatic Model Tuning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Debugger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Model Hosting</a:t>
                      </a:r>
                      <a:br>
                        <a:rPr lang="en-US" sz="600" b="0" dirty="0">
                          <a:solidFill>
                            <a:schemeClr val="tx2"/>
                          </a:solidFill>
                        </a:rPr>
                      </a:br>
                      <a:r>
                        <a:rPr lang="en-US" sz="600" b="0" dirty="0">
                          <a:solidFill>
                            <a:schemeClr val="tx2"/>
                          </a:solidFill>
                        </a:rPr>
                        <a:t>Multi-model Endpoints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Model Monitor</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Pipelines</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Augmented AI</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78585265"/>
                  </a:ext>
                </a:extLst>
              </a:tr>
            </a:tbl>
          </a:graphicData>
        </a:graphic>
      </p:graphicFrame>
      <p:cxnSp>
        <p:nvCxnSpPr>
          <p:cNvPr id="377" name="Straight Connector 376">
            <a:extLst>
              <a:ext uri="{FF2B5EF4-FFF2-40B4-BE49-F238E27FC236}">
                <a16:creationId xmlns:a16="http://schemas.microsoft.com/office/drawing/2014/main" id="{DE7C4EBB-9845-489E-867D-62F023F2E95C}"/>
              </a:ext>
            </a:extLst>
          </p:cNvPr>
          <p:cNvCxnSpPr>
            <a:cxnSpLocks/>
          </p:cNvCxnSpPr>
          <p:nvPr/>
        </p:nvCxnSpPr>
        <p:spPr>
          <a:xfrm>
            <a:off x="1164366" y="3683080"/>
            <a:ext cx="7312474" cy="0"/>
          </a:xfrm>
          <a:prstGeom prst="line">
            <a:avLst/>
          </a:prstGeom>
          <a:ln w="12700">
            <a:gradFill flip="none" rotWithShape="1">
              <a:gsLst>
                <a:gs pos="0">
                  <a:schemeClr val="accent1"/>
                </a:gs>
                <a:gs pos="100000">
                  <a:schemeClr val="accent6"/>
                </a:gs>
              </a:gsLst>
              <a:lin ang="10800000" scaled="1"/>
              <a:tileRect/>
            </a:gradFill>
            <a:headEnd type="arrow"/>
            <a:tailEnd type="arrow"/>
          </a:ln>
        </p:spPr>
        <p:style>
          <a:lnRef idx="1">
            <a:schemeClr val="accent1"/>
          </a:lnRef>
          <a:fillRef idx="0">
            <a:schemeClr val="accent1"/>
          </a:fillRef>
          <a:effectRef idx="0">
            <a:schemeClr val="accent1"/>
          </a:effectRef>
          <a:fontRef idx="minor">
            <a:schemeClr val="tx1"/>
          </a:fontRef>
        </p:style>
      </p:cxnSp>
      <p:sp>
        <p:nvSpPr>
          <p:cNvPr id="378" name="Label…">
            <a:extLst>
              <a:ext uri="{FF2B5EF4-FFF2-40B4-BE49-F238E27FC236}">
                <a16:creationId xmlns:a16="http://schemas.microsoft.com/office/drawing/2014/main" id="{A0700E63-3C94-4BBA-9E77-3C4342142F9B}"/>
              </a:ext>
            </a:extLst>
          </p:cNvPr>
          <p:cNvSpPr txBox="1"/>
          <p:nvPr/>
        </p:nvSpPr>
        <p:spPr>
          <a:xfrm>
            <a:off x="3835719" y="3622489"/>
            <a:ext cx="1969769" cy="121182"/>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defTabSz="380991">
              <a:spcBef>
                <a:spcPts val="371"/>
              </a:spcBef>
              <a:defRPr/>
            </a:pPr>
            <a:r>
              <a:rPr lang="en-US" sz="675" dirty="0">
                <a:solidFill>
                  <a:srgbClr val="FF9900"/>
                </a:solidFill>
                <a:latin typeface="Amazon Ember"/>
              </a:rPr>
              <a:t>NEW: </a:t>
            </a:r>
            <a:r>
              <a:rPr lang="en-US" sz="675" dirty="0">
                <a:solidFill>
                  <a:srgbClr val="FFFFFF"/>
                </a:solidFill>
                <a:latin typeface="Amazon Ember"/>
              </a:rPr>
              <a:t>AMAZON SAGEMAKER EDGE MANAGER</a:t>
            </a:r>
          </a:p>
        </p:txBody>
      </p:sp>
      <p:sp>
        <p:nvSpPr>
          <p:cNvPr id="379" name="Rectangle 378">
            <a:extLst>
              <a:ext uri="{FF2B5EF4-FFF2-40B4-BE49-F238E27FC236}">
                <a16:creationId xmlns:a16="http://schemas.microsoft.com/office/drawing/2014/main" id="{7B286317-559B-411F-9590-0D2E25B5343B}"/>
              </a:ext>
            </a:extLst>
          </p:cNvPr>
          <p:cNvSpPr/>
          <p:nvPr/>
        </p:nvSpPr>
        <p:spPr>
          <a:xfrm>
            <a:off x="992188" y="2710048"/>
            <a:ext cx="7587734" cy="892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sp>
        <p:nvSpPr>
          <p:cNvPr id="380" name="SAGEMAKER STUDIO IDE">
            <a:extLst>
              <a:ext uri="{FF2B5EF4-FFF2-40B4-BE49-F238E27FC236}">
                <a16:creationId xmlns:a16="http://schemas.microsoft.com/office/drawing/2014/main" id="{CA89E94C-46D8-49A4-893C-036EE56A44E9}"/>
              </a:ext>
            </a:extLst>
          </p:cNvPr>
          <p:cNvSpPr txBox="1"/>
          <p:nvPr/>
        </p:nvSpPr>
        <p:spPr>
          <a:xfrm>
            <a:off x="4091163" y="2635134"/>
            <a:ext cx="1458879" cy="138559"/>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sym typeface="Amazon Ember Thin"/>
              </a:rPr>
              <a:t>SAGEMAKER STUDIO IDE</a:t>
            </a:r>
          </a:p>
        </p:txBody>
      </p:sp>
      <p:sp>
        <p:nvSpPr>
          <p:cNvPr id="381" name="SAGEMAKER STUDIO IDE">
            <a:extLst>
              <a:ext uri="{FF2B5EF4-FFF2-40B4-BE49-F238E27FC236}">
                <a16:creationId xmlns:a16="http://schemas.microsoft.com/office/drawing/2014/main" id="{014959CD-5B2F-425A-A742-0E2E6BF12F82}"/>
              </a:ext>
            </a:extLst>
          </p:cNvPr>
          <p:cNvSpPr txBox="1"/>
          <p:nvPr/>
        </p:nvSpPr>
        <p:spPr>
          <a:xfrm>
            <a:off x="6793973" y="3514428"/>
            <a:ext cx="1637345" cy="132724"/>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50" b="1" spc="0" dirty="0">
                <a:sym typeface="Amazon Ember Thin"/>
              </a:rPr>
              <a:t>AMAZON SAGEMAKER JUMPSTART</a:t>
            </a: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HEALTHCARE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55097"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ANOMOLY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32102" y="930160"/>
            <a:ext cx="407164" cy="564860"/>
            <a:chOff x="1432517" y="1553618"/>
            <a:chExt cx="407166"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2517" y="1858792"/>
              <a:ext cx="407166"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spTree>
    <p:extLst>
      <p:ext uri="{BB962C8B-B14F-4D97-AF65-F5344CB8AC3E}">
        <p14:creationId xmlns:p14="http://schemas.microsoft.com/office/powerpoint/2010/main" val="3145304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8524-0D31-440D-B3F2-ADB32D889D7A}"/>
              </a:ext>
            </a:extLst>
          </p:cNvPr>
          <p:cNvSpPr>
            <a:spLocks noGrp="1"/>
          </p:cNvSpPr>
          <p:nvPr>
            <p:ph type="title"/>
          </p:nvPr>
        </p:nvSpPr>
        <p:spPr/>
        <p:txBody>
          <a:bodyPr/>
          <a:lstStyle/>
          <a:p>
            <a:pPr algn="ctr"/>
            <a:r>
              <a:rPr lang="en-US" dirty="0"/>
              <a:t>How we can help</a:t>
            </a:r>
          </a:p>
        </p:txBody>
      </p:sp>
      <p:grpSp>
        <p:nvGrpSpPr>
          <p:cNvPr id="10" name="Group 9">
            <a:extLst>
              <a:ext uri="{FF2B5EF4-FFF2-40B4-BE49-F238E27FC236}">
                <a16:creationId xmlns:a16="http://schemas.microsoft.com/office/drawing/2014/main" id="{B6CC7E92-1C8D-4D82-9794-42D98B113AF1}"/>
              </a:ext>
            </a:extLst>
          </p:cNvPr>
          <p:cNvGrpSpPr/>
          <p:nvPr/>
        </p:nvGrpSpPr>
        <p:grpSpPr>
          <a:xfrm>
            <a:off x="476250" y="2741270"/>
            <a:ext cx="3985260" cy="1856087"/>
            <a:chOff x="476250" y="2741270"/>
            <a:chExt cx="3985260" cy="1856087"/>
          </a:xfrm>
        </p:grpSpPr>
        <p:sp>
          <p:nvSpPr>
            <p:cNvPr id="37" name="TextBox 36">
              <a:extLst>
                <a:ext uri="{FF2B5EF4-FFF2-40B4-BE49-F238E27FC236}">
                  <a16:creationId xmlns:a16="http://schemas.microsoft.com/office/drawing/2014/main" id="{495F37FB-9436-4D24-ADFA-EB64BD6BB687}"/>
                </a:ext>
              </a:extLst>
            </p:cNvPr>
            <p:cNvSpPr txBox="1"/>
            <p:nvPr/>
          </p:nvSpPr>
          <p:spPr>
            <a:xfrm>
              <a:off x="476250" y="3563763"/>
              <a:ext cx="3985260" cy="598693"/>
            </a:xfrm>
            <a:prstGeom prst="rect">
              <a:avLst/>
            </a:prstGeom>
          </p:spPr>
          <p:txBody>
            <a:bodyPr vert="horz" lIns="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Aft>
                  <a:spcPts val="600"/>
                </a:spcAft>
              </a:pPr>
              <a:r>
                <a:rPr lang="en-US" sz="1200" dirty="0"/>
                <a:t>Let AWS certified partners help you with the </a:t>
              </a:r>
              <a:br>
                <a:rPr lang="en-US" sz="1200" dirty="0"/>
              </a:br>
              <a:r>
                <a:rPr lang="en-US" sz="1200" dirty="0"/>
                <a:t>POC and build integrations with </a:t>
              </a:r>
              <a:br>
                <a:rPr lang="en-US" sz="1200" dirty="0"/>
              </a:br>
              <a:r>
                <a:rPr lang="en-US" sz="1200" dirty="0"/>
                <a:t>your current systems to productionize </a:t>
              </a:r>
            </a:p>
          </p:txBody>
        </p:sp>
        <p:sp>
          <p:nvSpPr>
            <p:cNvPr id="48" name="Rectangle 47">
              <a:extLst>
                <a:ext uri="{FF2B5EF4-FFF2-40B4-BE49-F238E27FC236}">
                  <a16:creationId xmlns:a16="http://schemas.microsoft.com/office/drawing/2014/main" id="{4FDC7CB5-88A1-4FD9-B33E-4E48FC396501}"/>
                </a:ext>
              </a:extLst>
            </p:cNvPr>
            <p:cNvSpPr/>
            <p:nvPr/>
          </p:nvSpPr>
          <p:spPr>
            <a:xfrm>
              <a:off x="476250" y="2869141"/>
              <a:ext cx="3985260" cy="1728216"/>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9" name="TextBox 48">
              <a:extLst>
                <a:ext uri="{FF2B5EF4-FFF2-40B4-BE49-F238E27FC236}">
                  <a16:creationId xmlns:a16="http://schemas.microsoft.com/office/drawing/2014/main" id="{769B963E-8D31-44F7-95CE-0046CBB7A4AC}"/>
                </a:ext>
              </a:extLst>
            </p:cNvPr>
            <p:cNvSpPr txBox="1"/>
            <p:nvPr/>
          </p:nvSpPr>
          <p:spPr>
            <a:xfrm>
              <a:off x="1249301" y="2741270"/>
              <a:ext cx="2439158" cy="272954"/>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400" b="1" dirty="0">
                  <a:solidFill>
                    <a:schemeClr val="accent2"/>
                  </a:solidFill>
                </a:rPr>
                <a:t>AWS PARTNER NETWORK</a:t>
              </a:r>
            </a:p>
          </p:txBody>
        </p:sp>
        <p:grpSp>
          <p:nvGrpSpPr>
            <p:cNvPr id="141" name="Graphic 5253">
              <a:extLst>
                <a:ext uri="{FF2B5EF4-FFF2-40B4-BE49-F238E27FC236}">
                  <a16:creationId xmlns:a16="http://schemas.microsoft.com/office/drawing/2014/main" id="{D46004B1-EF46-4575-A44D-B3B7D464D849}"/>
                </a:ext>
              </a:extLst>
            </p:cNvPr>
            <p:cNvGrpSpPr/>
            <p:nvPr/>
          </p:nvGrpSpPr>
          <p:grpSpPr>
            <a:xfrm>
              <a:off x="2215199" y="3012777"/>
              <a:ext cx="507362" cy="507362"/>
              <a:chOff x="14839015" y="9334500"/>
              <a:chExt cx="1905000" cy="1905000"/>
            </a:xfrm>
          </p:grpSpPr>
          <p:sp>
            <p:nvSpPr>
              <p:cNvPr id="142" name="Freeform: Shape 141">
                <a:extLst>
                  <a:ext uri="{FF2B5EF4-FFF2-40B4-BE49-F238E27FC236}">
                    <a16:creationId xmlns:a16="http://schemas.microsoft.com/office/drawing/2014/main" id="{8F89DF3D-2EBA-4CDE-92B6-4CB12246D338}"/>
                  </a:ext>
                </a:extLst>
              </p:cNvPr>
              <p:cNvSpPr/>
              <p:nvPr/>
            </p:nvSpPr>
            <p:spPr>
              <a:xfrm>
                <a:off x="15258114" y="9502140"/>
                <a:ext cx="389382" cy="389382"/>
              </a:xfrm>
              <a:custGeom>
                <a:avLst/>
                <a:gdLst>
                  <a:gd name="connsiteX0" fmla="*/ 0 w 389382"/>
                  <a:gd name="connsiteY0" fmla="*/ 194310 h 389382"/>
                  <a:gd name="connsiteX1" fmla="*/ 195072 w 389382"/>
                  <a:gd name="connsiteY1" fmla="*/ 0 h 389382"/>
                  <a:gd name="connsiteX2" fmla="*/ 389382 w 389382"/>
                  <a:gd name="connsiteY2" fmla="*/ 195072 h 389382"/>
                  <a:gd name="connsiteX3" fmla="*/ 194406 w 389382"/>
                  <a:gd name="connsiteY3" fmla="*/ 389382 h 389382"/>
                  <a:gd name="connsiteX4" fmla="*/ 0 w 389382"/>
                  <a:gd name="connsiteY4" fmla="*/ 194406 h 389382"/>
                  <a:gd name="connsiteX5" fmla="*/ 0 w 389382"/>
                  <a:gd name="connsiteY5" fmla="*/ 194310 h 38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82" h="389382">
                    <a:moveTo>
                      <a:pt x="0" y="194310"/>
                    </a:moveTo>
                    <a:cubicBezTo>
                      <a:pt x="211" y="86785"/>
                      <a:pt x="87548" y="-210"/>
                      <a:pt x="195072" y="0"/>
                    </a:cubicBezTo>
                    <a:cubicBezTo>
                      <a:pt x="302597" y="211"/>
                      <a:pt x="389592" y="87548"/>
                      <a:pt x="389382" y="195072"/>
                    </a:cubicBezTo>
                    <a:cubicBezTo>
                      <a:pt x="389171" y="302559"/>
                      <a:pt x="301893" y="389539"/>
                      <a:pt x="194406" y="389382"/>
                    </a:cubicBezTo>
                    <a:cubicBezTo>
                      <a:pt x="86881" y="389224"/>
                      <a:pt x="-157" y="301930"/>
                      <a:pt x="0" y="194406"/>
                    </a:cubicBezTo>
                    <a:cubicBezTo>
                      <a:pt x="0" y="194374"/>
                      <a:pt x="0" y="194342"/>
                      <a:pt x="0" y="194310"/>
                    </a:cubicBezTo>
                  </a:path>
                </a:pathLst>
              </a:custGeom>
              <a:noFill/>
              <a:ln w="12700" cap="flat">
                <a:solidFill>
                  <a:schemeClr val="tx1"/>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E549D125-8113-424C-9198-DC0D35AAA6AE}"/>
                  </a:ext>
                </a:extLst>
              </p:cNvPr>
              <p:cNvSpPr/>
              <p:nvPr/>
            </p:nvSpPr>
            <p:spPr>
              <a:xfrm>
                <a:off x="15110191" y="9902856"/>
                <a:ext cx="564070" cy="354901"/>
              </a:xfrm>
              <a:custGeom>
                <a:avLst/>
                <a:gdLst>
                  <a:gd name="connsiteX0" fmla="*/ 564071 w 564070"/>
                  <a:gd name="connsiteY0" fmla="*/ 84582 h 354901"/>
                  <a:gd name="connsiteX1" fmla="*/ 517684 w 564070"/>
                  <a:gd name="connsiteY1" fmla="*/ 50102 h 354901"/>
                  <a:gd name="connsiteX2" fmla="*/ 342328 w 564070"/>
                  <a:gd name="connsiteY2" fmla="*/ 0 h 354901"/>
                  <a:gd name="connsiteX3" fmla="*/ 0 w 564070"/>
                  <a:gd name="connsiteY3" fmla="*/ 354902 h 354901"/>
                  <a:gd name="connsiteX4" fmla="*/ 188690 w 564070"/>
                  <a:gd name="connsiteY4" fmla="*/ 354902 h 35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070" h="354901">
                    <a:moveTo>
                      <a:pt x="564071" y="84582"/>
                    </a:moveTo>
                    <a:cubicBezTo>
                      <a:pt x="549614" y="71794"/>
                      <a:pt x="534096" y="60259"/>
                      <a:pt x="517684" y="50102"/>
                    </a:cubicBezTo>
                    <a:cubicBezTo>
                      <a:pt x="465071" y="17324"/>
                      <a:pt x="404316" y="-34"/>
                      <a:pt x="342328" y="0"/>
                    </a:cubicBezTo>
                    <a:cubicBezTo>
                      <a:pt x="153257" y="0"/>
                      <a:pt x="0" y="158877"/>
                      <a:pt x="0" y="354902"/>
                    </a:cubicBezTo>
                    <a:lnTo>
                      <a:pt x="188690" y="354902"/>
                    </a:lnTo>
                  </a:path>
                </a:pathLst>
              </a:custGeom>
              <a:noFill/>
              <a:ln w="12700" cap="flat">
                <a:solidFill>
                  <a:schemeClr val="tx1"/>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C2A8782F-90AB-401B-B5E4-706F74EE5183}"/>
                  </a:ext>
                </a:extLst>
              </p:cNvPr>
              <p:cNvSpPr/>
              <p:nvPr/>
            </p:nvSpPr>
            <p:spPr>
              <a:xfrm>
                <a:off x="15781990" y="10313003"/>
                <a:ext cx="690657" cy="57054"/>
              </a:xfrm>
              <a:custGeom>
                <a:avLst/>
                <a:gdLst>
                  <a:gd name="connsiteX0" fmla="*/ 0 w 690657"/>
                  <a:gd name="connsiteY0" fmla="*/ 57055 h 57054"/>
                  <a:gd name="connsiteX1" fmla="*/ 648272 w 690657"/>
                  <a:gd name="connsiteY1" fmla="*/ 57055 h 57054"/>
                  <a:gd name="connsiteX2" fmla="*/ 685419 w 690657"/>
                  <a:gd name="connsiteY2" fmla="*/ 44005 h 57054"/>
                  <a:gd name="connsiteX3" fmla="*/ 690658 w 690657"/>
                  <a:gd name="connsiteY3" fmla="*/ 39910 h 57054"/>
                  <a:gd name="connsiteX4" fmla="*/ 690658 w 690657"/>
                  <a:gd name="connsiteY4" fmla="*/ 0 h 57054"/>
                  <a:gd name="connsiteX5" fmla="*/ 483394 w 690657"/>
                  <a:gd name="connsiteY5" fmla="*/ 0 h 5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57" h="57054">
                    <a:moveTo>
                      <a:pt x="0" y="57055"/>
                    </a:moveTo>
                    <a:lnTo>
                      <a:pt x="648272" y="57055"/>
                    </a:lnTo>
                    <a:cubicBezTo>
                      <a:pt x="661780" y="57067"/>
                      <a:pt x="674886" y="52463"/>
                      <a:pt x="685419" y="44005"/>
                    </a:cubicBezTo>
                    <a:lnTo>
                      <a:pt x="690658" y="39910"/>
                    </a:lnTo>
                    <a:lnTo>
                      <a:pt x="690658" y="0"/>
                    </a:lnTo>
                    <a:lnTo>
                      <a:pt x="483394" y="0"/>
                    </a:lnTo>
                  </a:path>
                </a:pathLst>
              </a:custGeom>
              <a:noFill/>
              <a:ln w="12700" cap="flat">
                <a:solidFill>
                  <a:schemeClr val="tx1"/>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3973E8A6-AA35-4320-B5BD-B721CC90277C}"/>
                  </a:ext>
                </a:extLst>
              </p:cNvPr>
              <p:cNvSpPr/>
              <p:nvPr/>
            </p:nvSpPr>
            <p:spPr>
              <a:xfrm>
                <a:off x="15813231" y="9891998"/>
                <a:ext cx="509111" cy="348043"/>
              </a:xfrm>
              <a:custGeom>
                <a:avLst/>
                <a:gdLst>
                  <a:gd name="connsiteX0" fmla="*/ 509112 w 509111"/>
                  <a:gd name="connsiteY0" fmla="*/ 333946 h 348043"/>
                  <a:gd name="connsiteX1" fmla="*/ 495015 w 509111"/>
                  <a:gd name="connsiteY1" fmla="*/ 348044 h 348043"/>
                  <a:gd name="connsiteX2" fmla="*/ 14002 w 509111"/>
                  <a:gd name="connsiteY2" fmla="*/ 348044 h 348043"/>
                  <a:gd name="connsiteX3" fmla="*/ 0 w 509111"/>
                  <a:gd name="connsiteY3" fmla="*/ 334042 h 348043"/>
                  <a:gd name="connsiteX4" fmla="*/ 0 w 509111"/>
                  <a:gd name="connsiteY4" fmla="*/ 333947 h 348043"/>
                  <a:gd name="connsiteX5" fmla="*/ 0 w 509111"/>
                  <a:gd name="connsiteY5" fmla="*/ 14002 h 348043"/>
                  <a:gd name="connsiteX6" fmla="*/ 14002 w 509111"/>
                  <a:gd name="connsiteY6" fmla="*/ 0 h 348043"/>
                  <a:gd name="connsiteX7" fmla="*/ 492633 w 509111"/>
                  <a:gd name="connsiteY7" fmla="*/ 0 h 348043"/>
                  <a:gd name="connsiteX8" fmla="*/ 506540 w 509111"/>
                  <a:gd name="connsiteY8" fmla="*/ 14002 h 34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111" h="348043">
                    <a:moveTo>
                      <a:pt x="509112" y="333946"/>
                    </a:moveTo>
                    <a:cubicBezTo>
                      <a:pt x="509112" y="341732"/>
                      <a:pt x="502800" y="348044"/>
                      <a:pt x="495015" y="348044"/>
                    </a:cubicBezTo>
                    <a:lnTo>
                      <a:pt x="14002" y="348044"/>
                    </a:lnTo>
                    <a:cubicBezTo>
                      <a:pt x="6269" y="348044"/>
                      <a:pt x="0" y="341775"/>
                      <a:pt x="0" y="334042"/>
                    </a:cubicBezTo>
                    <a:cubicBezTo>
                      <a:pt x="0" y="334010"/>
                      <a:pt x="0" y="333978"/>
                      <a:pt x="0" y="333947"/>
                    </a:cubicBezTo>
                    <a:lnTo>
                      <a:pt x="0" y="14002"/>
                    </a:lnTo>
                    <a:cubicBezTo>
                      <a:pt x="0" y="6269"/>
                      <a:pt x="6269" y="0"/>
                      <a:pt x="14002" y="0"/>
                    </a:cubicBezTo>
                    <a:lnTo>
                      <a:pt x="492633" y="0"/>
                    </a:lnTo>
                    <a:cubicBezTo>
                      <a:pt x="500307" y="104"/>
                      <a:pt x="506489" y="6327"/>
                      <a:pt x="506540" y="14002"/>
                    </a:cubicBezTo>
                    <a:close/>
                  </a:path>
                </a:pathLst>
              </a:custGeom>
              <a:noFill/>
              <a:ln w="12700" cap="flat">
                <a:solidFill>
                  <a:schemeClr val="tx1"/>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76B340EC-8B58-48FE-85DE-3C01A8ED973E}"/>
                  </a:ext>
                </a:extLst>
              </p:cNvPr>
              <p:cNvSpPr/>
              <p:nvPr/>
            </p:nvSpPr>
            <p:spPr>
              <a:xfrm>
                <a:off x="15731031" y="9820275"/>
                <a:ext cx="673417" cy="492537"/>
              </a:xfrm>
              <a:custGeom>
                <a:avLst/>
                <a:gdLst>
                  <a:gd name="connsiteX0" fmla="*/ 0 w 673417"/>
                  <a:gd name="connsiteY0" fmla="*/ 370808 h 492537"/>
                  <a:gd name="connsiteX1" fmla="*/ 0 w 673417"/>
                  <a:gd name="connsiteY1" fmla="*/ 16288 h 492537"/>
                  <a:gd name="connsiteX2" fmla="*/ 16288 w 673417"/>
                  <a:gd name="connsiteY2" fmla="*/ 0 h 492537"/>
                  <a:gd name="connsiteX3" fmla="*/ 657130 w 673417"/>
                  <a:gd name="connsiteY3" fmla="*/ 0 h 492537"/>
                  <a:gd name="connsiteX4" fmla="*/ 673418 w 673417"/>
                  <a:gd name="connsiteY4" fmla="*/ 16288 h 492537"/>
                  <a:gd name="connsiteX5" fmla="*/ 673418 w 673417"/>
                  <a:gd name="connsiteY5" fmla="*/ 476250 h 492537"/>
                  <a:gd name="connsiteX6" fmla="*/ 657130 w 673417"/>
                  <a:gd name="connsiteY6" fmla="*/ 492538 h 492537"/>
                  <a:gd name="connsiteX7" fmla="*/ 64103 w 673417"/>
                  <a:gd name="connsiteY7" fmla="*/ 492538 h 4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17" h="492537">
                    <a:moveTo>
                      <a:pt x="0" y="370808"/>
                    </a:moveTo>
                    <a:lnTo>
                      <a:pt x="0" y="16288"/>
                    </a:lnTo>
                    <a:cubicBezTo>
                      <a:pt x="0" y="7292"/>
                      <a:pt x="7292" y="0"/>
                      <a:pt x="16288" y="0"/>
                    </a:cubicBezTo>
                    <a:lnTo>
                      <a:pt x="657130" y="0"/>
                    </a:lnTo>
                    <a:cubicBezTo>
                      <a:pt x="666125" y="0"/>
                      <a:pt x="673418" y="7292"/>
                      <a:pt x="673418" y="16288"/>
                    </a:cubicBezTo>
                    <a:lnTo>
                      <a:pt x="673418" y="476250"/>
                    </a:lnTo>
                    <a:cubicBezTo>
                      <a:pt x="673366" y="485224"/>
                      <a:pt x="666104" y="492486"/>
                      <a:pt x="657130" y="492538"/>
                    </a:cubicBezTo>
                    <a:lnTo>
                      <a:pt x="64103" y="492538"/>
                    </a:lnTo>
                  </a:path>
                </a:pathLst>
              </a:custGeom>
              <a:noFill/>
              <a:ln w="12700" cap="flat">
                <a:solidFill>
                  <a:schemeClr val="tx1"/>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E1250CE1-0CFE-496E-B6F2-6CB40AE4EAA0}"/>
                  </a:ext>
                </a:extLst>
              </p:cNvPr>
              <p:cNvSpPr/>
              <p:nvPr/>
            </p:nvSpPr>
            <p:spPr>
              <a:xfrm>
                <a:off x="15342982" y="10174128"/>
                <a:ext cx="389572" cy="389572"/>
              </a:xfrm>
              <a:custGeom>
                <a:avLst/>
                <a:gdLst>
                  <a:gd name="connsiteX0" fmla="*/ 0 w 389572"/>
                  <a:gd name="connsiteY0" fmla="*/ 194882 h 389572"/>
                  <a:gd name="connsiteX1" fmla="*/ 194691 w 389572"/>
                  <a:gd name="connsiteY1" fmla="*/ 0 h 389572"/>
                  <a:gd name="connsiteX2" fmla="*/ 389573 w 389572"/>
                  <a:gd name="connsiteY2" fmla="*/ 194691 h 389572"/>
                  <a:gd name="connsiteX3" fmla="*/ 194882 w 389572"/>
                  <a:gd name="connsiteY3" fmla="*/ 389572 h 389572"/>
                  <a:gd name="connsiteX4" fmla="*/ 194786 w 389572"/>
                  <a:gd name="connsiteY4" fmla="*/ 389572 h 389572"/>
                  <a:gd name="connsiteX5" fmla="*/ 0 w 389572"/>
                  <a:gd name="connsiteY5" fmla="*/ 194881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572" h="389572">
                    <a:moveTo>
                      <a:pt x="0" y="194882"/>
                    </a:moveTo>
                    <a:cubicBezTo>
                      <a:pt x="-53" y="87304"/>
                      <a:pt x="87114" y="53"/>
                      <a:pt x="194691" y="0"/>
                    </a:cubicBezTo>
                    <a:cubicBezTo>
                      <a:pt x="302268" y="-53"/>
                      <a:pt x="389520" y="87114"/>
                      <a:pt x="389573" y="194691"/>
                    </a:cubicBezTo>
                    <a:cubicBezTo>
                      <a:pt x="389625" y="302268"/>
                      <a:pt x="302459" y="389520"/>
                      <a:pt x="194882" y="389572"/>
                    </a:cubicBezTo>
                    <a:cubicBezTo>
                      <a:pt x="194850" y="389572"/>
                      <a:pt x="194818" y="389572"/>
                      <a:pt x="194786" y="389572"/>
                    </a:cubicBezTo>
                    <a:cubicBezTo>
                      <a:pt x="87268" y="389520"/>
                      <a:pt x="105" y="302400"/>
                      <a:pt x="0" y="194881"/>
                    </a:cubicBezTo>
                  </a:path>
                </a:pathLst>
              </a:custGeom>
              <a:noFill/>
              <a:ln w="12700" cap="flat">
                <a:solidFill>
                  <a:schemeClr val="tx1"/>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45C38F47-B5E9-41C4-BEA2-0B41AEBE3177}"/>
                  </a:ext>
                </a:extLst>
              </p:cNvPr>
              <p:cNvSpPr/>
              <p:nvPr/>
            </p:nvSpPr>
            <p:spPr>
              <a:xfrm>
                <a:off x="15195440" y="10575131"/>
                <a:ext cx="585406" cy="354806"/>
              </a:xfrm>
              <a:custGeom>
                <a:avLst/>
                <a:gdLst>
                  <a:gd name="connsiteX0" fmla="*/ 468535 w 585406"/>
                  <a:gd name="connsiteY0" fmla="*/ 24860 h 354806"/>
                  <a:gd name="connsiteX1" fmla="*/ 342329 w 585406"/>
                  <a:gd name="connsiteY1" fmla="*/ 0 h 354806"/>
                  <a:gd name="connsiteX2" fmla="*/ 0 w 585406"/>
                  <a:gd name="connsiteY2" fmla="*/ 354806 h 354806"/>
                  <a:gd name="connsiteX3" fmla="*/ 585407 w 585406"/>
                  <a:gd name="connsiteY3" fmla="*/ 354806 h 354806"/>
                </a:gdLst>
                <a:ahLst/>
                <a:cxnLst>
                  <a:cxn ang="0">
                    <a:pos x="connsiteX0" y="connsiteY0"/>
                  </a:cxn>
                  <a:cxn ang="0">
                    <a:pos x="connsiteX1" y="connsiteY1"/>
                  </a:cxn>
                  <a:cxn ang="0">
                    <a:pos x="connsiteX2" y="connsiteY2"/>
                  </a:cxn>
                  <a:cxn ang="0">
                    <a:pos x="connsiteX3" y="connsiteY3"/>
                  </a:cxn>
                </a:cxnLst>
                <a:rect l="l" t="t" r="r" b="b"/>
                <a:pathLst>
                  <a:path w="585406" h="354806">
                    <a:moveTo>
                      <a:pt x="468535" y="24860"/>
                    </a:moveTo>
                    <a:cubicBezTo>
                      <a:pt x="428489" y="8426"/>
                      <a:pt x="385616" y="-19"/>
                      <a:pt x="342329" y="0"/>
                    </a:cubicBezTo>
                    <a:cubicBezTo>
                      <a:pt x="153257" y="0"/>
                      <a:pt x="0" y="158877"/>
                      <a:pt x="0" y="354806"/>
                    </a:cubicBezTo>
                    <a:lnTo>
                      <a:pt x="585407" y="354806"/>
                    </a:lnTo>
                  </a:path>
                </a:pathLst>
              </a:custGeom>
              <a:noFill/>
              <a:ln w="12700" cap="flat">
                <a:solidFill>
                  <a:schemeClr val="tx1"/>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F87CDA9F-D54C-4DBE-BA0C-25254F41168B}"/>
                  </a:ext>
                </a:extLst>
              </p:cNvPr>
              <p:cNvSpPr/>
              <p:nvPr/>
            </p:nvSpPr>
            <p:spPr>
              <a:xfrm>
                <a:off x="15729031" y="10504455"/>
                <a:ext cx="279272" cy="279272"/>
              </a:xfrm>
              <a:custGeom>
                <a:avLst/>
                <a:gdLst>
                  <a:gd name="connsiteX0" fmla="*/ 279273 w 279272"/>
                  <a:gd name="connsiteY0" fmla="*/ 139637 h 279272"/>
                  <a:gd name="connsiteX1" fmla="*/ 139636 w 279272"/>
                  <a:gd name="connsiteY1" fmla="*/ 279273 h 279272"/>
                  <a:gd name="connsiteX2" fmla="*/ 0 w 279272"/>
                  <a:gd name="connsiteY2" fmla="*/ 139637 h 279272"/>
                  <a:gd name="connsiteX3" fmla="*/ 139636 w 279272"/>
                  <a:gd name="connsiteY3" fmla="*/ 0 h 279272"/>
                  <a:gd name="connsiteX4" fmla="*/ 279273 w 279272"/>
                  <a:gd name="connsiteY4" fmla="*/ 139637 h 27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72" h="279272">
                    <a:moveTo>
                      <a:pt x="279273" y="139637"/>
                    </a:moveTo>
                    <a:cubicBezTo>
                      <a:pt x="279273" y="216756"/>
                      <a:pt x="216756" y="279273"/>
                      <a:pt x="139636" y="279273"/>
                    </a:cubicBezTo>
                    <a:cubicBezTo>
                      <a:pt x="62517" y="279273"/>
                      <a:pt x="0" y="216756"/>
                      <a:pt x="0" y="139637"/>
                    </a:cubicBezTo>
                    <a:cubicBezTo>
                      <a:pt x="0" y="62517"/>
                      <a:pt x="62517" y="0"/>
                      <a:pt x="139636" y="0"/>
                    </a:cubicBezTo>
                    <a:cubicBezTo>
                      <a:pt x="216756" y="0"/>
                      <a:pt x="279273" y="62517"/>
                      <a:pt x="279273" y="139637"/>
                    </a:cubicBezTo>
                    <a:close/>
                  </a:path>
                </a:pathLst>
              </a:custGeom>
              <a:noFill/>
              <a:ln w="12700" cap="flat">
                <a:solidFill>
                  <a:schemeClr val="accent2"/>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166E879E-0A55-4B37-BC38-8E00CF3102CD}"/>
                  </a:ext>
                </a:extLst>
              </p:cNvPr>
              <p:cNvSpPr/>
              <p:nvPr/>
            </p:nvSpPr>
            <p:spPr>
              <a:xfrm>
                <a:off x="16012304" y="10639901"/>
                <a:ext cx="151923" cy="9525"/>
              </a:xfrm>
              <a:custGeom>
                <a:avLst/>
                <a:gdLst>
                  <a:gd name="connsiteX0" fmla="*/ 0 w 151923"/>
                  <a:gd name="connsiteY0" fmla="*/ 0 h 9525"/>
                  <a:gd name="connsiteX1" fmla="*/ 151924 w 151923"/>
                  <a:gd name="connsiteY1" fmla="*/ 0 h 9525"/>
                </a:gdLst>
                <a:ahLst/>
                <a:cxnLst>
                  <a:cxn ang="0">
                    <a:pos x="connsiteX0" y="connsiteY0"/>
                  </a:cxn>
                  <a:cxn ang="0">
                    <a:pos x="connsiteX1" y="connsiteY1"/>
                  </a:cxn>
                </a:cxnLst>
                <a:rect l="l" t="t" r="r" b="b"/>
                <a:pathLst>
                  <a:path w="151923" h="9525">
                    <a:moveTo>
                      <a:pt x="0" y="0"/>
                    </a:moveTo>
                    <a:lnTo>
                      <a:pt x="151924" y="0"/>
                    </a:lnTo>
                  </a:path>
                </a:pathLst>
              </a:custGeom>
              <a:ln w="12700" cap="flat">
                <a:solidFill>
                  <a:schemeClr val="accent2"/>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B6AD948F-DCC6-4A70-BC8A-1502C98C5686}"/>
                  </a:ext>
                </a:extLst>
              </p:cNvPr>
              <p:cNvSpPr/>
              <p:nvPr/>
            </p:nvSpPr>
            <p:spPr>
              <a:xfrm>
                <a:off x="15868286" y="10782871"/>
                <a:ext cx="9525" cy="151923"/>
              </a:xfrm>
              <a:custGeom>
                <a:avLst/>
                <a:gdLst>
                  <a:gd name="connsiteX0" fmla="*/ 0 w 9525"/>
                  <a:gd name="connsiteY0" fmla="*/ 0 h 151923"/>
                  <a:gd name="connsiteX1" fmla="*/ 0 w 9525"/>
                  <a:gd name="connsiteY1" fmla="*/ 151924 h 151923"/>
                </a:gdLst>
                <a:ahLst/>
                <a:cxnLst>
                  <a:cxn ang="0">
                    <a:pos x="connsiteX0" y="connsiteY0"/>
                  </a:cxn>
                  <a:cxn ang="0">
                    <a:pos x="connsiteX1" y="connsiteY1"/>
                  </a:cxn>
                </a:cxnLst>
                <a:rect l="l" t="t" r="r" b="b"/>
                <a:pathLst>
                  <a:path w="9525" h="151923">
                    <a:moveTo>
                      <a:pt x="0" y="0"/>
                    </a:moveTo>
                    <a:lnTo>
                      <a:pt x="0" y="151924"/>
                    </a:lnTo>
                  </a:path>
                </a:pathLst>
              </a:custGeom>
              <a:ln w="12700" cap="flat">
                <a:solidFill>
                  <a:schemeClr val="accent2"/>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9CF21249-A7DD-45A7-AF81-E8CDC439712F}"/>
                  </a:ext>
                </a:extLst>
              </p:cNvPr>
              <p:cNvSpPr/>
              <p:nvPr/>
            </p:nvSpPr>
            <p:spPr>
              <a:xfrm>
                <a:off x="15802659" y="10929080"/>
                <a:ext cx="142875" cy="142875"/>
              </a:xfrm>
              <a:custGeom>
                <a:avLst/>
                <a:gdLst>
                  <a:gd name="connsiteX0" fmla="*/ 142875 w 142875"/>
                  <a:gd name="connsiteY0" fmla="*/ 71438 h 142875"/>
                  <a:gd name="connsiteX1" fmla="*/ 71437 w 142875"/>
                  <a:gd name="connsiteY1" fmla="*/ 142875 h 142875"/>
                  <a:gd name="connsiteX2" fmla="*/ 0 w 142875"/>
                  <a:gd name="connsiteY2" fmla="*/ 71438 h 142875"/>
                  <a:gd name="connsiteX3" fmla="*/ 71437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7" y="142875"/>
                    </a:cubicBezTo>
                    <a:cubicBezTo>
                      <a:pt x="31984" y="142875"/>
                      <a:pt x="0" y="110891"/>
                      <a:pt x="0" y="71438"/>
                    </a:cubicBezTo>
                    <a:cubicBezTo>
                      <a:pt x="0" y="31984"/>
                      <a:pt x="31984" y="0"/>
                      <a:pt x="71437" y="0"/>
                    </a:cubicBezTo>
                    <a:cubicBezTo>
                      <a:pt x="110891" y="0"/>
                      <a:pt x="142875" y="31984"/>
                      <a:pt x="142875" y="71438"/>
                    </a:cubicBezTo>
                    <a:close/>
                  </a:path>
                </a:pathLst>
              </a:custGeom>
              <a:noFill/>
              <a:ln w="12700" cap="flat">
                <a:solidFill>
                  <a:schemeClr val="accent2"/>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5689CFE7-F8EC-47F2-B63C-DDC49579665A}"/>
                  </a:ext>
                </a:extLst>
              </p:cNvPr>
              <p:cNvSpPr/>
              <p:nvPr/>
            </p:nvSpPr>
            <p:spPr>
              <a:xfrm>
                <a:off x="16153369" y="10566368"/>
                <a:ext cx="142875" cy="142875"/>
              </a:xfrm>
              <a:custGeom>
                <a:avLst/>
                <a:gdLst>
                  <a:gd name="connsiteX0" fmla="*/ 142875 w 142875"/>
                  <a:gd name="connsiteY0" fmla="*/ 71438 h 142875"/>
                  <a:gd name="connsiteX1" fmla="*/ 71438 w 142875"/>
                  <a:gd name="connsiteY1" fmla="*/ 142875 h 142875"/>
                  <a:gd name="connsiteX2" fmla="*/ 0 w 142875"/>
                  <a:gd name="connsiteY2" fmla="*/ 71438 h 142875"/>
                  <a:gd name="connsiteX3" fmla="*/ 71438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8" y="142875"/>
                    </a:cubicBezTo>
                    <a:cubicBezTo>
                      <a:pt x="31984" y="142875"/>
                      <a:pt x="0" y="110891"/>
                      <a:pt x="0" y="71438"/>
                    </a:cubicBezTo>
                    <a:cubicBezTo>
                      <a:pt x="0" y="31984"/>
                      <a:pt x="31984" y="0"/>
                      <a:pt x="71438" y="0"/>
                    </a:cubicBezTo>
                    <a:cubicBezTo>
                      <a:pt x="110891" y="0"/>
                      <a:pt x="142875" y="31984"/>
                      <a:pt x="142875" y="71438"/>
                    </a:cubicBezTo>
                    <a:close/>
                  </a:path>
                </a:pathLst>
              </a:custGeom>
              <a:noFill/>
              <a:ln w="12700" cap="flat">
                <a:solidFill>
                  <a:schemeClr val="accent2"/>
                </a:solidFill>
                <a:prstDash val="solid"/>
                <a:round/>
              </a:ln>
            </p:spPr>
            <p:txBody>
              <a:bodyPr rtlCol="0" anchor="ctr"/>
              <a:lstStyle/>
              <a:p>
                <a:endParaRPr lang="en-US" dirty="0"/>
              </a:p>
            </p:txBody>
          </p:sp>
          <p:sp>
            <p:nvSpPr>
              <p:cNvPr id="154" name="Freeform: Shape 153">
                <a:extLst>
                  <a:ext uri="{FF2B5EF4-FFF2-40B4-BE49-F238E27FC236}">
                    <a16:creationId xmlns:a16="http://schemas.microsoft.com/office/drawing/2014/main" id="{B94A6545-1FE6-41A0-A734-63ED3A5C2B15}"/>
                  </a:ext>
                </a:extLst>
              </p:cNvPr>
              <p:cNvSpPr/>
              <p:nvPr/>
            </p:nvSpPr>
            <p:spPr>
              <a:xfrm>
                <a:off x="15974109" y="10729722"/>
                <a:ext cx="107441" cy="107442"/>
              </a:xfrm>
              <a:custGeom>
                <a:avLst/>
                <a:gdLst>
                  <a:gd name="connsiteX0" fmla="*/ 0 w 107441"/>
                  <a:gd name="connsiteY0" fmla="*/ 0 h 107442"/>
                  <a:gd name="connsiteX1" fmla="*/ 107442 w 107441"/>
                  <a:gd name="connsiteY1" fmla="*/ 107442 h 107442"/>
                </a:gdLst>
                <a:ahLst/>
                <a:cxnLst>
                  <a:cxn ang="0">
                    <a:pos x="connsiteX0" y="connsiteY0"/>
                  </a:cxn>
                  <a:cxn ang="0">
                    <a:pos x="connsiteX1" y="connsiteY1"/>
                  </a:cxn>
                </a:cxnLst>
                <a:rect l="l" t="t" r="r" b="b"/>
                <a:pathLst>
                  <a:path w="107441" h="107442">
                    <a:moveTo>
                      <a:pt x="0" y="0"/>
                    </a:moveTo>
                    <a:lnTo>
                      <a:pt x="107442" y="107442"/>
                    </a:lnTo>
                  </a:path>
                </a:pathLst>
              </a:custGeom>
              <a:ln w="12700" cap="flat">
                <a:solidFill>
                  <a:schemeClr val="accent2"/>
                </a:solidFill>
                <a:prstDash val="solid"/>
                <a:round/>
              </a:ln>
            </p:spPr>
            <p:txBody>
              <a:bodyPr rtlCol="0" anchor="ctr"/>
              <a:lstStyle/>
              <a:p>
                <a:endParaRPr lang="en-US" dirty="0"/>
              </a:p>
            </p:txBody>
          </p:sp>
          <p:sp>
            <p:nvSpPr>
              <p:cNvPr id="155" name="Freeform: Shape 154">
                <a:extLst>
                  <a:ext uri="{FF2B5EF4-FFF2-40B4-BE49-F238E27FC236}">
                    <a16:creationId xmlns:a16="http://schemas.microsoft.com/office/drawing/2014/main" id="{9B3C1353-2DEC-4FB2-8742-5DE0702F7847}"/>
                  </a:ext>
                </a:extLst>
              </p:cNvPr>
              <p:cNvSpPr/>
              <p:nvPr/>
            </p:nvSpPr>
            <p:spPr>
              <a:xfrm>
                <a:off x="16054405" y="10807065"/>
                <a:ext cx="142875" cy="142875"/>
              </a:xfrm>
              <a:custGeom>
                <a:avLst/>
                <a:gdLst>
                  <a:gd name="connsiteX0" fmla="*/ 142875 w 142875"/>
                  <a:gd name="connsiteY0" fmla="*/ 71438 h 142875"/>
                  <a:gd name="connsiteX1" fmla="*/ 71438 w 142875"/>
                  <a:gd name="connsiteY1" fmla="*/ 142875 h 142875"/>
                  <a:gd name="connsiteX2" fmla="*/ 0 w 142875"/>
                  <a:gd name="connsiteY2" fmla="*/ 71438 h 142875"/>
                  <a:gd name="connsiteX3" fmla="*/ 71438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1"/>
                      <a:pt x="110891" y="142875"/>
                      <a:pt x="71438" y="142875"/>
                    </a:cubicBezTo>
                    <a:cubicBezTo>
                      <a:pt x="31984" y="142875"/>
                      <a:pt x="0" y="110891"/>
                      <a:pt x="0" y="71438"/>
                    </a:cubicBezTo>
                    <a:cubicBezTo>
                      <a:pt x="0" y="31984"/>
                      <a:pt x="31984" y="0"/>
                      <a:pt x="71438" y="0"/>
                    </a:cubicBezTo>
                    <a:cubicBezTo>
                      <a:pt x="110891" y="0"/>
                      <a:pt x="142875" y="31984"/>
                      <a:pt x="142875" y="71438"/>
                    </a:cubicBezTo>
                    <a:close/>
                  </a:path>
                </a:pathLst>
              </a:custGeom>
              <a:noFill/>
              <a:ln w="12700" cap="flat">
                <a:solidFill>
                  <a:schemeClr val="accent2"/>
                </a:solidFill>
                <a:prstDash val="solid"/>
                <a:round/>
              </a:ln>
            </p:spPr>
            <p:txBody>
              <a:bodyPr rtlCol="0" anchor="ctr"/>
              <a:lstStyle/>
              <a:p>
                <a:endParaRPr lang="en-US" dirty="0"/>
              </a:p>
            </p:txBody>
          </p:sp>
        </p:grpSp>
      </p:grpSp>
      <p:grpSp>
        <p:nvGrpSpPr>
          <p:cNvPr id="6" name="Group 5">
            <a:extLst>
              <a:ext uri="{FF2B5EF4-FFF2-40B4-BE49-F238E27FC236}">
                <a16:creationId xmlns:a16="http://schemas.microsoft.com/office/drawing/2014/main" id="{35A06327-B4C0-4BEF-996F-A7F4C61901EF}"/>
              </a:ext>
            </a:extLst>
          </p:cNvPr>
          <p:cNvGrpSpPr/>
          <p:nvPr/>
        </p:nvGrpSpPr>
        <p:grpSpPr>
          <a:xfrm>
            <a:off x="476250" y="798693"/>
            <a:ext cx="3985260" cy="1856087"/>
            <a:chOff x="476250" y="798693"/>
            <a:chExt cx="3985260" cy="1856087"/>
          </a:xfrm>
        </p:grpSpPr>
        <p:sp>
          <p:nvSpPr>
            <p:cNvPr id="55" name="TextBox 54">
              <a:extLst>
                <a:ext uri="{FF2B5EF4-FFF2-40B4-BE49-F238E27FC236}">
                  <a16:creationId xmlns:a16="http://schemas.microsoft.com/office/drawing/2014/main" id="{6353850D-A886-4D00-9262-8C43B9BB3FA2}"/>
                </a:ext>
              </a:extLst>
            </p:cNvPr>
            <p:cNvSpPr txBox="1"/>
            <p:nvPr/>
          </p:nvSpPr>
          <p:spPr>
            <a:xfrm>
              <a:off x="476250" y="1608673"/>
              <a:ext cx="3985260" cy="601143"/>
            </a:xfrm>
            <a:prstGeom prst="rect">
              <a:avLst/>
            </a:prstGeom>
          </p:spPr>
          <p:txBody>
            <a:bodyPr vert="horz" lIns="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Aft>
                  <a:spcPts val="600"/>
                </a:spcAft>
              </a:pPr>
              <a:r>
                <a:rPr lang="en-US" sz="1200" dirty="0"/>
                <a:t>Try out Forecast using our </a:t>
              </a:r>
              <a:r>
                <a:rPr lang="en-US" sz="1200" dirty="0">
                  <a:hlinkClick r:id="rId3"/>
                </a:rPr>
                <a:t>Getting Started</a:t>
              </a:r>
              <a:br>
                <a:rPr lang="en-US" sz="1200" dirty="0"/>
              </a:br>
              <a:r>
                <a:rPr lang="en-US" sz="1200" dirty="0"/>
                <a:t>Documentation to get a feel for the experience </a:t>
              </a:r>
            </a:p>
            <a:p>
              <a:pPr algn="ctr">
                <a:spcAft>
                  <a:spcPts val="600"/>
                </a:spcAft>
              </a:pPr>
              <a:r>
                <a:rPr lang="en-US" sz="1200" dirty="0"/>
                <a:t>Brainstorm use cases and get support </a:t>
              </a:r>
              <a:br>
                <a:rPr lang="en-US" sz="1200" dirty="0"/>
              </a:br>
              <a:r>
                <a:rPr lang="en-US" sz="1200" dirty="0"/>
                <a:t>for solution implementation</a:t>
              </a:r>
            </a:p>
          </p:txBody>
        </p:sp>
        <p:sp>
          <p:nvSpPr>
            <p:cNvPr id="56" name="Rectangle 55">
              <a:extLst>
                <a:ext uri="{FF2B5EF4-FFF2-40B4-BE49-F238E27FC236}">
                  <a16:creationId xmlns:a16="http://schemas.microsoft.com/office/drawing/2014/main" id="{F6B60BB6-E403-4533-AD48-AC39FB0F4EDC}"/>
                </a:ext>
              </a:extLst>
            </p:cNvPr>
            <p:cNvSpPr/>
            <p:nvPr/>
          </p:nvSpPr>
          <p:spPr>
            <a:xfrm>
              <a:off x="476250" y="926564"/>
              <a:ext cx="3985260" cy="1728216"/>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7" name="TextBox 56">
              <a:extLst>
                <a:ext uri="{FF2B5EF4-FFF2-40B4-BE49-F238E27FC236}">
                  <a16:creationId xmlns:a16="http://schemas.microsoft.com/office/drawing/2014/main" id="{711EF8FC-63ED-4219-B0BA-99DA3DF78FD5}"/>
                </a:ext>
              </a:extLst>
            </p:cNvPr>
            <p:cNvSpPr txBox="1"/>
            <p:nvPr/>
          </p:nvSpPr>
          <p:spPr>
            <a:xfrm>
              <a:off x="1549841" y="798693"/>
              <a:ext cx="1838079" cy="272954"/>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400" b="1" dirty="0">
                  <a:solidFill>
                    <a:schemeClr val="tx2"/>
                  </a:solidFill>
                </a:rPr>
                <a:t>GETTING STARTED</a:t>
              </a:r>
            </a:p>
          </p:txBody>
        </p:sp>
        <p:grpSp>
          <p:nvGrpSpPr>
            <p:cNvPr id="156" name="Graphic 5149">
              <a:extLst>
                <a:ext uri="{FF2B5EF4-FFF2-40B4-BE49-F238E27FC236}">
                  <a16:creationId xmlns:a16="http://schemas.microsoft.com/office/drawing/2014/main" id="{31E4B66E-0DEF-4259-9F29-57316F84D7F0}"/>
                </a:ext>
              </a:extLst>
            </p:cNvPr>
            <p:cNvGrpSpPr/>
            <p:nvPr/>
          </p:nvGrpSpPr>
          <p:grpSpPr>
            <a:xfrm>
              <a:off x="2212848" y="1039240"/>
              <a:ext cx="512064" cy="512064"/>
              <a:chOff x="15931089" y="6858000"/>
              <a:chExt cx="1905000" cy="1905000"/>
            </a:xfrm>
          </p:grpSpPr>
          <p:sp>
            <p:nvSpPr>
              <p:cNvPr id="157" name="Freeform: Shape 156">
                <a:extLst>
                  <a:ext uri="{FF2B5EF4-FFF2-40B4-BE49-F238E27FC236}">
                    <a16:creationId xmlns:a16="http://schemas.microsoft.com/office/drawing/2014/main" id="{86877A37-C573-4552-A8CE-84A3CCAF529C}"/>
                  </a:ext>
                </a:extLst>
              </p:cNvPr>
              <p:cNvSpPr/>
              <p:nvPr/>
            </p:nvSpPr>
            <p:spPr>
              <a:xfrm>
                <a:off x="16590599" y="7657718"/>
                <a:ext cx="481488" cy="304292"/>
              </a:xfrm>
              <a:custGeom>
                <a:avLst/>
                <a:gdLst>
                  <a:gd name="connsiteX0" fmla="*/ 0 w 481488"/>
                  <a:gd name="connsiteY0" fmla="*/ 23336 h 304292"/>
                  <a:gd name="connsiteX1" fmla="*/ 225076 w 481488"/>
                  <a:gd name="connsiteY1" fmla="*/ 303943 h 304292"/>
                  <a:gd name="connsiteX2" fmla="*/ 481489 w 481488"/>
                  <a:gd name="connsiteY2" fmla="*/ 0 h 304292"/>
                </a:gdLst>
                <a:ahLst/>
                <a:cxnLst>
                  <a:cxn ang="0">
                    <a:pos x="connsiteX0" y="connsiteY0"/>
                  </a:cxn>
                  <a:cxn ang="0">
                    <a:pos x="connsiteX1" y="connsiteY1"/>
                  </a:cxn>
                  <a:cxn ang="0">
                    <a:pos x="connsiteX2" y="connsiteY2"/>
                  </a:cxn>
                </a:cxnLst>
                <a:rect l="l" t="t" r="r" b="b"/>
                <a:pathLst>
                  <a:path w="481488" h="304292">
                    <a:moveTo>
                      <a:pt x="0" y="23336"/>
                    </a:moveTo>
                    <a:cubicBezTo>
                      <a:pt x="3048" y="162306"/>
                      <a:pt x="36957" y="295656"/>
                      <a:pt x="225076" y="303943"/>
                    </a:cubicBezTo>
                    <a:cubicBezTo>
                      <a:pt x="435959" y="312896"/>
                      <a:pt x="476155" y="148304"/>
                      <a:pt x="481489" y="0"/>
                    </a:cubicBezTo>
                  </a:path>
                </a:pathLst>
              </a:custGeom>
              <a:noFill/>
              <a:ln w="12700" cap="flat">
                <a:solidFill>
                  <a:schemeClr val="tx1"/>
                </a:solid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05A1ADA-0F3A-42F7-83BF-3F52F83ACE83}"/>
                  </a:ext>
                </a:extLst>
              </p:cNvPr>
              <p:cNvSpPr/>
              <p:nvPr/>
            </p:nvSpPr>
            <p:spPr>
              <a:xfrm>
                <a:off x="16585932" y="7450332"/>
                <a:ext cx="488918" cy="240819"/>
              </a:xfrm>
              <a:custGeom>
                <a:avLst/>
                <a:gdLst>
                  <a:gd name="connsiteX0" fmla="*/ 488918 w 488918"/>
                  <a:gd name="connsiteY0" fmla="*/ 218817 h 240819"/>
                  <a:gd name="connsiteX1" fmla="*/ 438150 w 488918"/>
                  <a:gd name="connsiteY1" fmla="*/ 112994 h 240819"/>
                  <a:gd name="connsiteX2" fmla="*/ 398907 w 488918"/>
                  <a:gd name="connsiteY2" fmla="*/ 29936 h 240819"/>
                  <a:gd name="connsiteX3" fmla="*/ 366013 w 488918"/>
                  <a:gd name="connsiteY3" fmla="*/ 36 h 240819"/>
                  <a:gd name="connsiteX4" fmla="*/ 348615 w 488918"/>
                  <a:gd name="connsiteY4" fmla="*/ 6314 h 240819"/>
                  <a:gd name="connsiteX5" fmla="*/ 156972 w 488918"/>
                  <a:gd name="connsiteY5" fmla="*/ 70608 h 240819"/>
                  <a:gd name="connsiteX6" fmla="*/ 107156 w 488918"/>
                  <a:gd name="connsiteY6" fmla="*/ 105564 h 240819"/>
                  <a:gd name="connsiteX7" fmla="*/ 0 w 488918"/>
                  <a:gd name="connsiteY7" fmla="*/ 240819 h 24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918" h="240819">
                    <a:moveTo>
                      <a:pt x="488918" y="218817"/>
                    </a:moveTo>
                    <a:cubicBezTo>
                      <a:pt x="477012" y="221865"/>
                      <a:pt x="505587" y="159666"/>
                      <a:pt x="438150" y="112994"/>
                    </a:cubicBezTo>
                    <a:cubicBezTo>
                      <a:pt x="400812" y="87181"/>
                      <a:pt x="400050" y="55844"/>
                      <a:pt x="398907" y="29936"/>
                    </a:cubicBezTo>
                    <a:cubicBezTo>
                      <a:pt x="398080" y="12596"/>
                      <a:pt x="383353" y="-791"/>
                      <a:pt x="366013" y="36"/>
                    </a:cubicBezTo>
                    <a:cubicBezTo>
                      <a:pt x="359715" y="337"/>
                      <a:pt x="353654" y="2524"/>
                      <a:pt x="348615" y="6314"/>
                    </a:cubicBezTo>
                    <a:cubicBezTo>
                      <a:pt x="313754" y="32603"/>
                      <a:pt x="234315" y="71751"/>
                      <a:pt x="156972" y="70608"/>
                    </a:cubicBezTo>
                    <a:cubicBezTo>
                      <a:pt x="134506" y="70102"/>
                      <a:pt x="114322" y="84266"/>
                      <a:pt x="107156" y="105564"/>
                    </a:cubicBezTo>
                    <a:cubicBezTo>
                      <a:pt x="91440" y="153189"/>
                      <a:pt x="47625" y="201481"/>
                      <a:pt x="0" y="240819"/>
                    </a:cubicBezTo>
                  </a:path>
                </a:pathLst>
              </a:custGeom>
              <a:noFill/>
              <a:ln w="12700" cap="flat">
                <a:solidFill>
                  <a:schemeClr val="tx1"/>
                </a:solid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78DBAD2-8C62-411F-8930-A2D0174674CD}"/>
                  </a:ext>
                </a:extLst>
              </p:cNvPr>
              <p:cNvSpPr/>
              <p:nvPr/>
            </p:nvSpPr>
            <p:spPr>
              <a:xfrm>
                <a:off x="16688897" y="7921847"/>
                <a:ext cx="282892" cy="305609"/>
              </a:xfrm>
              <a:custGeom>
                <a:avLst/>
                <a:gdLst>
                  <a:gd name="connsiteX0" fmla="*/ 0 w 282892"/>
                  <a:gd name="connsiteY0" fmla="*/ 12478 h 305609"/>
                  <a:gd name="connsiteX1" fmla="*/ 1048 w 282892"/>
                  <a:gd name="connsiteY1" fmla="*/ 92869 h 305609"/>
                  <a:gd name="connsiteX2" fmla="*/ 99441 w 282892"/>
                  <a:gd name="connsiteY2" fmla="*/ 278225 h 305609"/>
                  <a:gd name="connsiteX3" fmla="*/ 161079 w 282892"/>
                  <a:gd name="connsiteY3" fmla="*/ 301455 h 305609"/>
                  <a:gd name="connsiteX4" fmla="*/ 184309 w 282892"/>
                  <a:gd name="connsiteY4" fmla="*/ 278225 h 305609"/>
                  <a:gd name="connsiteX5" fmla="*/ 282893 w 282892"/>
                  <a:gd name="connsiteY5" fmla="*/ 92869 h 305609"/>
                  <a:gd name="connsiteX6" fmla="*/ 281273 w 282892"/>
                  <a:gd name="connsiteY6" fmla="*/ 0 h 30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2" h="305609">
                    <a:moveTo>
                      <a:pt x="0" y="12478"/>
                    </a:moveTo>
                    <a:lnTo>
                      <a:pt x="1048" y="92869"/>
                    </a:lnTo>
                    <a:lnTo>
                      <a:pt x="99441" y="278225"/>
                    </a:lnTo>
                    <a:cubicBezTo>
                      <a:pt x="110047" y="301661"/>
                      <a:pt x="137644" y="312061"/>
                      <a:pt x="161079" y="301455"/>
                    </a:cubicBezTo>
                    <a:cubicBezTo>
                      <a:pt x="171387" y="296790"/>
                      <a:pt x="179644" y="288533"/>
                      <a:pt x="184309" y="278225"/>
                    </a:cubicBezTo>
                    <a:lnTo>
                      <a:pt x="282893" y="92869"/>
                    </a:lnTo>
                    <a:lnTo>
                      <a:pt x="281273" y="0"/>
                    </a:lnTo>
                  </a:path>
                </a:pathLst>
              </a:custGeom>
              <a:noFill/>
              <a:ln w="12700" cap="flat">
                <a:solidFill>
                  <a:schemeClr val="tx1"/>
                </a:solid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2893302-267F-4435-AC34-8B92A68631CA}"/>
                  </a:ext>
                </a:extLst>
              </p:cNvPr>
              <p:cNvSpPr/>
              <p:nvPr/>
            </p:nvSpPr>
            <p:spPr>
              <a:xfrm>
                <a:off x="16313585" y="8002524"/>
                <a:ext cx="1048269" cy="497109"/>
              </a:xfrm>
              <a:custGeom>
                <a:avLst/>
                <a:gdLst>
                  <a:gd name="connsiteX0" fmla="*/ 663825 w 1048269"/>
                  <a:gd name="connsiteY0" fmla="*/ 0 h 497109"/>
                  <a:gd name="connsiteX1" fmla="*/ 996342 w 1048269"/>
                  <a:gd name="connsiteY1" fmla="*/ 158020 h 497109"/>
                  <a:gd name="connsiteX2" fmla="*/ 1047873 w 1048269"/>
                  <a:gd name="connsiteY2" fmla="*/ 497110 h 497109"/>
                  <a:gd name="connsiteX3" fmla="*/ 122 w 1048269"/>
                  <a:gd name="connsiteY3" fmla="*/ 497110 h 497109"/>
                  <a:gd name="connsiteX4" fmla="*/ 51558 w 1048269"/>
                  <a:gd name="connsiteY4" fmla="*/ 158020 h 497109"/>
                  <a:gd name="connsiteX5" fmla="*/ 376836 w 1048269"/>
                  <a:gd name="connsiteY5" fmla="*/ 0 h 49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269" h="497109">
                    <a:moveTo>
                      <a:pt x="663825" y="0"/>
                    </a:moveTo>
                    <a:cubicBezTo>
                      <a:pt x="736977" y="9525"/>
                      <a:pt x="937287" y="53530"/>
                      <a:pt x="996342" y="158020"/>
                    </a:cubicBezTo>
                    <a:cubicBezTo>
                      <a:pt x="1051302" y="255079"/>
                      <a:pt x="1049016" y="278892"/>
                      <a:pt x="1047873" y="497110"/>
                    </a:cubicBezTo>
                    <a:lnTo>
                      <a:pt x="122" y="497110"/>
                    </a:lnTo>
                    <a:cubicBezTo>
                      <a:pt x="-1116" y="278892"/>
                      <a:pt x="6409" y="236887"/>
                      <a:pt x="51558" y="158020"/>
                    </a:cubicBezTo>
                    <a:cubicBezTo>
                      <a:pt x="111184" y="53816"/>
                      <a:pt x="303684" y="9239"/>
                      <a:pt x="376836" y="0"/>
                    </a:cubicBezTo>
                  </a:path>
                </a:pathLst>
              </a:custGeom>
              <a:noFill/>
              <a:ln w="12700" cap="flat">
                <a:solidFill>
                  <a:schemeClr val="tx1"/>
                </a:solid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AE4B6807-515A-4A80-A24F-C4E2C7241087}"/>
                  </a:ext>
                </a:extLst>
              </p:cNvPr>
              <p:cNvSpPr/>
              <p:nvPr/>
            </p:nvSpPr>
            <p:spPr>
              <a:xfrm>
                <a:off x="16530973" y="8282940"/>
                <a:ext cx="9525" cy="178498"/>
              </a:xfrm>
              <a:custGeom>
                <a:avLst/>
                <a:gdLst>
                  <a:gd name="connsiteX0" fmla="*/ 0 w 9525"/>
                  <a:gd name="connsiteY0" fmla="*/ 0 h 178498"/>
                  <a:gd name="connsiteX1" fmla="*/ 0 w 9525"/>
                  <a:gd name="connsiteY1" fmla="*/ 178498 h 178498"/>
                </a:gdLst>
                <a:ahLst/>
                <a:cxnLst>
                  <a:cxn ang="0">
                    <a:pos x="connsiteX0" y="connsiteY0"/>
                  </a:cxn>
                  <a:cxn ang="0">
                    <a:pos x="connsiteX1" y="connsiteY1"/>
                  </a:cxn>
                </a:cxnLst>
                <a:rect l="l" t="t" r="r" b="b"/>
                <a:pathLst>
                  <a:path w="9525" h="178498">
                    <a:moveTo>
                      <a:pt x="0" y="0"/>
                    </a:moveTo>
                    <a:lnTo>
                      <a:pt x="0" y="178498"/>
                    </a:lnTo>
                  </a:path>
                </a:pathLst>
              </a:custGeom>
              <a:ln w="12700" cap="flat">
                <a:solidFill>
                  <a:schemeClr val="tx1"/>
                </a:solid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22CB71C-8173-4FF1-AF97-7032CA8CAAD9}"/>
                  </a:ext>
                </a:extLst>
              </p:cNvPr>
              <p:cNvSpPr/>
              <p:nvPr/>
            </p:nvSpPr>
            <p:spPr>
              <a:xfrm>
                <a:off x="17128191" y="8282940"/>
                <a:ext cx="9525" cy="178498"/>
              </a:xfrm>
              <a:custGeom>
                <a:avLst/>
                <a:gdLst>
                  <a:gd name="connsiteX0" fmla="*/ 0 w 9525"/>
                  <a:gd name="connsiteY0" fmla="*/ 0 h 178498"/>
                  <a:gd name="connsiteX1" fmla="*/ 0 w 9525"/>
                  <a:gd name="connsiteY1" fmla="*/ 178498 h 178498"/>
                </a:gdLst>
                <a:ahLst/>
                <a:cxnLst>
                  <a:cxn ang="0">
                    <a:pos x="connsiteX0" y="connsiteY0"/>
                  </a:cxn>
                  <a:cxn ang="0">
                    <a:pos x="connsiteX1" y="connsiteY1"/>
                  </a:cxn>
                </a:cxnLst>
                <a:rect l="l" t="t" r="r" b="b"/>
                <a:pathLst>
                  <a:path w="9525" h="178498">
                    <a:moveTo>
                      <a:pt x="0" y="0"/>
                    </a:moveTo>
                    <a:lnTo>
                      <a:pt x="0" y="178498"/>
                    </a:lnTo>
                  </a:path>
                </a:pathLst>
              </a:custGeom>
              <a:ln w="12700" cap="flat">
                <a:solidFill>
                  <a:schemeClr val="tx1"/>
                </a:solid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7B5BDEB0-1841-42C3-86D9-3E4AAC3777E5}"/>
                  </a:ext>
                </a:extLst>
              </p:cNvPr>
              <p:cNvSpPr/>
              <p:nvPr/>
            </p:nvSpPr>
            <p:spPr>
              <a:xfrm>
                <a:off x="16487925" y="7218842"/>
                <a:ext cx="690970" cy="847689"/>
              </a:xfrm>
              <a:custGeom>
                <a:avLst/>
                <a:gdLst>
                  <a:gd name="connsiteX0" fmla="*/ 281 w 690970"/>
                  <a:gd name="connsiteY0" fmla="*/ 836069 h 847689"/>
                  <a:gd name="connsiteX1" fmla="*/ 281 w 690970"/>
                  <a:gd name="connsiteY1" fmla="*/ 355057 h 847689"/>
                  <a:gd name="connsiteX2" fmla="*/ 50287 w 690970"/>
                  <a:gd name="connsiteY2" fmla="*/ 150269 h 847689"/>
                  <a:gd name="connsiteX3" fmla="*/ 390235 w 690970"/>
                  <a:gd name="connsiteY3" fmla="*/ 1108 h 847689"/>
                  <a:gd name="connsiteX4" fmla="*/ 564637 w 690970"/>
                  <a:gd name="connsiteY4" fmla="*/ 159509 h 847689"/>
                  <a:gd name="connsiteX5" fmla="*/ 690844 w 690970"/>
                  <a:gd name="connsiteY5" fmla="*/ 314290 h 847689"/>
                  <a:gd name="connsiteX6" fmla="*/ 688462 w 690970"/>
                  <a:gd name="connsiteY6" fmla="*/ 847690 h 84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970" h="847689">
                    <a:moveTo>
                      <a:pt x="281" y="836069"/>
                    </a:moveTo>
                    <a:lnTo>
                      <a:pt x="281" y="355057"/>
                    </a:lnTo>
                    <a:cubicBezTo>
                      <a:pt x="-2458" y="283468"/>
                      <a:pt x="14862" y="212539"/>
                      <a:pt x="50287" y="150269"/>
                    </a:cubicBezTo>
                    <a:cubicBezTo>
                      <a:pt x="143728" y="5013"/>
                      <a:pt x="298414" y="-4321"/>
                      <a:pt x="390235" y="1108"/>
                    </a:cubicBezTo>
                    <a:cubicBezTo>
                      <a:pt x="444241" y="4537"/>
                      <a:pt x="557494" y="16634"/>
                      <a:pt x="564637" y="159509"/>
                    </a:cubicBezTo>
                    <a:cubicBezTo>
                      <a:pt x="564637" y="159509"/>
                      <a:pt x="695606" y="142840"/>
                      <a:pt x="690844" y="314290"/>
                    </a:cubicBezTo>
                    <a:lnTo>
                      <a:pt x="688462" y="847690"/>
                    </a:lnTo>
                  </a:path>
                </a:pathLst>
              </a:custGeom>
              <a:noFill/>
              <a:ln w="12700" cap="flat">
                <a:solidFill>
                  <a:schemeClr val="tx1"/>
                </a:solid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0906A1CF-DBEE-41B8-9497-3942FA35E6F8}"/>
                  </a:ext>
                </a:extLst>
              </p:cNvPr>
              <p:cNvSpPr/>
              <p:nvPr/>
            </p:nvSpPr>
            <p:spPr>
              <a:xfrm>
                <a:off x="16829868" y="8276939"/>
                <a:ext cx="9525" cy="184499"/>
              </a:xfrm>
              <a:custGeom>
                <a:avLst/>
                <a:gdLst>
                  <a:gd name="connsiteX0" fmla="*/ 0 w 9525"/>
                  <a:gd name="connsiteY0" fmla="*/ 0 h 184499"/>
                  <a:gd name="connsiteX1" fmla="*/ 0 w 9525"/>
                  <a:gd name="connsiteY1" fmla="*/ 184499 h 184499"/>
                </a:gdLst>
                <a:ahLst/>
                <a:cxnLst>
                  <a:cxn ang="0">
                    <a:pos x="connsiteX0" y="connsiteY0"/>
                  </a:cxn>
                  <a:cxn ang="0">
                    <a:pos x="connsiteX1" y="connsiteY1"/>
                  </a:cxn>
                </a:cxnLst>
                <a:rect l="l" t="t" r="r" b="b"/>
                <a:pathLst>
                  <a:path w="9525" h="184499">
                    <a:moveTo>
                      <a:pt x="0" y="0"/>
                    </a:moveTo>
                    <a:lnTo>
                      <a:pt x="0" y="184499"/>
                    </a:lnTo>
                  </a:path>
                </a:pathLst>
              </a:custGeom>
              <a:ln w="12700" cap="flat">
                <a:solidFill>
                  <a:schemeClr val="tx1"/>
                </a:solid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E75C97B2-14DE-42EB-BE2A-C52AD297E67D}"/>
                  </a:ext>
                </a:extLst>
              </p:cNvPr>
              <p:cNvSpPr/>
              <p:nvPr/>
            </p:nvSpPr>
            <p:spPr>
              <a:xfrm>
                <a:off x="16708519" y="7633049"/>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12700" cap="flat">
                <a:solidFill>
                  <a:schemeClr val="tx1"/>
                </a:solidFill>
                <a:prstDash val="solid"/>
                <a:round/>
              </a:ln>
            </p:spPr>
            <p:txBody>
              <a:bodyPr rtlCol="0" anchor="ctr"/>
              <a:lstStyle/>
              <a:p>
                <a:endParaRPr lang="en-US" dirty="0"/>
              </a:p>
            </p:txBody>
          </p:sp>
          <p:sp>
            <p:nvSpPr>
              <p:cNvPr id="166" name="Freeform: Shape 165">
                <a:extLst>
                  <a:ext uri="{FF2B5EF4-FFF2-40B4-BE49-F238E27FC236}">
                    <a16:creationId xmlns:a16="http://schemas.microsoft.com/office/drawing/2014/main" id="{A1258DC9-00A1-4F9D-B960-84C8A89E350E}"/>
                  </a:ext>
                </a:extLst>
              </p:cNvPr>
              <p:cNvSpPr/>
              <p:nvPr/>
            </p:nvSpPr>
            <p:spPr>
              <a:xfrm>
                <a:off x="16879969" y="7633049"/>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12700" cap="flat">
                <a:solidFill>
                  <a:schemeClr val="tx1"/>
                </a:solidFill>
                <a:prstDash val="solid"/>
                <a:round/>
              </a:ln>
            </p:spPr>
            <p:txBody>
              <a:bodyPr rtlCol="0" anchor="ctr"/>
              <a:lstStyle/>
              <a:p>
                <a:endParaRPr lang="en-US" dirty="0"/>
              </a:p>
            </p:txBody>
          </p:sp>
          <p:sp>
            <p:nvSpPr>
              <p:cNvPr id="167" name="Freeform: Shape 166">
                <a:extLst>
                  <a:ext uri="{FF2B5EF4-FFF2-40B4-BE49-F238E27FC236}">
                    <a16:creationId xmlns:a16="http://schemas.microsoft.com/office/drawing/2014/main" id="{4FDF1E35-D1AA-44E0-A52E-53AA77FEBD5F}"/>
                  </a:ext>
                </a:extLst>
              </p:cNvPr>
              <p:cNvSpPr/>
              <p:nvPr/>
            </p:nvSpPr>
            <p:spPr>
              <a:xfrm>
                <a:off x="16629938" y="7493793"/>
                <a:ext cx="217265" cy="24447"/>
              </a:xfrm>
              <a:custGeom>
                <a:avLst/>
                <a:gdLst>
                  <a:gd name="connsiteX0" fmla="*/ 217265 w 217265"/>
                  <a:gd name="connsiteY0" fmla="*/ 7810 h 24447"/>
                  <a:gd name="connsiteX1" fmla="*/ 0 w 217265"/>
                  <a:gd name="connsiteY1" fmla="*/ 0 h 24447"/>
                </a:gdLst>
                <a:ahLst/>
                <a:cxnLst>
                  <a:cxn ang="0">
                    <a:pos x="connsiteX0" y="connsiteY0"/>
                  </a:cxn>
                  <a:cxn ang="0">
                    <a:pos x="connsiteX1" y="connsiteY1"/>
                  </a:cxn>
                </a:cxnLst>
                <a:rect l="l" t="t" r="r" b="b"/>
                <a:pathLst>
                  <a:path w="217265" h="24447">
                    <a:moveTo>
                      <a:pt x="217265" y="7810"/>
                    </a:moveTo>
                    <a:cubicBezTo>
                      <a:pt x="217265" y="7810"/>
                      <a:pt x="104299" y="50006"/>
                      <a:pt x="0" y="0"/>
                    </a:cubicBezTo>
                  </a:path>
                </a:pathLst>
              </a:custGeom>
              <a:noFill/>
              <a:ln w="12700" cap="flat">
                <a:solidFill>
                  <a:schemeClr val="tx1"/>
                </a:solid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FD88D15-030F-4D2B-8FFF-CB3BE90F8601}"/>
                  </a:ext>
                </a:extLst>
              </p:cNvPr>
              <p:cNvSpPr/>
              <p:nvPr/>
            </p:nvSpPr>
            <p:spPr>
              <a:xfrm>
                <a:off x="16546594" y="7660481"/>
                <a:ext cx="73247" cy="53530"/>
              </a:xfrm>
              <a:custGeom>
                <a:avLst/>
                <a:gdLst>
                  <a:gd name="connsiteX0" fmla="*/ 0 w 73247"/>
                  <a:gd name="connsiteY0" fmla="*/ 53531 h 53530"/>
                  <a:gd name="connsiteX1" fmla="*/ 73247 w 73247"/>
                  <a:gd name="connsiteY1" fmla="*/ 0 h 53530"/>
                </a:gdLst>
                <a:ahLst/>
                <a:cxnLst>
                  <a:cxn ang="0">
                    <a:pos x="connsiteX0" y="connsiteY0"/>
                  </a:cxn>
                  <a:cxn ang="0">
                    <a:pos x="connsiteX1" y="connsiteY1"/>
                  </a:cxn>
                </a:cxnLst>
                <a:rect l="l" t="t" r="r" b="b"/>
                <a:pathLst>
                  <a:path w="73247" h="53530">
                    <a:moveTo>
                      <a:pt x="0" y="53531"/>
                    </a:moveTo>
                    <a:cubicBezTo>
                      <a:pt x="27331" y="40063"/>
                      <a:pt x="52116" y="21951"/>
                      <a:pt x="73247" y="0"/>
                    </a:cubicBezTo>
                  </a:path>
                </a:pathLst>
              </a:custGeom>
              <a:noFill/>
              <a:ln w="12700" cap="flat">
                <a:solidFill>
                  <a:schemeClr val="tx1"/>
                </a:solid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5995732-829E-4085-AD8F-29DDE8BF2685}"/>
                  </a:ext>
                </a:extLst>
              </p:cNvPr>
              <p:cNvSpPr/>
              <p:nvPr/>
            </p:nvSpPr>
            <p:spPr>
              <a:xfrm>
                <a:off x="16744238" y="8024241"/>
                <a:ext cx="171450" cy="16279"/>
              </a:xfrm>
              <a:custGeom>
                <a:avLst/>
                <a:gdLst>
                  <a:gd name="connsiteX0" fmla="*/ 0 w 171450"/>
                  <a:gd name="connsiteY0" fmla="*/ 0 h 16279"/>
                  <a:gd name="connsiteX1" fmla="*/ 171450 w 171450"/>
                  <a:gd name="connsiteY1" fmla="*/ 1905 h 16279"/>
                </a:gdLst>
                <a:ahLst/>
                <a:cxnLst>
                  <a:cxn ang="0">
                    <a:pos x="connsiteX0" y="connsiteY0"/>
                  </a:cxn>
                  <a:cxn ang="0">
                    <a:pos x="connsiteX1" y="connsiteY1"/>
                  </a:cxn>
                </a:cxnLst>
                <a:rect l="l" t="t" r="r" b="b"/>
                <a:pathLst>
                  <a:path w="171450" h="16279">
                    <a:moveTo>
                      <a:pt x="0" y="0"/>
                    </a:moveTo>
                    <a:cubicBezTo>
                      <a:pt x="55100" y="21030"/>
                      <a:pt x="115896" y="21705"/>
                      <a:pt x="171450" y="1905"/>
                    </a:cubicBezTo>
                  </a:path>
                </a:pathLst>
              </a:custGeom>
              <a:noFill/>
              <a:ln w="12700" cap="flat">
                <a:solidFill>
                  <a:schemeClr val="tx1"/>
                </a:solid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F4BF459-2CEE-4792-AE77-3368CD963701}"/>
                  </a:ext>
                </a:extLst>
              </p:cNvPr>
              <p:cNvSpPr/>
              <p:nvPr/>
            </p:nvSpPr>
            <p:spPr>
              <a:xfrm>
                <a:off x="16671562" y="8325802"/>
                <a:ext cx="86105" cy="86106"/>
              </a:xfrm>
              <a:custGeom>
                <a:avLst/>
                <a:gdLst>
                  <a:gd name="connsiteX0" fmla="*/ 86106 w 86105"/>
                  <a:gd name="connsiteY0" fmla="*/ 43053 h 86106"/>
                  <a:gd name="connsiteX1" fmla="*/ 43053 w 86105"/>
                  <a:gd name="connsiteY1" fmla="*/ 86106 h 86106"/>
                  <a:gd name="connsiteX2" fmla="*/ 0 w 86105"/>
                  <a:gd name="connsiteY2" fmla="*/ 43053 h 86106"/>
                  <a:gd name="connsiteX3" fmla="*/ 43053 w 86105"/>
                  <a:gd name="connsiteY3" fmla="*/ 0 h 86106"/>
                  <a:gd name="connsiteX4" fmla="*/ 86106 w 86105"/>
                  <a:gd name="connsiteY4" fmla="*/ 43053 h 8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5" h="86106">
                    <a:moveTo>
                      <a:pt x="86106" y="43053"/>
                    </a:moveTo>
                    <a:cubicBezTo>
                      <a:pt x="86106" y="66830"/>
                      <a:pt x="66830" y="86106"/>
                      <a:pt x="43053" y="86106"/>
                    </a:cubicBezTo>
                    <a:cubicBezTo>
                      <a:pt x="19275" y="86106"/>
                      <a:pt x="0" y="66831"/>
                      <a:pt x="0" y="43053"/>
                    </a:cubicBezTo>
                    <a:cubicBezTo>
                      <a:pt x="0" y="19275"/>
                      <a:pt x="19276" y="0"/>
                      <a:pt x="43053" y="0"/>
                    </a:cubicBezTo>
                    <a:cubicBezTo>
                      <a:pt x="66831" y="0"/>
                      <a:pt x="86106" y="19275"/>
                      <a:pt x="86106" y="43053"/>
                    </a:cubicBezTo>
                    <a:close/>
                  </a:path>
                </a:pathLst>
              </a:custGeom>
              <a:noFill/>
              <a:ln w="12700" cap="flat">
                <a:solidFill>
                  <a:schemeClr val="tx1"/>
                </a:solid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6B0CDD33-436C-4A13-90D2-5503710D4111}"/>
                  </a:ext>
                </a:extLst>
              </p:cNvPr>
              <p:cNvSpPr/>
              <p:nvPr/>
            </p:nvSpPr>
            <p:spPr>
              <a:xfrm>
                <a:off x="16672324" y="7367301"/>
                <a:ext cx="158972" cy="39719"/>
              </a:xfrm>
              <a:custGeom>
                <a:avLst/>
                <a:gdLst>
                  <a:gd name="connsiteX0" fmla="*/ 0 w 158972"/>
                  <a:gd name="connsiteY0" fmla="*/ 0 h 39719"/>
                  <a:gd name="connsiteX1" fmla="*/ 158972 w 158972"/>
                  <a:gd name="connsiteY1" fmla="*/ 39719 h 39719"/>
                </a:gdLst>
                <a:ahLst/>
                <a:cxnLst>
                  <a:cxn ang="0">
                    <a:pos x="connsiteX0" y="connsiteY0"/>
                  </a:cxn>
                  <a:cxn ang="0">
                    <a:pos x="connsiteX1" y="connsiteY1"/>
                  </a:cxn>
                </a:cxnLst>
                <a:rect l="l" t="t" r="r" b="b"/>
                <a:pathLst>
                  <a:path w="158972" h="39719">
                    <a:moveTo>
                      <a:pt x="0" y="0"/>
                    </a:moveTo>
                    <a:cubicBezTo>
                      <a:pt x="49853" y="23594"/>
                      <a:pt x="103881" y="37093"/>
                      <a:pt x="158972" y="39719"/>
                    </a:cubicBezTo>
                  </a:path>
                </a:pathLst>
              </a:custGeom>
              <a:noFill/>
              <a:ln w="12700" cap="flat">
                <a:solidFill>
                  <a:schemeClr val="tx1"/>
                </a:solidFill>
                <a:prstDash val="solid"/>
                <a:round/>
              </a:ln>
            </p:spPr>
            <p:txBody>
              <a:bodyPr rtlCol="0" anchor="ctr"/>
              <a:lstStyle/>
              <a:p>
                <a:endParaRPr lang="en-US" dirty="0"/>
              </a:p>
            </p:txBody>
          </p:sp>
        </p:grpSp>
      </p:grpSp>
      <p:grpSp>
        <p:nvGrpSpPr>
          <p:cNvPr id="9" name="Group 8">
            <a:extLst>
              <a:ext uri="{FF2B5EF4-FFF2-40B4-BE49-F238E27FC236}">
                <a16:creationId xmlns:a16="http://schemas.microsoft.com/office/drawing/2014/main" id="{9507EB0C-35EF-471C-8AFC-B79E8C280F93}"/>
              </a:ext>
            </a:extLst>
          </p:cNvPr>
          <p:cNvGrpSpPr/>
          <p:nvPr/>
        </p:nvGrpSpPr>
        <p:grpSpPr>
          <a:xfrm>
            <a:off x="4683640" y="798693"/>
            <a:ext cx="3985260" cy="1856087"/>
            <a:chOff x="4683640" y="798693"/>
            <a:chExt cx="3985260" cy="1856087"/>
          </a:xfrm>
        </p:grpSpPr>
        <p:sp>
          <p:nvSpPr>
            <p:cNvPr id="32" name="TextBox 31">
              <a:extLst>
                <a:ext uri="{FF2B5EF4-FFF2-40B4-BE49-F238E27FC236}">
                  <a16:creationId xmlns:a16="http://schemas.microsoft.com/office/drawing/2014/main" id="{CDBEB520-EC72-4C49-9AF9-38FAAAC26EFF}"/>
                </a:ext>
              </a:extLst>
            </p:cNvPr>
            <p:cNvSpPr txBox="1"/>
            <p:nvPr/>
          </p:nvSpPr>
          <p:spPr>
            <a:xfrm>
              <a:off x="4683640" y="1608673"/>
              <a:ext cx="3985260" cy="601143"/>
            </a:xfrm>
            <a:prstGeom prst="rect">
              <a:avLst/>
            </a:prstGeom>
          </p:spPr>
          <p:txBody>
            <a:bodyPr vert="horz" lIns="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Aft>
                  <a:spcPts val="600"/>
                </a:spcAft>
              </a:pPr>
              <a:r>
                <a:rPr lang="en-US" sz="1200" dirty="0"/>
                <a:t>Brainstorm use cases and test the service </a:t>
              </a:r>
              <a:br>
                <a:rPr lang="en-US" sz="1200" dirty="0"/>
              </a:br>
              <a:r>
                <a:rPr lang="en-US" sz="1200" dirty="0"/>
                <a:t>with your own data and understand </a:t>
              </a:r>
              <a:br>
                <a:rPr lang="en-US" sz="1200" dirty="0"/>
              </a:br>
              <a:r>
                <a:rPr lang="en-US" sz="1200" dirty="0"/>
                <a:t>how it works in the context of your business</a:t>
              </a:r>
            </a:p>
            <a:p>
              <a:pPr algn="ctr">
                <a:spcAft>
                  <a:spcPts val="600"/>
                </a:spcAft>
              </a:pPr>
              <a:r>
                <a:rPr lang="en-US" sz="1200" dirty="0"/>
                <a:t>Hand-on or off support from the AWS team</a:t>
              </a:r>
            </a:p>
          </p:txBody>
        </p:sp>
        <p:sp>
          <p:nvSpPr>
            <p:cNvPr id="33" name="Rectangle 32">
              <a:extLst>
                <a:ext uri="{FF2B5EF4-FFF2-40B4-BE49-F238E27FC236}">
                  <a16:creationId xmlns:a16="http://schemas.microsoft.com/office/drawing/2014/main" id="{3F3122CA-E030-4BD7-A48C-812DD6932949}"/>
                </a:ext>
              </a:extLst>
            </p:cNvPr>
            <p:cNvSpPr/>
            <p:nvPr/>
          </p:nvSpPr>
          <p:spPr>
            <a:xfrm>
              <a:off x="4683640" y="926564"/>
              <a:ext cx="3985260" cy="1728216"/>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4" name="TextBox 33">
              <a:extLst>
                <a:ext uri="{FF2B5EF4-FFF2-40B4-BE49-F238E27FC236}">
                  <a16:creationId xmlns:a16="http://schemas.microsoft.com/office/drawing/2014/main" id="{3F5E7428-52F7-4C89-B953-03D9C081A7DA}"/>
                </a:ext>
              </a:extLst>
            </p:cNvPr>
            <p:cNvSpPr txBox="1"/>
            <p:nvPr/>
          </p:nvSpPr>
          <p:spPr>
            <a:xfrm>
              <a:off x="5954351" y="798693"/>
              <a:ext cx="1443839" cy="272954"/>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400" b="1" dirty="0">
                  <a:solidFill>
                    <a:schemeClr val="accent1"/>
                  </a:solidFill>
                </a:rPr>
                <a:t>POC IN A BOX</a:t>
              </a:r>
            </a:p>
          </p:txBody>
        </p:sp>
        <p:grpSp>
          <p:nvGrpSpPr>
            <p:cNvPr id="172" name="Graphic 5087">
              <a:extLst>
                <a:ext uri="{FF2B5EF4-FFF2-40B4-BE49-F238E27FC236}">
                  <a16:creationId xmlns:a16="http://schemas.microsoft.com/office/drawing/2014/main" id="{AB6A5BDA-EBC9-4937-B6E1-9111EF507433}"/>
                </a:ext>
              </a:extLst>
            </p:cNvPr>
            <p:cNvGrpSpPr/>
            <p:nvPr/>
          </p:nvGrpSpPr>
          <p:grpSpPr>
            <a:xfrm>
              <a:off x="6420238" y="1058947"/>
              <a:ext cx="512064" cy="512064"/>
              <a:chOff x="3013606" y="6858000"/>
              <a:chExt cx="1905000" cy="1905000"/>
            </a:xfrm>
          </p:grpSpPr>
          <p:sp>
            <p:nvSpPr>
              <p:cNvPr id="173" name="Freeform: Shape 172">
                <a:extLst>
                  <a:ext uri="{FF2B5EF4-FFF2-40B4-BE49-F238E27FC236}">
                    <a16:creationId xmlns:a16="http://schemas.microsoft.com/office/drawing/2014/main" id="{C3B77813-8F80-419B-829E-28300C8EF6ED}"/>
                  </a:ext>
                </a:extLst>
              </p:cNvPr>
              <p:cNvSpPr/>
              <p:nvPr/>
            </p:nvSpPr>
            <p:spPr>
              <a:xfrm>
                <a:off x="3599298" y="7337680"/>
                <a:ext cx="771715" cy="888776"/>
              </a:xfrm>
              <a:custGeom>
                <a:avLst/>
                <a:gdLst>
                  <a:gd name="connsiteX0" fmla="*/ 771715 w 771715"/>
                  <a:gd name="connsiteY0" fmla="*/ 386332 h 888776"/>
                  <a:gd name="connsiteX1" fmla="*/ 386332 w 771715"/>
                  <a:gd name="connsiteY1" fmla="*/ 0 h 888776"/>
                  <a:gd name="connsiteX2" fmla="*/ 0 w 771715"/>
                  <a:gd name="connsiteY2" fmla="*/ 385383 h 888776"/>
                  <a:gd name="connsiteX3" fmla="*/ 219265 w 771715"/>
                  <a:gd name="connsiteY3" fmla="*/ 733900 h 888776"/>
                  <a:gd name="connsiteX4" fmla="*/ 219265 w 771715"/>
                  <a:gd name="connsiteY4" fmla="*/ 888776 h 888776"/>
                  <a:gd name="connsiteX5" fmla="*/ 552640 w 771715"/>
                  <a:gd name="connsiteY5" fmla="*/ 888776 h 888776"/>
                  <a:gd name="connsiteX6" fmla="*/ 552640 w 771715"/>
                  <a:gd name="connsiteY6" fmla="*/ 733900 h 888776"/>
                  <a:gd name="connsiteX7" fmla="*/ 771715 w 771715"/>
                  <a:gd name="connsiteY7" fmla="*/ 386332 h 88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715" h="888776">
                    <a:moveTo>
                      <a:pt x="771715" y="386332"/>
                    </a:moveTo>
                    <a:cubicBezTo>
                      <a:pt x="771977" y="173229"/>
                      <a:pt x="599436" y="262"/>
                      <a:pt x="386332" y="0"/>
                    </a:cubicBezTo>
                    <a:cubicBezTo>
                      <a:pt x="173229" y="-262"/>
                      <a:pt x="262" y="172280"/>
                      <a:pt x="0" y="385383"/>
                    </a:cubicBezTo>
                    <a:cubicBezTo>
                      <a:pt x="-183" y="534103"/>
                      <a:pt x="85120" y="669690"/>
                      <a:pt x="219265" y="733900"/>
                    </a:cubicBezTo>
                    <a:lnTo>
                      <a:pt x="219265" y="888776"/>
                    </a:lnTo>
                    <a:lnTo>
                      <a:pt x="552640" y="888776"/>
                    </a:lnTo>
                    <a:lnTo>
                      <a:pt x="552640" y="733900"/>
                    </a:lnTo>
                    <a:cubicBezTo>
                      <a:pt x="686466" y="669856"/>
                      <a:pt x="771660" y="534693"/>
                      <a:pt x="771715" y="386332"/>
                    </a:cubicBezTo>
                    <a:close/>
                  </a:path>
                </a:pathLst>
              </a:custGeom>
              <a:noFill/>
              <a:ln w="12700" cap="flat">
                <a:solidFill>
                  <a:srgbClr val="F1F2F2"/>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3484FCEB-7478-40AF-9A68-FF8D996565C5}"/>
                  </a:ext>
                </a:extLst>
              </p:cNvPr>
              <p:cNvSpPr/>
              <p:nvPr/>
            </p:nvSpPr>
            <p:spPr>
              <a:xfrm>
                <a:off x="3985156" y="7882604"/>
                <a:ext cx="9525" cy="343852"/>
              </a:xfrm>
              <a:custGeom>
                <a:avLst/>
                <a:gdLst>
                  <a:gd name="connsiteX0" fmla="*/ 0 w 9525"/>
                  <a:gd name="connsiteY0" fmla="*/ 343852 h 343852"/>
                  <a:gd name="connsiteX1" fmla="*/ 0 w 9525"/>
                  <a:gd name="connsiteY1" fmla="*/ 0 h 343852"/>
                </a:gdLst>
                <a:ahLst/>
                <a:cxnLst>
                  <a:cxn ang="0">
                    <a:pos x="connsiteX0" y="connsiteY0"/>
                  </a:cxn>
                  <a:cxn ang="0">
                    <a:pos x="connsiteX1" y="connsiteY1"/>
                  </a:cxn>
                </a:cxnLst>
                <a:rect l="l" t="t" r="r" b="b"/>
                <a:pathLst>
                  <a:path w="9525" h="343852">
                    <a:moveTo>
                      <a:pt x="0" y="343852"/>
                    </a:moveTo>
                    <a:lnTo>
                      <a:pt x="0" y="0"/>
                    </a:lnTo>
                  </a:path>
                </a:pathLst>
              </a:custGeom>
              <a:ln w="12700" cap="flat">
                <a:solidFill>
                  <a:srgbClr val="F1F2F2"/>
                </a:solidFill>
                <a:prstDash val="solid"/>
                <a:round/>
              </a:ln>
            </p:spPr>
            <p:txBody>
              <a:bodyPr rtlCol="0" anchor="ctr"/>
              <a:lstStyle/>
              <a:p>
                <a:endParaRPr lang="en-US" dirty="0"/>
              </a:p>
            </p:txBody>
          </p:sp>
          <p:sp>
            <p:nvSpPr>
              <p:cNvPr id="175" name="Freeform: Shape 174">
                <a:extLst>
                  <a:ext uri="{FF2B5EF4-FFF2-40B4-BE49-F238E27FC236}">
                    <a16:creationId xmlns:a16="http://schemas.microsoft.com/office/drawing/2014/main" id="{65830387-1A2A-494B-B75E-127475CF12A0}"/>
                  </a:ext>
                </a:extLst>
              </p:cNvPr>
              <p:cNvSpPr/>
              <p:nvPr/>
            </p:nvSpPr>
            <p:spPr>
              <a:xfrm>
                <a:off x="3899431" y="7879842"/>
                <a:ext cx="171450" cy="9525"/>
              </a:xfrm>
              <a:custGeom>
                <a:avLst/>
                <a:gdLst>
                  <a:gd name="connsiteX0" fmla="*/ 0 w 171450"/>
                  <a:gd name="connsiteY0" fmla="*/ 0 h 9525"/>
                  <a:gd name="connsiteX1" fmla="*/ 171450 w 171450"/>
                  <a:gd name="connsiteY1" fmla="*/ 0 h 9525"/>
                </a:gdLst>
                <a:ahLst/>
                <a:cxnLst>
                  <a:cxn ang="0">
                    <a:pos x="connsiteX0" y="connsiteY0"/>
                  </a:cxn>
                  <a:cxn ang="0">
                    <a:pos x="connsiteX1" y="connsiteY1"/>
                  </a:cxn>
                </a:cxnLst>
                <a:rect l="l" t="t" r="r" b="b"/>
                <a:pathLst>
                  <a:path w="171450" h="9525">
                    <a:moveTo>
                      <a:pt x="0" y="0"/>
                    </a:moveTo>
                    <a:lnTo>
                      <a:pt x="171450" y="0"/>
                    </a:lnTo>
                  </a:path>
                </a:pathLst>
              </a:custGeom>
              <a:ln w="12700" cap="flat">
                <a:solidFill>
                  <a:srgbClr val="F1F2F2"/>
                </a:solidFill>
                <a:prstDash val="solid"/>
                <a:round/>
              </a:ln>
            </p:spPr>
            <p:txBody>
              <a:bodyPr rtlCol="0" anchor="ctr"/>
              <a:lstStyle/>
              <a:p>
                <a:endParaRPr lang="en-US" dirty="0"/>
              </a:p>
            </p:txBody>
          </p:sp>
          <p:sp>
            <p:nvSpPr>
              <p:cNvPr id="176" name="Freeform: Shape 175">
                <a:extLst>
                  <a:ext uri="{FF2B5EF4-FFF2-40B4-BE49-F238E27FC236}">
                    <a16:creationId xmlns:a16="http://schemas.microsoft.com/office/drawing/2014/main" id="{C1FA69AA-F20E-4026-BCC9-88D3B80DBD2E}"/>
                  </a:ext>
                </a:extLst>
              </p:cNvPr>
              <p:cNvSpPr/>
              <p:nvPr/>
            </p:nvSpPr>
            <p:spPr>
              <a:xfrm>
                <a:off x="3734362" y="7115175"/>
                <a:ext cx="64865" cy="156495"/>
              </a:xfrm>
              <a:custGeom>
                <a:avLst/>
                <a:gdLst>
                  <a:gd name="connsiteX0" fmla="*/ 64865 w 64865"/>
                  <a:gd name="connsiteY0" fmla="*/ 156496 h 156495"/>
                  <a:gd name="connsiteX1" fmla="*/ 0 w 64865"/>
                  <a:gd name="connsiteY1" fmla="*/ 0 h 156495"/>
                </a:gdLst>
                <a:ahLst/>
                <a:cxnLst>
                  <a:cxn ang="0">
                    <a:pos x="connsiteX0" y="connsiteY0"/>
                  </a:cxn>
                  <a:cxn ang="0">
                    <a:pos x="connsiteX1" y="connsiteY1"/>
                  </a:cxn>
                </a:cxnLst>
                <a:rect l="l" t="t" r="r" b="b"/>
                <a:pathLst>
                  <a:path w="64865" h="156495">
                    <a:moveTo>
                      <a:pt x="64865" y="156496"/>
                    </a:moveTo>
                    <a:lnTo>
                      <a:pt x="0" y="0"/>
                    </a:lnTo>
                  </a:path>
                </a:pathLst>
              </a:custGeom>
              <a:ln w="12700" cap="flat">
                <a:solidFill>
                  <a:schemeClr val="accent1"/>
                </a:solidFill>
                <a:prstDash val="solid"/>
                <a:round/>
              </a:ln>
            </p:spPr>
            <p:txBody>
              <a:bodyPr rtlCol="0" anchor="ctr"/>
              <a:lstStyle/>
              <a:p>
                <a:endParaRPr lang="en-US" dirty="0"/>
              </a:p>
            </p:txBody>
          </p:sp>
          <p:sp>
            <p:nvSpPr>
              <p:cNvPr id="177" name="Freeform: Shape 176">
                <a:extLst>
                  <a:ext uri="{FF2B5EF4-FFF2-40B4-BE49-F238E27FC236}">
                    <a16:creationId xmlns:a16="http://schemas.microsoft.com/office/drawing/2014/main" id="{A9E73886-6F34-47D9-8D64-22B8C8FC06A4}"/>
                  </a:ext>
                </a:extLst>
              </p:cNvPr>
              <p:cNvSpPr/>
              <p:nvPr/>
            </p:nvSpPr>
            <p:spPr>
              <a:xfrm>
                <a:off x="3379747" y="7906226"/>
                <a:ext cx="157257" cy="65151"/>
              </a:xfrm>
              <a:custGeom>
                <a:avLst/>
                <a:gdLst>
                  <a:gd name="connsiteX0" fmla="*/ 0 w 157257"/>
                  <a:gd name="connsiteY0" fmla="*/ 65151 h 65151"/>
                  <a:gd name="connsiteX1" fmla="*/ 157258 w 157257"/>
                  <a:gd name="connsiteY1" fmla="*/ 0 h 65151"/>
                </a:gdLst>
                <a:ahLst/>
                <a:cxnLst>
                  <a:cxn ang="0">
                    <a:pos x="connsiteX0" y="connsiteY0"/>
                  </a:cxn>
                  <a:cxn ang="0">
                    <a:pos x="connsiteX1" y="connsiteY1"/>
                  </a:cxn>
                </a:cxnLst>
                <a:rect l="l" t="t" r="r" b="b"/>
                <a:pathLst>
                  <a:path w="157257" h="65151">
                    <a:moveTo>
                      <a:pt x="0" y="65151"/>
                    </a:moveTo>
                    <a:lnTo>
                      <a:pt x="157258" y="0"/>
                    </a:lnTo>
                  </a:path>
                </a:pathLst>
              </a:custGeom>
              <a:ln w="12700" cap="flat">
                <a:solidFill>
                  <a:schemeClr val="accent1"/>
                </a:solidFill>
                <a:prstDash val="solid"/>
                <a:round/>
              </a:ln>
            </p:spPr>
            <p:txBody>
              <a:bodyPr rtlCol="0" anchor="ctr"/>
              <a:lstStyle/>
              <a:p>
                <a:endParaRPr lang="en-US" dirty="0"/>
              </a:p>
            </p:txBody>
          </p:sp>
          <p:sp>
            <p:nvSpPr>
              <p:cNvPr id="178" name="Freeform: Shape 177">
                <a:extLst>
                  <a:ext uri="{FF2B5EF4-FFF2-40B4-BE49-F238E27FC236}">
                    <a16:creationId xmlns:a16="http://schemas.microsoft.com/office/drawing/2014/main" id="{7101F820-29B7-4BC2-992E-7107CC77BD51}"/>
                  </a:ext>
                </a:extLst>
              </p:cNvPr>
              <p:cNvSpPr/>
              <p:nvPr/>
            </p:nvSpPr>
            <p:spPr>
              <a:xfrm>
                <a:off x="4434069" y="7469790"/>
                <a:ext cx="156495" cy="64865"/>
              </a:xfrm>
              <a:custGeom>
                <a:avLst/>
                <a:gdLst>
                  <a:gd name="connsiteX0" fmla="*/ 0 w 156495"/>
                  <a:gd name="connsiteY0" fmla="*/ 64865 h 64865"/>
                  <a:gd name="connsiteX1" fmla="*/ 156496 w 156495"/>
                  <a:gd name="connsiteY1" fmla="*/ 0 h 64865"/>
                </a:gdLst>
                <a:ahLst/>
                <a:cxnLst>
                  <a:cxn ang="0">
                    <a:pos x="connsiteX0" y="connsiteY0"/>
                  </a:cxn>
                  <a:cxn ang="0">
                    <a:pos x="connsiteX1" y="connsiteY1"/>
                  </a:cxn>
                </a:cxnLst>
                <a:rect l="l" t="t" r="r" b="b"/>
                <a:pathLst>
                  <a:path w="156495" h="64865">
                    <a:moveTo>
                      <a:pt x="0" y="64865"/>
                    </a:moveTo>
                    <a:lnTo>
                      <a:pt x="156496" y="0"/>
                    </a:lnTo>
                  </a:path>
                </a:pathLst>
              </a:custGeom>
              <a:ln w="12700" cap="flat">
                <a:solidFill>
                  <a:schemeClr val="accent1"/>
                </a:solidFill>
                <a:prstDash val="solid"/>
                <a:round/>
              </a:ln>
            </p:spPr>
            <p:txBody>
              <a:bodyPr rtlCol="0" anchor="ctr"/>
              <a:lstStyle/>
              <a:p>
                <a:endParaRPr lang="en-US" dirty="0"/>
              </a:p>
            </p:txBody>
          </p:sp>
          <p:sp>
            <p:nvSpPr>
              <p:cNvPr id="179" name="Freeform: Shape 178">
                <a:extLst>
                  <a:ext uri="{FF2B5EF4-FFF2-40B4-BE49-F238E27FC236}">
                    <a16:creationId xmlns:a16="http://schemas.microsoft.com/office/drawing/2014/main" id="{58FC2861-BBC9-435A-8D06-2D67C8B39DF6}"/>
                  </a:ext>
                </a:extLst>
              </p:cNvPr>
              <p:cNvSpPr/>
              <p:nvPr/>
            </p:nvSpPr>
            <p:spPr>
              <a:xfrm>
                <a:off x="3379747" y="7469790"/>
                <a:ext cx="157257" cy="65150"/>
              </a:xfrm>
              <a:custGeom>
                <a:avLst/>
                <a:gdLst>
                  <a:gd name="connsiteX0" fmla="*/ 0 w 157257"/>
                  <a:gd name="connsiteY0" fmla="*/ 0 h 65150"/>
                  <a:gd name="connsiteX1" fmla="*/ 157258 w 157257"/>
                  <a:gd name="connsiteY1" fmla="*/ 65151 h 65150"/>
                </a:gdLst>
                <a:ahLst/>
                <a:cxnLst>
                  <a:cxn ang="0">
                    <a:pos x="connsiteX0" y="connsiteY0"/>
                  </a:cxn>
                  <a:cxn ang="0">
                    <a:pos x="connsiteX1" y="connsiteY1"/>
                  </a:cxn>
                </a:cxnLst>
                <a:rect l="l" t="t" r="r" b="b"/>
                <a:pathLst>
                  <a:path w="157257" h="65150">
                    <a:moveTo>
                      <a:pt x="0" y="0"/>
                    </a:moveTo>
                    <a:lnTo>
                      <a:pt x="157258" y="65151"/>
                    </a:lnTo>
                  </a:path>
                </a:pathLst>
              </a:custGeom>
              <a:ln w="12700" cap="flat">
                <a:solidFill>
                  <a:schemeClr val="accent1"/>
                </a:solidFill>
                <a:prstDash val="solid"/>
                <a:round/>
              </a:ln>
            </p:spPr>
            <p:txBody>
              <a:bodyPr rtlCol="0" anchor="ctr"/>
              <a:lstStyle/>
              <a:p>
                <a:endParaRPr lang="en-US" dirty="0"/>
              </a:p>
            </p:txBody>
          </p:sp>
          <p:sp>
            <p:nvSpPr>
              <p:cNvPr id="180" name="Freeform: Shape 179">
                <a:extLst>
                  <a:ext uri="{FF2B5EF4-FFF2-40B4-BE49-F238E27FC236}">
                    <a16:creationId xmlns:a16="http://schemas.microsoft.com/office/drawing/2014/main" id="{A0AED181-AD57-416B-89A9-5352F27D957A}"/>
                  </a:ext>
                </a:extLst>
              </p:cNvPr>
              <p:cNvSpPr/>
              <p:nvPr/>
            </p:nvSpPr>
            <p:spPr>
              <a:xfrm>
                <a:off x="4434069" y="7906512"/>
                <a:ext cx="156495" cy="64865"/>
              </a:xfrm>
              <a:custGeom>
                <a:avLst/>
                <a:gdLst>
                  <a:gd name="connsiteX0" fmla="*/ 0 w 156495"/>
                  <a:gd name="connsiteY0" fmla="*/ 0 h 64865"/>
                  <a:gd name="connsiteX1" fmla="*/ 156496 w 156495"/>
                  <a:gd name="connsiteY1" fmla="*/ 64865 h 64865"/>
                </a:gdLst>
                <a:ahLst/>
                <a:cxnLst>
                  <a:cxn ang="0">
                    <a:pos x="connsiteX0" y="connsiteY0"/>
                  </a:cxn>
                  <a:cxn ang="0">
                    <a:pos x="connsiteX1" y="connsiteY1"/>
                  </a:cxn>
                </a:cxnLst>
                <a:rect l="l" t="t" r="r" b="b"/>
                <a:pathLst>
                  <a:path w="156495" h="64865">
                    <a:moveTo>
                      <a:pt x="0" y="0"/>
                    </a:moveTo>
                    <a:lnTo>
                      <a:pt x="156496" y="64865"/>
                    </a:lnTo>
                  </a:path>
                </a:pathLst>
              </a:custGeom>
              <a:ln w="12700" cap="flat">
                <a:solidFill>
                  <a:schemeClr val="accent1"/>
                </a:solidFill>
                <a:prstDash val="solid"/>
                <a:round/>
              </a:ln>
            </p:spPr>
            <p:txBody>
              <a:bodyPr rtlCol="0" anchor="ctr"/>
              <a:lstStyle/>
              <a:p>
                <a:endParaRPr lang="en-US" dirty="0"/>
              </a:p>
            </p:txBody>
          </p:sp>
          <p:sp>
            <p:nvSpPr>
              <p:cNvPr id="181" name="Freeform: Shape 180">
                <a:extLst>
                  <a:ext uri="{FF2B5EF4-FFF2-40B4-BE49-F238E27FC236}">
                    <a16:creationId xmlns:a16="http://schemas.microsoft.com/office/drawing/2014/main" id="{1C749C31-5ACC-4CFF-87E1-62EE082FE7E3}"/>
                  </a:ext>
                </a:extLst>
              </p:cNvPr>
              <p:cNvSpPr/>
              <p:nvPr/>
            </p:nvSpPr>
            <p:spPr>
              <a:xfrm>
                <a:off x="4171084" y="7115175"/>
                <a:ext cx="64865" cy="156495"/>
              </a:xfrm>
              <a:custGeom>
                <a:avLst/>
                <a:gdLst>
                  <a:gd name="connsiteX0" fmla="*/ 0 w 64865"/>
                  <a:gd name="connsiteY0" fmla="*/ 156496 h 156495"/>
                  <a:gd name="connsiteX1" fmla="*/ 64865 w 64865"/>
                  <a:gd name="connsiteY1" fmla="*/ 0 h 156495"/>
                </a:gdLst>
                <a:ahLst/>
                <a:cxnLst>
                  <a:cxn ang="0">
                    <a:pos x="connsiteX0" y="connsiteY0"/>
                  </a:cxn>
                  <a:cxn ang="0">
                    <a:pos x="connsiteX1" y="connsiteY1"/>
                  </a:cxn>
                </a:cxnLst>
                <a:rect l="l" t="t" r="r" b="b"/>
                <a:pathLst>
                  <a:path w="64865" h="156495">
                    <a:moveTo>
                      <a:pt x="0" y="156496"/>
                    </a:moveTo>
                    <a:lnTo>
                      <a:pt x="64865" y="0"/>
                    </a:lnTo>
                  </a:path>
                </a:pathLst>
              </a:custGeom>
              <a:ln w="12700" cap="flat">
                <a:solidFill>
                  <a:schemeClr val="accent1"/>
                </a:solidFill>
                <a:prstDash val="solid"/>
                <a:round/>
              </a:ln>
            </p:spPr>
            <p:txBody>
              <a:bodyPr rtlCol="0" anchor="ctr"/>
              <a:lstStyle/>
              <a:p>
                <a:endParaRPr lang="en-US" dirty="0"/>
              </a:p>
            </p:txBody>
          </p:sp>
          <p:sp>
            <p:nvSpPr>
              <p:cNvPr id="182" name="Freeform: Shape 181">
                <a:extLst>
                  <a:ext uri="{FF2B5EF4-FFF2-40B4-BE49-F238E27FC236}">
                    <a16:creationId xmlns:a16="http://schemas.microsoft.com/office/drawing/2014/main" id="{7885D42C-11B7-4DDA-9D8D-FF276D997016}"/>
                  </a:ext>
                </a:extLst>
              </p:cNvPr>
              <p:cNvSpPr/>
              <p:nvPr/>
            </p:nvSpPr>
            <p:spPr>
              <a:xfrm>
                <a:off x="3818659" y="8265699"/>
                <a:ext cx="333089" cy="50292"/>
              </a:xfrm>
              <a:custGeom>
                <a:avLst/>
                <a:gdLst>
                  <a:gd name="connsiteX0" fmla="*/ 314801 w 333089"/>
                  <a:gd name="connsiteY0" fmla="*/ 0 h 50292"/>
                  <a:gd name="connsiteX1" fmla="*/ 333089 w 333089"/>
                  <a:gd name="connsiteY1" fmla="*/ 0 h 50292"/>
                  <a:gd name="connsiteX2" fmla="*/ 333089 w 333089"/>
                  <a:gd name="connsiteY2" fmla="*/ 50292 h 50292"/>
                  <a:gd name="connsiteX3" fmla="*/ 314801 w 333089"/>
                  <a:gd name="connsiteY3" fmla="*/ 50292 h 50292"/>
                  <a:gd name="connsiteX4" fmla="*/ 18288 w 333089"/>
                  <a:gd name="connsiteY4" fmla="*/ 50292 h 50292"/>
                  <a:gd name="connsiteX5" fmla="*/ 18288 w 333089"/>
                  <a:gd name="connsiteY5" fmla="*/ 0 h 50292"/>
                  <a:gd name="connsiteX6" fmla="*/ 0 w 333089"/>
                  <a:gd name="connsiteY6" fmla="*/ 0 h 50292"/>
                  <a:gd name="connsiteX7" fmla="*/ 18288 w 333089"/>
                  <a:gd name="connsiteY7" fmla="*/ 0 h 5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089" h="50292">
                    <a:moveTo>
                      <a:pt x="314801" y="0"/>
                    </a:moveTo>
                    <a:cubicBezTo>
                      <a:pt x="324901" y="0"/>
                      <a:pt x="333089" y="0"/>
                      <a:pt x="333089" y="0"/>
                    </a:cubicBezTo>
                    <a:lnTo>
                      <a:pt x="333089" y="50292"/>
                    </a:lnTo>
                    <a:cubicBezTo>
                      <a:pt x="333089" y="50292"/>
                      <a:pt x="324901" y="50292"/>
                      <a:pt x="314801" y="50292"/>
                    </a:cubicBezTo>
                    <a:lnTo>
                      <a:pt x="18288" y="50292"/>
                    </a:lnTo>
                    <a:lnTo>
                      <a:pt x="18288" y="0"/>
                    </a:lnTo>
                    <a:cubicBezTo>
                      <a:pt x="8188" y="0"/>
                      <a:pt x="0" y="0"/>
                      <a:pt x="0" y="0"/>
                    </a:cubicBezTo>
                    <a:cubicBezTo>
                      <a:pt x="0" y="0"/>
                      <a:pt x="8188" y="0"/>
                      <a:pt x="18288" y="0"/>
                    </a:cubicBezTo>
                    <a:close/>
                  </a:path>
                </a:pathLst>
              </a:custGeom>
              <a:noFill/>
              <a:ln w="12700" cap="flat">
                <a:solidFill>
                  <a:srgbClr val="F1F2F2"/>
                </a:solidFill>
                <a:prstDash val="solid"/>
                <a:round/>
              </a:ln>
            </p:spPr>
            <p:txBody>
              <a:bodyPr rtlCol="0" anchor="ctr"/>
              <a:lstStyle/>
              <a:p>
                <a:endParaRPr lang="en-US" dirty="0"/>
              </a:p>
            </p:txBody>
          </p:sp>
          <p:sp>
            <p:nvSpPr>
              <p:cNvPr id="183" name="Freeform: Shape 182">
                <a:extLst>
                  <a:ext uri="{FF2B5EF4-FFF2-40B4-BE49-F238E27FC236}">
                    <a16:creationId xmlns:a16="http://schemas.microsoft.com/office/drawing/2014/main" id="{9A55FEEB-13F2-4289-BAAE-19AECDB15F48}"/>
                  </a:ext>
                </a:extLst>
              </p:cNvPr>
              <p:cNvSpPr/>
              <p:nvPr/>
            </p:nvSpPr>
            <p:spPr>
              <a:xfrm>
                <a:off x="3818659" y="8355234"/>
                <a:ext cx="333089" cy="50292"/>
              </a:xfrm>
              <a:custGeom>
                <a:avLst/>
                <a:gdLst>
                  <a:gd name="connsiteX0" fmla="*/ 314801 w 333089"/>
                  <a:gd name="connsiteY0" fmla="*/ 0 h 50292"/>
                  <a:gd name="connsiteX1" fmla="*/ 333089 w 333089"/>
                  <a:gd name="connsiteY1" fmla="*/ 0 h 50292"/>
                  <a:gd name="connsiteX2" fmla="*/ 333089 w 333089"/>
                  <a:gd name="connsiteY2" fmla="*/ 50292 h 50292"/>
                  <a:gd name="connsiteX3" fmla="*/ 314801 w 333089"/>
                  <a:gd name="connsiteY3" fmla="*/ 50292 h 50292"/>
                  <a:gd name="connsiteX4" fmla="*/ 18288 w 333089"/>
                  <a:gd name="connsiteY4" fmla="*/ 50292 h 50292"/>
                  <a:gd name="connsiteX5" fmla="*/ 18288 w 333089"/>
                  <a:gd name="connsiteY5" fmla="*/ 0 h 50292"/>
                  <a:gd name="connsiteX6" fmla="*/ 0 w 333089"/>
                  <a:gd name="connsiteY6" fmla="*/ 0 h 50292"/>
                  <a:gd name="connsiteX7" fmla="*/ 18288 w 333089"/>
                  <a:gd name="connsiteY7" fmla="*/ 0 h 5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089" h="50292">
                    <a:moveTo>
                      <a:pt x="314801" y="0"/>
                    </a:moveTo>
                    <a:cubicBezTo>
                      <a:pt x="324901" y="0"/>
                      <a:pt x="333089" y="0"/>
                      <a:pt x="333089" y="0"/>
                    </a:cubicBezTo>
                    <a:lnTo>
                      <a:pt x="333089" y="50292"/>
                    </a:lnTo>
                    <a:cubicBezTo>
                      <a:pt x="333089" y="50292"/>
                      <a:pt x="324901" y="50292"/>
                      <a:pt x="314801" y="50292"/>
                    </a:cubicBezTo>
                    <a:lnTo>
                      <a:pt x="18288" y="50292"/>
                    </a:lnTo>
                    <a:lnTo>
                      <a:pt x="18288" y="0"/>
                    </a:lnTo>
                    <a:cubicBezTo>
                      <a:pt x="8188" y="0"/>
                      <a:pt x="0" y="0"/>
                      <a:pt x="0" y="0"/>
                    </a:cubicBezTo>
                    <a:cubicBezTo>
                      <a:pt x="0" y="0"/>
                      <a:pt x="8188" y="0"/>
                      <a:pt x="18288" y="0"/>
                    </a:cubicBezTo>
                    <a:close/>
                  </a:path>
                </a:pathLst>
              </a:custGeom>
              <a:noFill/>
              <a:ln w="12700" cap="flat">
                <a:solidFill>
                  <a:srgbClr val="F1F2F2"/>
                </a:solidFill>
                <a:prstDash val="solid"/>
                <a:round/>
              </a:ln>
            </p:spPr>
            <p:txBody>
              <a:bodyPr rtlCol="0" anchor="ctr"/>
              <a:lstStyle/>
              <a:p>
                <a:endParaRPr lang="en-US" dirty="0"/>
              </a:p>
            </p:txBody>
          </p:sp>
          <p:sp>
            <p:nvSpPr>
              <p:cNvPr id="184" name="Freeform: Shape 183">
                <a:extLst>
                  <a:ext uri="{FF2B5EF4-FFF2-40B4-BE49-F238E27FC236}">
                    <a16:creationId xmlns:a16="http://schemas.microsoft.com/office/drawing/2014/main" id="{6E2C5A0E-46A6-4397-B727-6789A26D8A70}"/>
                  </a:ext>
                </a:extLst>
              </p:cNvPr>
              <p:cNvSpPr/>
              <p:nvPr/>
            </p:nvSpPr>
            <p:spPr>
              <a:xfrm>
                <a:off x="3906479" y="8444769"/>
                <a:ext cx="157353" cy="50291"/>
              </a:xfrm>
              <a:custGeom>
                <a:avLst/>
                <a:gdLst>
                  <a:gd name="connsiteX0" fmla="*/ 131254 w 157353"/>
                  <a:gd name="connsiteY0" fmla="*/ 50292 h 50291"/>
                  <a:gd name="connsiteX1" fmla="*/ 26099 w 157353"/>
                  <a:gd name="connsiteY1" fmla="*/ 50292 h 50291"/>
                  <a:gd name="connsiteX2" fmla="*/ 0 w 157353"/>
                  <a:gd name="connsiteY2" fmla="*/ 0 h 50291"/>
                  <a:gd name="connsiteX3" fmla="*/ 157353 w 157353"/>
                  <a:gd name="connsiteY3" fmla="*/ 0 h 50291"/>
                  <a:gd name="connsiteX4" fmla="*/ 131254 w 157353"/>
                  <a:gd name="connsiteY4" fmla="*/ 50292 h 50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53" h="50291">
                    <a:moveTo>
                      <a:pt x="131254" y="50292"/>
                    </a:moveTo>
                    <a:lnTo>
                      <a:pt x="26099" y="50292"/>
                    </a:lnTo>
                    <a:lnTo>
                      <a:pt x="0" y="0"/>
                    </a:lnTo>
                    <a:lnTo>
                      <a:pt x="157353" y="0"/>
                    </a:lnTo>
                    <a:lnTo>
                      <a:pt x="131254" y="50292"/>
                    </a:lnTo>
                    <a:close/>
                  </a:path>
                </a:pathLst>
              </a:custGeom>
              <a:noFill/>
              <a:ln w="12700" cap="flat">
                <a:solidFill>
                  <a:srgbClr val="F1F2F2"/>
                </a:solidFill>
                <a:prstDash val="solid"/>
                <a:round/>
              </a:ln>
            </p:spPr>
            <p:txBody>
              <a:bodyPr rtlCol="0" anchor="ctr"/>
              <a:lstStyle/>
              <a:p>
                <a:endParaRPr lang="en-US" dirty="0"/>
              </a:p>
            </p:txBody>
          </p:sp>
        </p:grpSp>
      </p:grpSp>
      <p:grpSp>
        <p:nvGrpSpPr>
          <p:cNvPr id="11" name="Group 10">
            <a:extLst>
              <a:ext uri="{FF2B5EF4-FFF2-40B4-BE49-F238E27FC236}">
                <a16:creationId xmlns:a16="http://schemas.microsoft.com/office/drawing/2014/main" id="{25FE11AE-1736-4BBC-970B-A3758BB560B6}"/>
              </a:ext>
            </a:extLst>
          </p:cNvPr>
          <p:cNvGrpSpPr/>
          <p:nvPr/>
        </p:nvGrpSpPr>
        <p:grpSpPr>
          <a:xfrm>
            <a:off x="4683640" y="2834880"/>
            <a:ext cx="3985260" cy="1762463"/>
            <a:chOff x="4683640" y="2834880"/>
            <a:chExt cx="3985260" cy="1762463"/>
          </a:xfrm>
        </p:grpSpPr>
        <p:sp>
          <p:nvSpPr>
            <p:cNvPr id="58" name="TextBox 57">
              <a:extLst>
                <a:ext uri="{FF2B5EF4-FFF2-40B4-BE49-F238E27FC236}">
                  <a16:creationId xmlns:a16="http://schemas.microsoft.com/office/drawing/2014/main" id="{6C6DCA24-DAEF-4788-86A3-34E23B38906B}"/>
                </a:ext>
              </a:extLst>
            </p:cNvPr>
            <p:cNvSpPr txBox="1"/>
            <p:nvPr/>
          </p:nvSpPr>
          <p:spPr>
            <a:xfrm>
              <a:off x="4683640" y="3721821"/>
              <a:ext cx="3985260" cy="598693"/>
            </a:xfrm>
            <a:prstGeom prst="rect">
              <a:avLst/>
            </a:prstGeom>
          </p:spPr>
          <p:txBody>
            <a:bodyPr vert="horz" lIns="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Aft>
                  <a:spcPts val="600"/>
                </a:spcAft>
              </a:pPr>
              <a:r>
                <a:rPr lang="en-US" sz="1000" dirty="0"/>
                <a:t>Conduct training workshops and hackathons for </a:t>
              </a:r>
              <a:br>
                <a:rPr lang="en-US" sz="1000" dirty="0"/>
              </a:br>
              <a:r>
                <a:rPr lang="en-US" sz="1000" dirty="0"/>
                <a:t>builders in your organization</a:t>
              </a:r>
            </a:p>
            <a:p>
              <a:pPr algn="ctr">
                <a:spcAft>
                  <a:spcPts val="600"/>
                </a:spcAft>
              </a:pPr>
              <a:r>
                <a:rPr lang="en-US" sz="1000" dirty="0"/>
                <a:t>Practical education on ML for new and experienced practitioners</a:t>
              </a:r>
            </a:p>
            <a:p>
              <a:pPr algn="ctr">
                <a:spcAft>
                  <a:spcPts val="600"/>
                </a:spcAft>
              </a:pPr>
              <a:r>
                <a:rPr lang="en-US" sz="1000" dirty="0"/>
                <a:t>Based on the same material used to train Amazon developers</a:t>
              </a:r>
            </a:p>
          </p:txBody>
        </p:sp>
        <p:sp>
          <p:nvSpPr>
            <p:cNvPr id="59" name="Rectangle 58">
              <a:extLst>
                <a:ext uri="{FF2B5EF4-FFF2-40B4-BE49-F238E27FC236}">
                  <a16:creationId xmlns:a16="http://schemas.microsoft.com/office/drawing/2014/main" id="{32008E56-866F-492F-9A0E-B0328839596B}"/>
                </a:ext>
              </a:extLst>
            </p:cNvPr>
            <p:cNvSpPr/>
            <p:nvPr/>
          </p:nvSpPr>
          <p:spPr>
            <a:xfrm>
              <a:off x="4683640" y="2869127"/>
              <a:ext cx="3985260" cy="1728216"/>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0" name="TextBox 59">
              <a:extLst>
                <a:ext uri="{FF2B5EF4-FFF2-40B4-BE49-F238E27FC236}">
                  <a16:creationId xmlns:a16="http://schemas.microsoft.com/office/drawing/2014/main" id="{EB4BC6DB-2327-40BD-9903-8AA6C2E73F06}"/>
                </a:ext>
              </a:extLst>
            </p:cNvPr>
            <p:cNvSpPr txBox="1"/>
            <p:nvPr/>
          </p:nvSpPr>
          <p:spPr>
            <a:xfrm>
              <a:off x="5180977" y="2834880"/>
              <a:ext cx="2990587" cy="272954"/>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400" b="1" dirty="0">
                  <a:solidFill>
                    <a:schemeClr val="accent3"/>
                  </a:solidFill>
                </a:rPr>
                <a:t>IMMERSION DAY, WORKSHOPS, TRAINING, AND CERTIFICATION</a:t>
              </a:r>
            </a:p>
          </p:txBody>
        </p:sp>
        <p:grpSp>
          <p:nvGrpSpPr>
            <p:cNvPr id="185" name="Graphic 5005">
              <a:extLst>
                <a:ext uri="{FF2B5EF4-FFF2-40B4-BE49-F238E27FC236}">
                  <a16:creationId xmlns:a16="http://schemas.microsoft.com/office/drawing/2014/main" id="{A4631BD0-389E-43D5-B0D2-672E2B4C3E71}"/>
                </a:ext>
              </a:extLst>
            </p:cNvPr>
            <p:cNvGrpSpPr/>
            <p:nvPr/>
          </p:nvGrpSpPr>
          <p:grpSpPr>
            <a:xfrm>
              <a:off x="6420238" y="3159582"/>
              <a:ext cx="512064" cy="512064"/>
              <a:chOff x="8063031" y="-1333500"/>
              <a:chExt cx="1905000" cy="1905000"/>
            </a:xfrm>
          </p:grpSpPr>
          <p:sp>
            <p:nvSpPr>
              <p:cNvPr id="186" name="Freeform: Shape 185">
                <a:extLst>
                  <a:ext uri="{FF2B5EF4-FFF2-40B4-BE49-F238E27FC236}">
                    <a16:creationId xmlns:a16="http://schemas.microsoft.com/office/drawing/2014/main" id="{0631BDF9-D509-4093-83EA-C97434E31087}"/>
                  </a:ext>
                </a:extLst>
              </p:cNvPr>
              <p:cNvSpPr/>
              <p:nvPr/>
            </p:nvSpPr>
            <p:spPr>
              <a:xfrm>
                <a:off x="9188505" y="-573690"/>
                <a:ext cx="9525" cy="228028"/>
              </a:xfrm>
              <a:custGeom>
                <a:avLst/>
                <a:gdLst>
                  <a:gd name="connsiteX0" fmla="*/ 0 w 9525"/>
                  <a:gd name="connsiteY0" fmla="*/ 0 h 228028"/>
                  <a:gd name="connsiteX1" fmla="*/ 0 w 9525"/>
                  <a:gd name="connsiteY1" fmla="*/ 228028 h 228028"/>
                </a:gdLst>
                <a:ahLst/>
                <a:cxnLst>
                  <a:cxn ang="0">
                    <a:pos x="connsiteX0" y="connsiteY0"/>
                  </a:cxn>
                  <a:cxn ang="0">
                    <a:pos x="connsiteX1" y="connsiteY1"/>
                  </a:cxn>
                </a:cxnLst>
                <a:rect l="l" t="t" r="r" b="b"/>
                <a:pathLst>
                  <a:path w="9525" h="228028">
                    <a:moveTo>
                      <a:pt x="0" y="0"/>
                    </a:moveTo>
                    <a:lnTo>
                      <a:pt x="0" y="228028"/>
                    </a:lnTo>
                  </a:path>
                </a:pathLst>
              </a:custGeom>
              <a:ln w="12700" cap="flat">
                <a:solidFill>
                  <a:srgbClr val="F1F2F2"/>
                </a:solidFill>
                <a:prstDash val="solid"/>
                <a:round/>
              </a:ln>
            </p:spPr>
            <p:txBody>
              <a:bodyPr rtlCol="0" anchor="ctr"/>
              <a:lstStyle/>
              <a:p>
                <a:endParaRPr lang="en-US" dirty="0"/>
              </a:p>
            </p:txBody>
          </p:sp>
          <p:sp>
            <p:nvSpPr>
              <p:cNvPr id="187" name="Freeform: Shape 186">
                <a:extLst>
                  <a:ext uri="{FF2B5EF4-FFF2-40B4-BE49-F238E27FC236}">
                    <a16:creationId xmlns:a16="http://schemas.microsoft.com/office/drawing/2014/main" id="{D7CF2105-BFD7-4094-82DB-F03586E2CB14}"/>
                  </a:ext>
                </a:extLst>
              </p:cNvPr>
              <p:cNvSpPr/>
              <p:nvPr/>
            </p:nvSpPr>
            <p:spPr>
              <a:xfrm>
                <a:off x="9465396" y="-567213"/>
                <a:ext cx="57245" cy="234981"/>
              </a:xfrm>
              <a:custGeom>
                <a:avLst/>
                <a:gdLst>
                  <a:gd name="connsiteX0" fmla="*/ 0 w 57245"/>
                  <a:gd name="connsiteY0" fmla="*/ 0 h 234981"/>
                  <a:gd name="connsiteX1" fmla="*/ 57245 w 57245"/>
                  <a:gd name="connsiteY1" fmla="*/ 234982 h 234981"/>
                </a:gdLst>
                <a:ahLst/>
                <a:cxnLst>
                  <a:cxn ang="0">
                    <a:pos x="connsiteX0" y="connsiteY0"/>
                  </a:cxn>
                  <a:cxn ang="0">
                    <a:pos x="connsiteX1" y="connsiteY1"/>
                  </a:cxn>
                </a:cxnLst>
                <a:rect l="l" t="t" r="r" b="b"/>
                <a:pathLst>
                  <a:path w="57245" h="234981">
                    <a:moveTo>
                      <a:pt x="0" y="0"/>
                    </a:moveTo>
                    <a:lnTo>
                      <a:pt x="57245" y="234982"/>
                    </a:lnTo>
                  </a:path>
                </a:pathLst>
              </a:custGeom>
              <a:ln w="12700" cap="flat">
                <a:solidFill>
                  <a:srgbClr val="F1F2F2"/>
                </a:solidFill>
                <a:prstDash val="solid"/>
                <a:round/>
              </a:ln>
            </p:spPr>
            <p:txBody>
              <a:bodyPr rtlCol="0" anchor="ctr"/>
              <a:lstStyle/>
              <a:p>
                <a:endParaRPr lang="en-US" dirty="0"/>
              </a:p>
            </p:txBody>
          </p:sp>
          <p:sp>
            <p:nvSpPr>
              <p:cNvPr id="188" name="Freeform: Shape 187">
                <a:extLst>
                  <a:ext uri="{FF2B5EF4-FFF2-40B4-BE49-F238E27FC236}">
                    <a16:creationId xmlns:a16="http://schemas.microsoft.com/office/drawing/2014/main" id="{71AC1023-0ABB-4033-B362-B23F9206C3E7}"/>
                  </a:ext>
                </a:extLst>
              </p:cNvPr>
              <p:cNvSpPr/>
              <p:nvPr/>
            </p:nvSpPr>
            <p:spPr>
              <a:xfrm>
                <a:off x="8827031" y="-898588"/>
                <a:ext cx="145351" cy="9525"/>
              </a:xfrm>
              <a:custGeom>
                <a:avLst/>
                <a:gdLst>
                  <a:gd name="connsiteX0" fmla="*/ 0 w 145351"/>
                  <a:gd name="connsiteY0" fmla="*/ 0 h 9525"/>
                  <a:gd name="connsiteX1" fmla="*/ 145352 w 145351"/>
                  <a:gd name="connsiteY1" fmla="*/ 0 h 9525"/>
                </a:gdLst>
                <a:ahLst/>
                <a:cxnLst>
                  <a:cxn ang="0">
                    <a:pos x="connsiteX0" y="connsiteY0"/>
                  </a:cxn>
                  <a:cxn ang="0">
                    <a:pos x="connsiteX1" y="connsiteY1"/>
                  </a:cxn>
                </a:cxnLst>
                <a:rect l="l" t="t" r="r" b="b"/>
                <a:pathLst>
                  <a:path w="145351" h="9525">
                    <a:moveTo>
                      <a:pt x="0" y="0"/>
                    </a:moveTo>
                    <a:lnTo>
                      <a:pt x="145352" y="0"/>
                    </a:lnTo>
                  </a:path>
                </a:pathLst>
              </a:custGeom>
              <a:ln w="12700" cap="flat">
                <a:solidFill>
                  <a:srgbClr val="F1F2F2"/>
                </a:solidFill>
                <a:prstDash val="solid"/>
                <a:round/>
              </a:ln>
            </p:spPr>
            <p:txBody>
              <a:bodyPr rtlCol="0" anchor="ctr"/>
              <a:lstStyle/>
              <a:p>
                <a:endParaRPr lang="en-US" dirty="0"/>
              </a:p>
            </p:txBody>
          </p:sp>
          <p:sp>
            <p:nvSpPr>
              <p:cNvPr id="189" name="Freeform: Shape 188">
                <a:extLst>
                  <a:ext uri="{FF2B5EF4-FFF2-40B4-BE49-F238E27FC236}">
                    <a16:creationId xmlns:a16="http://schemas.microsoft.com/office/drawing/2014/main" id="{1843BADC-62CB-4554-8271-F09B4ACE6ECF}"/>
                  </a:ext>
                </a:extLst>
              </p:cNvPr>
              <p:cNvSpPr/>
              <p:nvPr/>
            </p:nvSpPr>
            <p:spPr>
              <a:xfrm>
                <a:off x="8874275" y="-629793"/>
                <a:ext cx="50958" cy="273367"/>
              </a:xfrm>
              <a:custGeom>
                <a:avLst/>
                <a:gdLst>
                  <a:gd name="connsiteX0" fmla="*/ 0 w 50958"/>
                  <a:gd name="connsiteY0" fmla="*/ 273368 h 273367"/>
                  <a:gd name="connsiteX1" fmla="*/ 0 w 50958"/>
                  <a:gd name="connsiteY1" fmla="*/ 0 h 273367"/>
                  <a:gd name="connsiteX2" fmla="*/ 50959 w 50958"/>
                  <a:gd name="connsiteY2" fmla="*/ 0 h 273367"/>
                  <a:gd name="connsiteX3" fmla="*/ 50959 w 50958"/>
                  <a:gd name="connsiteY3" fmla="*/ 262795 h 273367"/>
                </a:gdLst>
                <a:ahLst/>
                <a:cxnLst>
                  <a:cxn ang="0">
                    <a:pos x="connsiteX0" y="connsiteY0"/>
                  </a:cxn>
                  <a:cxn ang="0">
                    <a:pos x="connsiteX1" y="connsiteY1"/>
                  </a:cxn>
                  <a:cxn ang="0">
                    <a:pos x="connsiteX2" y="connsiteY2"/>
                  </a:cxn>
                  <a:cxn ang="0">
                    <a:pos x="connsiteX3" y="connsiteY3"/>
                  </a:cxn>
                </a:cxnLst>
                <a:rect l="l" t="t" r="r" b="b"/>
                <a:pathLst>
                  <a:path w="50958" h="273367">
                    <a:moveTo>
                      <a:pt x="0" y="273368"/>
                    </a:moveTo>
                    <a:lnTo>
                      <a:pt x="0" y="0"/>
                    </a:lnTo>
                    <a:lnTo>
                      <a:pt x="50959" y="0"/>
                    </a:lnTo>
                    <a:lnTo>
                      <a:pt x="50959" y="262795"/>
                    </a:lnTo>
                  </a:path>
                </a:pathLst>
              </a:custGeom>
              <a:noFill/>
              <a:ln w="12700" cap="flat">
                <a:solidFill>
                  <a:srgbClr val="F1F2F2"/>
                </a:solidFill>
                <a:prstDash val="solid"/>
                <a:round/>
              </a:ln>
            </p:spPr>
            <p:txBody>
              <a:bodyPr rtlCol="0" anchor="ctr"/>
              <a:lstStyle/>
              <a:p>
                <a:endParaRPr lang="en-US" dirty="0"/>
              </a:p>
            </p:txBody>
          </p:sp>
          <p:sp>
            <p:nvSpPr>
              <p:cNvPr id="190" name="Freeform: Shape 189">
                <a:extLst>
                  <a:ext uri="{FF2B5EF4-FFF2-40B4-BE49-F238E27FC236}">
                    <a16:creationId xmlns:a16="http://schemas.microsoft.com/office/drawing/2014/main" id="{4F518B70-9BCF-43DF-AF5E-10DB8BCD6C71}"/>
                  </a:ext>
                </a:extLst>
              </p:cNvPr>
              <p:cNvSpPr/>
              <p:nvPr/>
            </p:nvSpPr>
            <p:spPr>
              <a:xfrm>
                <a:off x="8425457" y="-54863"/>
                <a:ext cx="103346" cy="214217"/>
              </a:xfrm>
              <a:custGeom>
                <a:avLst/>
                <a:gdLst>
                  <a:gd name="connsiteX0" fmla="*/ 103346 w 103346"/>
                  <a:gd name="connsiteY0" fmla="*/ 214217 h 214217"/>
                  <a:gd name="connsiteX1" fmla="*/ 21241 w 103346"/>
                  <a:gd name="connsiteY1" fmla="*/ 214217 h 214217"/>
                  <a:gd name="connsiteX2" fmla="*/ 0 w 103346"/>
                  <a:gd name="connsiteY2" fmla="*/ 192976 h 214217"/>
                  <a:gd name="connsiteX3" fmla="*/ 0 w 103346"/>
                  <a:gd name="connsiteY3" fmla="*/ 0 h 214217"/>
                </a:gdLst>
                <a:ahLst/>
                <a:cxnLst>
                  <a:cxn ang="0">
                    <a:pos x="connsiteX0" y="connsiteY0"/>
                  </a:cxn>
                  <a:cxn ang="0">
                    <a:pos x="connsiteX1" y="connsiteY1"/>
                  </a:cxn>
                  <a:cxn ang="0">
                    <a:pos x="connsiteX2" y="connsiteY2"/>
                  </a:cxn>
                  <a:cxn ang="0">
                    <a:pos x="connsiteX3" y="connsiteY3"/>
                  </a:cxn>
                </a:cxnLst>
                <a:rect l="l" t="t" r="r" b="b"/>
                <a:pathLst>
                  <a:path w="103346" h="214217">
                    <a:moveTo>
                      <a:pt x="103346" y="214217"/>
                    </a:moveTo>
                    <a:lnTo>
                      <a:pt x="21241" y="214217"/>
                    </a:lnTo>
                    <a:cubicBezTo>
                      <a:pt x="9510" y="214217"/>
                      <a:pt x="0" y="204707"/>
                      <a:pt x="0" y="192976"/>
                    </a:cubicBezTo>
                    <a:lnTo>
                      <a:pt x="0" y="0"/>
                    </a:lnTo>
                  </a:path>
                </a:pathLst>
              </a:custGeom>
              <a:noFill/>
              <a:ln w="12700" cap="flat">
                <a:solidFill>
                  <a:srgbClr val="F1F2F2"/>
                </a:solidFill>
                <a:prstDash val="solid"/>
                <a:round/>
              </a:ln>
            </p:spPr>
            <p:txBody>
              <a:bodyPr rtlCol="0" anchor="ctr"/>
              <a:lstStyle/>
              <a:p>
                <a:endParaRPr lang="en-US" dirty="0"/>
              </a:p>
            </p:txBody>
          </p:sp>
          <p:sp>
            <p:nvSpPr>
              <p:cNvPr id="191" name="Freeform: Shape 190">
                <a:extLst>
                  <a:ext uri="{FF2B5EF4-FFF2-40B4-BE49-F238E27FC236}">
                    <a16:creationId xmlns:a16="http://schemas.microsoft.com/office/drawing/2014/main" id="{9786AC7A-008C-4E5E-83EF-E24F4B682FDF}"/>
                  </a:ext>
                </a:extLst>
              </p:cNvPr>
              <p:cNvSpPr/>
              <p:nvPr/>
            </p:nvSpPr>
            <p:spPr>
              <a:xfrm>
                <a:off x="8425457" y="-784579"/>
                <a:ext cx="285273" cy="532262"/>
              </a:xfrm>
              <a:custGeom>
                <a:avLst/>
                <a:gdLst>
                  <a:gd name="connsiteX0" fmla="*/ 0 w 285273"/>
                  <a:gd name="connsiteY0" fmla="*/ 532263 h 532262"/>
                  <a:gd name="connsiteX1" fmla="*/ 0 w 285273"/>
                  <a:gd name="connsiteY1" fmla="*/ 21151 h 532262"/>
                  <a:gd name="connsiteX2" fmla="*/ 21145 w 285273"/>
                  <a:gd name="connsiteY2" fmla="*/ 5 h 532262"/>
                  <a:gd name="connsiteX3" fmla="*/ 21241 w 285273"/>
                  <a:gd name="connsiteY3" fmla="*/ 5 h 532262"/>
                  <a:gd name="connsiteX4" fmla="*/ 263652 w 285273"/>
                  <a:gd name="connsiteY4" fmla="*/ 5 h 532262"/>
                  <a:gd name="connsiteX5" fmla="*/ 285268 w 285273"/>
                  <a:gd name="connsiteY5" fmla="*/ 20669 h 532262"/>
                  <a:gd name="connsiteX6" fmla="*/ 285274 w 285273"/>
                  <a:gd name="connsiteY6" fmla="*/ 21151 h 5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73" h="532262">
                    <a:moveTo>
                      <a:pt x="0" y="532263"/>
                    </a:moveTo>
                    <a:lnTo>
                      <a:pt x="0" y="21151"/>
                    </a:lnTo>
                    <a:cubicBezTo>
                      <a:pt x="0" y="9473"/>
                      <a:pt x="9467" y="5"/>
                      <a:pt x="21145" y="5"/>
                    </a:cubicBezTo>
                    <a:cubicBezTo>
                      <a:pt x="21177" y="5"/>
                      <a:pt x="21209" y="5"/>
                      <a:pt x="21241" y="5"/>
                    </a:cubicBezTo>
                    <a:lnTo>
                      <a:pt x="263652" y="5"/>
                    </a:lnTo>
                    <a:cubicBezTo>
                      <a:pt x="275327" y="-258"/>
                      <a:pt x="285005" y="8994"/>
                      <a:pt x="285268" y="20669"/>
                    </a:cubicBezTo>
                    <a:cubicBezTo>
                      <a:pt x="285272" y="20830"/>
                      <a:pt x="285274" y="20990"/>
                      <a:pt x="285274" y="21151"/>
                    </a:cubicBezTo>
                  </a:path>
                </a:pathLst>
              </a:custGeom>
              <a:noFill/>
              <a:ln w="12700" cap="flat">
                <a:solidFill>
                  <a:srgbClr val="F1F2F2"/>
                </a:solidFill>
                <a:prstDash val="solid"/>
                <a:round/>
              </a:ln>
            </p:spPr>
            <p:txBody>
              <a:bodyPr rtlCol="0" anchor="ctr"/>
              <a:lstStyle/>
              <a:p>
                <a:endParaRPr lang="en-US" dirty="0"/>
              </a:p>
            </p:txBody>
          </p:sp>
          <p:sp>
            <p:nvSpPr>
              <p:cNvPr id="192" name="Freeform: Shape 191">
                <a:extLst>
                  <a:ext uri="{FF2B5EF4-FFF2-40B4-BE49-F238E27FC236}">
                    <a16:creationId xmlns:a16="http://schemas.microsoft.com/office/drawing/2014/main" id="{5B197BC1-412D-4A75-87D8-F549DDD016C5}"/>
                  </a:ext>
                </a:extLst>
              </p:cNvPr>
              <p:cNvSpPr/>
              <p:nvPr/>
            </p:nvSpPr>
            <p:spPr>
              <a:xfrm>
                <a:off x="8567951" y="-507492"/>
                <a:ext cx="9525" cy="221075"/>
              </a:xfrm>
              <a:custGeom>
                <a:avLst/>
                <a:gdLst>
                  <a:gd name="connsiteX0" fmla="*/ 0 w 9525"/>
                  <a:gd name="connsiteY0" fmla="*/ 0 h 221075"/>
                  <a:gd name="connsiteX1" fmla="*/ 0 w 9525"/>
                  <a:gd name="connsiteY1" fmla="*/ 221075 h 221075"/>
                </a:gdLst>
                <a:ahLst/>
                <a:cxnLst>
                  <a:cxn ang="0">
                    <a:pos x="connsiteX0" y="connsiteY0"/>
                  </a:cxn>
                  <a:cxn ang="0">
                    <a:pos x="connsiteX1" y="connsiteY1"/>
                  </a:cxn>
                </a:cxnLst>
                <a:rect l="l" t="t" r="r" b="b"/>
                <a:pathLst>
                  <a:path w="9525" h="221075">
                    <a:moveTo>
                      <a:pt x="0" y="0"/>
                    </a:moveTo>
                    <a:lnTo>
                      <a:pt x="0" y="221075"/>
                    </a:lnTo>
                  </a:path>
                </a:pathLst>
              </a:custGeom>
              <a:ln w="12700" cap="flat">
                <a:solidFill>
                  <a:srgbClr val="F1F2F2"/>
                </a:solidFill>
                <a:prstDash val="solid"/>
                <a:round/>
              </a:ln>
            </p:spPr>
            <p:txBody>
              <a:bodyPr rtlCol="0" anchor="ctr"/>
              <a:lstStyle/>
              <a:p>
                <a:endParaRPr lang="en-US" dirty="0"/>
              </a:p>
            </p:txBody>
          </p:sp>
          <p:sp>
            <p:nvSpPr>
              <p:cNvPr id="193" name="Freeform: Shape 192">
                <a:extLst>
                  <a:ext uri="{FF2B5EF4-FFF2-40B4-BE49-F238E27FC236}">
                    <a16:creationId xmlns:a16="http://schemas.microsoft.com/office/drawing/2014/main" id="{1584203F-7B71-4805-9F48-8FD69EF766E5}"/>
                  </a:ext>
                </a:extLst>
              </p:cNvPr>
              <p:cNvSpPr/>
              <p:nvPr/>
            </p:nvSpPr>
            <p:spPr>
              <a:xfrm>
                <a:off x="9088206" y="-947642"/>
                <a:ext cx="200501" cy="602265"/>
              </a:xfrm>
              <a:custGeom>
                <a:avLst/>
                <a:gdLst>
                  <a:gd name="connsiteX0" fmla="*/ 0 w 200501"/>
                  <a:gd name="connsiteY0" fmla="*/ 580644 h 602265"/>
                  <a:gd name="connsiteX1" fmla="*/ 0 w 200501"/>
                  <a:gd name="connsiteY1" fmla="*/ 21241 h 602265"/>
                  <a:gd name="connsiteX2" fmla="*/ 21241 w 200501"/>
                  <a:gd name="connsiteY2" fmla="*/ 0 h 602265"/>
                  <a:gd name="connsiteX3" fmla="*/ 179261 w 200501"/>
                  <a:gd name="connsiteY3" fmla="*/ 0 h 602265"/>
                  <a:gd name="connsiteX4" fmla="*/ 200501 w 200501"/>
                  <a:gd name="connsiteY4" fmla="*/ 21241 h 602265"/>
                  <a:gd name="connsiteX5" fmla="*/ 200501 w 200501"/>
                  <a:gd name="connsiteY5" fmla="*/ 602266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501" h="602265">
                    <a:moveTo>
                      <a:pt x="0" y="580644"/>
                    </a:moveTo>
                    <a:lnTo>
                      <a:pt x="0" y="21241"/>
                    </a:lnTo>
                    <a:cubicBezTo>
                      <a:pt x="0" y="9510"/>
                      <a:pt x="9510" y="0"/>
                      <a:pt x="21241" y="0"/>
                    </a:cubicBezTo>
                    <a:lnTo>
                      <a:pt x="179261" y="0"/>
                    </a:lnTo>
                    <a:cubicBezTo>
                      <a:pt x="190991" y="0"/>
                      <a:pt x="200501" y="9510"/>
                      <a:pt x="200501" y="21241"/>
                    </a:cubicBezTo>
                    <a:lnTo>
                      <a:pt x="200501" y="602266"/>
                    </a:lnTo>
                  </a:path>
                </a:pathLst>
              </a:custGeom>
              <a:noFill/>
              <a:ln w="12700" cap="flat">
                <a:solidFill>
                  <a:srgbClr val="F1F2F2"/>
                </a:solidFill>
                <a:prstDash val="solid"/>
                <a:round/>
              </a:ln>
            </p:spPr>
            <p:txBody>
              <a:bodyPr rtlCol="0" anchor="ctr"/>
              <a:lstStyle/>
              <a:p>
                <a:endParaRPr lang="en-US" dirty="0"/>
              </a:p>
            </p:txBody>
          </p:sp>
          <p:sp>
            <p:nvSpPr>
              <p:cNvPr id="194" name="Freeform: Shape 193">
                <a:extLst>
                  <a:ext uri="{FF2B5EF4-FFF2-40B4-BE49-F238E27FC236}">
                    <a16:creationId xmlns:a16="http://schemas.microsoft.com/office/drawing/2014/main" id="{1A6D65E7-D84C-412C-B76C-0D80340F4916}"/>
                  </a:ext>
                </a:extLst>
              </p:cNvPr>
              <p:cNvSpPr/>
              <p:nvPr/>
            </p:nvSpPr>
            <p:spPr>
              <a:xfrm>
                <a:off x="9504163" y="-65627"/>
                <a:ext cx="239409" cy="228155"/>
              </a:xfrm>
              <a:custGeom>
                <a:avLst/>
                <a:gdLst>
                  <a:gd name="connsiteX0" fmla="*/ 198596 w 239409"/>
                  <a:gd name="connsiteY0" fmla="*/ 0 h 228155"/>
                  <a:gd name="connsiteX1" fmla="*/ 238792 w 239409"/>
                  <a:gd name="connsiteY1" fmla="*/ 164878 h 228155"/>
                  <a:gd name="connsiteX2" fmla="*/ 223314 w 239409"/>
                  <a:gd name="connsiteY2" fmla="*/ 190465 h 228155"/>
                  <a:gd name="connsiteX3" fmla="*/ 223171 w 239409"/>
                  <a:gd name="connsiteY3" fmla="*/ 190500 h 228155"/>
                  <a:gd name="connsiteX4" fmla="*/ 69628 w 239409"/>
                  <a:gd name="connsiteY4" fmla="*/ 227552 h 228155"/>
                  <a:gd name="connsiteX5" fmla="*/ 44005 w 239409"/>
                  <a:gd name="connsiteY5" fmla="*/ 212026 h 228155"/>
                  <a:gd name="connsiteX6" fmla="*/ 0 w 239409"/>
                  <a:gd name="connsiteY6" fmla="*/ 31051 h 22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409" h="228155">
                    <a:moveTo>
                      <a:pt x="198596" y="0"/>
                    </a:moveTo>
                    <a:lnTo>
                      <a:pt x="238792" y="164878"/>
                    </a:lnTo>
                    <a:cubicBezTo>
                      <a:pt x="241584" y="176217"/>
                      <a:pt x="234654" y="187673"/>
                      <a:pt x="223314" y="190465"/>
                    </a:cubicBezTo>
                    <a:cubicBezTo>
                      <a:pt x="223266" y="190477"/>
                      <a:pt x="223219" y="190489"/>
                      <a:pt x="223171" y="190500"/>
                    </a:cubicBezTo>
                    <a:lnTo>
                      <a:pt x="69628" y="227552"/>
                    </a:lnTo>
                    <a:cubicBezTo>
                      <a:pt x="58270" y="230307"/>
                      <a:pt x="46821" y="223369"/>
                      <a:pt x="44005" y="212026"/>
                    </a:cubicBezTo>
                    <a:lnTo>
                      <a:pt x="0" y="31051"/>
                    </a:lnTo>
                  </a:path>
                </a:pathLst>
              </a:custGeom>
              <a:noFill/>
              <a:ln w="12700" cap="flat">
                <a:solidFill>
                  <a:srgbClr val="F1F2F2"/>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8AB4876B-5786-4C75-97A9-FB518A8EF86E}"/>
                  </a:ext>
                </a:extLst>
              </p:cNvPr>
              <p:cNvSpPr/>
              <p:nvPr/>
            </p:nvSpPr>
            <p:spPr>
              <a:xfrm>
                <a:off x="9295519" y="-951198"/>
                <a:ext cx="351519" cy="656971"/>
              </a:xfrm>
              <a:custGeom>
                <a:avLst/>
                <a:gdLst>
                  <a:gd name="connsiteX0" fmla="*/ 127491 w 351519"/>
                  <a:gd name="connsiteY0" fmla="*/ 584200 h 656971"/>
                  <a:gd name="connsiteX1" fmla="*/ 618 w 351519"/>
                  <a:gd name="connsiteY1" fmla="*/ 63659 h 656971"/>
                  <a:gd name="connsiteX2" fmla="*/ 16095 w 351519"/>
                  <a:gd name="connsiteY2" fmla="*/ 38071 h 656971"/>
                  <a:gd name="connsiteX3" fmla="*/ 16239 w 351519"/>
                  <a:gd name="connsiteY3" fmla="*/ 38037 h 656971"/>
                  <a:gd name="connsiteX4" fmla="*/ 169782 w 351519"/>
                  <a:gd name="connsiteY4" fmla="*/ 603 h 656971"/>
                  <a:gd name="connsiteX5" fmla="*/ 195404 w 351519"/>
                  <a:gd name="connsiteY5" fmla="*/ 16129 h 656971"/>
                  <a:gd name="connsiteX6" fmla="*/ 351519 w 351519"/>
                  <a:gd name="connsiteY6" fmla="*/ 656971 h 6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519" h="656971">
                    <a:moveTo>
                      <a:pt x="127491" y="584200"/>
                    </a:moveTo>
                    <a:lnTo>
                      <a:pt x="618" y="63659"/>
                    </a:lnTo>
                    <a:cubicBezTo>
                      <a:pt x="-2174" y="52319"/>
                      <a:pt x="4756" y="40863"/>
                      <a:pt x="16095" y="38071"/>
                    </a:cubicBezTo>
                    <a:cubicBezTo>
                      <a:pt x="16143" y="38060"/>
                      <a:pt x="16191" y="38048"/>
                      <a:pt x="16239" y="38037"/>
                    </a:cubicBezTo>
                    <a:lnTo>
                      <a:pt x="169782" y="603"/>
                    </a:lnTo>
                    <a:cubicBezTo>
                      <a:pt x="181140" y="-2152"/>
                      <a:pt x="192589" y="4786"/>
                      <a:pt x="195404" y="16129"/>
                    </a:cubicBezTo>
                    <a:lnTo>
                      <a:pt x="351519" y="656971"/>
                    </a:lnTo>
                  </a:path>
                </a:pathLst>
              </a:custGeom>
              <a:noFill/>
              <a:ln w="12700" cap="flat">
                <a:solidFill>
                  <a:srgbClr val="F1F2F2"/>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B85F2907-5773-41E0-9972-77E2CC1F5620}"/>
                  </a:ext>
                </a:extLst>
              </p:cNvPr>
              <p:cNvSpPr/>
              <p:nvPr/>
            </p:nvSpPr>
            <p:spPr>
              <a:xfrm>
                <a:off x="8711207" y="-1030414"/>
                <a:ext cx="376999" cy="717232"/>
              </a:xfrm>
              <a:custGeom>
                <a:avLst/>
                <a:gdLst>
                  <a:gd name="connsiteX0" fmla="*/ 0 w 376999"/>
                  <a:gd name="connsiteY0" fmla="*/ 717233 h 717232"/>
                  <a:gd name="connsiteX1" fmla="*/ 0 w 376999"/>
                  <a:gd name="connsiteY1" fmla="*/ 21241 h 717232"/>
                  <a:gd name="connsiteX2" fmla="*/ 21241 w 376999"/>
                  <a:gd name="connsiteY2" fmla="*/ 0 h 717232"/>
                  <a:gd name="connsiteX3" fmla="*/ 355854 w 376999"/>
                  <a:gd name="connsiteY3" fmla="*/ 0 h 717232"/>
                  <a:gd name="connsiteX4" fmla="*/ 377000 w 376999"/>
                  <a:gd name="connsiteY4" fmla="*/ 21145 h 717232"/>
                  <a:gd name="connsiteX5" fmla="*/ 377000 w 376999"/>
                  <a:gd name="connsiteY5" fmla="*/ 21241 h 717232"/>
                  <a:gd name="connsiteX6" fmla="*/ 376999 w 376999"/>
                  <a:gd name="connsiteY6" fmla="*/ 663416 h 71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999" h="717232">
                    <a:moveTo>
                      <a:pt x="0" y="717233"/>
                    </a:moveTo>
                    <a:lnTo>
                      <a:pt x="0" y="21241"/>
                    </a:lnTo>
                    <a:cubicBezTo>
                      <a:pt x="0" y="9510"/>
                      <a:pt x="9510" y="0"/>
                      <a:pt x="21241" y="0"/>
                    </a:cubicBezTo>
                    <a:lnTo>
                      <a:pt x="355854" y="0"/>
                    </a:lnTo>
                    <a:cubicBezTo>
                      <a:pt x="367532" y="0"/>
                      <a:pt x="377000" y="9467"/>
                      <a:pt x="377000" y="21145"/>
                    </a:cubicBezTo>
                    <a:cubicBezTo>
                      <a:pt x="377000" y="21177"/>
                      <a:pt x="377000" y="21209"/>
                      <a:pt x="377000" y="21241"/>
                    </a:cubicBezTo>
                    <a:lnTo>
                      <a:pt x="376999" y="663416"/>
                    </a:lnTo>
                  </a:path>
                </a:pathLst>
              </a:custGeom>
              <a:noFill/>
              <a:ln w="12700" cap="flat">
                <a:solidFill>
                  <a:srgbClr val="F1F2F2"/>
                </a:solidFill>
                <a:prstDash val="solid"/>
                <a:round/>
              </a:ln>
            </p:spPr>
            <p:txBody>
              <a:bodyPr rtlCol="0" anchor="ctr"/>
              <a:lstStyle/>
              <a:p>
                <a:endParaRPr lang="en-US" dirty="0"/>
              </a:p>
            </p:txBody>
          </p:sp>
          <p:sp>
            <p:nvSpPr>
              <p:cNvPr id="197" name="Freeform: Shape 196">
                <a:extLst>
                  <a:ext uri="{FF2B5EF4-FFF2-40B4-BE49-F238E27FC236}">
                    <a16:creationId xmlns:a16="http://schemas.microsoft.com/office/drawing/2014/main" id="{A816A0CB-BC5A-4E47-A940-6FAD2AA5D25A}"/>
                  </a:ext>
                </a:extLst>
              </p:cNvPr>
              <p:cNvSpPr/>
              <p:nvPr/>
            </p:nvSpPr>
            <p:spPr>
              <a:xfrm>
                <a:off x="8827031" y="-947642"/>
                <a:ext cx="145351" cy="9525"/>
              </a:xfrm>
              <a:custGeom>
                <a:avLst/>
                <a:gdLst>
                  <a:gd name="connsiteX0" fmla="*/ 0 w 145351"/>
                  <a:gd name="connsiteY0" fmla="*/ 0 h 9525"/>
                  <a:gd name="connsiteX1" fmla="*/ 145352 w 145351"/>
                  <a:gd name="connsiteY1" fmla="*/ 0 h 9525"/>
                </a:gdLst>
                <a:ahLst/>
                <a:cxnLst>
                  <a:cxn ang="0">
                    <a:pos x="connsiteX0" y="connsiteY0"/>
                  </a:cxn>
                  <a:cxn ang="0">
                    <a:pos x="connsiteX1" y="connsiteY1"/>
                  </a:cxn>
                </a:cxnLst>
                <a:rect l="l" t="t" r="r" b="b"/>
                <a:pathLst>
                  <a:path w="145351" h="9525">
                    <a:moveTo>
                      <a:pt x="0" y="0"/>
                    </a:moveTo>
                    <a:lnTo>
                      <a:pt x="145352" y="0"/>
                    </a:lnTo>
                  </a:path>
                </a:pathLst>
              </a:custGeom>
              <a:ln w="12700" cap="flat">
                <a:solidFill>
                  <a:srgbClr val="F1F2F2"/>
                </a:solidFill>
                <a:prstDash val="solid"/>
                <a:round/>
              </a:ln>
            </p:spPr>
            <p:txBody>
              <a:bodyPr rtlCol="0" anchor="ctr"/>
              <a:lstStyle/>
              <a:p>
                <a:endParaRPr lang="en-US" dirty="0"/>
              </a:p>
            </p:txBody>
          </p:sp>
          <p:grpSp>
            <p:nvGrpSpPr>
              <p:cNvPr id="198" name="Graphic 5005">
                <a:extLst>
                  <a:ext uri="{FF2B5EF4-FFF2-40B4-BE49-F238E27FC236}">
                    <a16:creationId xmlns:a16="http://schemas.microsoft.com/office/drawing/2014/main" id="{DF5F1650-48A2-4710-BEBE-CDAC8A121163}"/>
                  </a:ext>
                </a:extLst>
              </p:cNvPr>
              <p:cNvGrpSpPr/>
              <p:nvPr/>
            </p:nvGrpSpPr>
            <p:grpSpPr>
              <a:xfrm>
                <a:off x="8287535" y="-312872"/>
                <a:ext cx="1454467" cy="581287"/>
                <a:chOff x="8287535" y="-312872"/>
                <a:chExt cx="1454467" cy="581287"/>
              </a:xfrm>
              <a:noFill/>
            </p:grpSpPr>
            <p:sp>
              <p:nvSpPr>
                <p:cNvPr id="205" name="Freeform: Shape 204">
                  <a:extLst>
                    <a:ext uri="{FF2B5EF4-FFF2-40B4-BE49-F238E27FC236}">
                      <a16:creationId xmlns:a16="http://schemas.microsoft.com/office/drawing/2014/main" id="{F5539F65-4032-4A98-AC10-55929C756B75}"/>
                    </a:ext>
                  </a:extLst>
                </p:cNvPr>
                <p:cNvSpPr/>
                <p:nvPr/>
              </p:nvSpPr>
              <p:spPr>
                <a:xfrm>
                  <a:off x="8601669" y="-33813"/>
                  <a:ext cx="805814" cy="302228"/>
                </a:xfrm>
                <a:custGeom>
                  <a:avLst/>
                  <a:gdLst>
                    <a:gd name="connsiteX0" fmla="*/ 86297 w 805814"/>
                    <a:gd name="connsiteY0" fmla="*/ 0 h 302228"/>
                    <a:gd name="connsiteX1" fmla="*/ 0 w 805814"/>
                    <a:gd name="connsiteY1" fmla="*/ 228029 h 302228"/>
                    <a:gd name="connsiteX2" fmla="*/ 402908 w 805814"/>
                    <a:gd name="connsiteY2" fmla="*/ 302228 h 302228"/>
                    <a:gd name="connsiteX3" fmla="*/ 805815 w 805814"/>
                    <a:gd name="connsiteY3" fmla="*/ 228029 h 302228"/>
                    <a:gd name="connsiteX4" fmla="*/ 725233 w 805814"/>
                    <a:gd name="connsiteY4" fmla="*/ 9906 h 30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4" h="302228">
                      <a:moveTo>
                        <a:pt x="86297" y="0"/>
                      </a:moveTo>
                      <a:cubicBezTo>
                        <a:pt x="45188" y="70747"/>
                        <a:pt x="16031" y="147791"/>
                        <a:pt x="0" y="228029"/>
                      </a:cubicBezTo>
                      <a:cubicBezTo>
                        <a:pt x="117157" y="284321"/>
                        <a:pt x="255175" y="302228"/>
                        <a:pt x="402908" y="302228"/>
                      </a:cubicBezTo>
                      <a:cubicBezTo>
                        <a:pt x="550640" y="302228"/>
                        <a:pt x="688658" y="284321"/>
                        <a:pt x="805815" y="228029"/>
                      </a:cubicBezTo>
                      <a:cubicBezTo>
                        <a:pt x="790600" y="151533"/>
                        <a:pt x="763405" y="77920"/>
                        <a:pt x="725233" y="9906"/>
                      </a:cubicBezTo>
                    </a:path>
                  </a:pathLst>
                </a:custGeom>
                <a:noFill/>
                <a:ln w="12700" cap="flat">
                  <a:solidFill>
                    <a:schemeClr val="accent3"/>
                  </a:solidFill>
                  <a:prstDash val="solid"/>
                  <a:round/>
                </a:ln>
              </p:spPr>
              <p:txBody>
                <a:bodyPr rtlCol="0" anchor="ctr"/>
                <a:lstStyle/>
                <a:p>
                  <a:endParaRPr lang="en-US" dirty="0"/>
                </a:p>
              </p:txBody>
            </p:sp>
            <p:sp>
              <p:nvSpPr>
                <p:cNvPr id="206" name="Freeform: Shape 205">
                  <a:extLst>
                    <a:ext uri="{FF2B5EF4-FFF2-40B4-BE49-F238E27FC236}">
                      <a16:creationId xmlns:a16="http://schemas.microsoft.com/office/drawing/2014/main" id="{D08295A9-7624-4292-9E8A-BB0DC3E35FCE}"/>
                    </a:ext>
                  </a:extLst>
                </p:cNvPr>
                <p:cNvSpPr/>
                <p:nvPr/>
              </p:nvSpPr>
              <p:spPr>
                <a:xfrm>
                  <a:off x="8966096" y="148590"/>
                  <a:ext cx="365569" cy="43910"/>
                </a:xfrm>
                <a:custGeom>
                  <a:avLst/>
                  <a:gdLst>
                    <a:gd name="connsiteX0" fmla="*/ 0 w 365569"/>
                    <a:gd name="connsiteY0" fmla="*/ 43910 h 43910"/>
                    <a:gd name="connsiteX1" fmla="*/ 38100 w 365569"/>
                    <a:gd name="connsiteY1" fmla="*/ 43910 h 43910"/>
                    <a:gd name="connsiteX2" fmla="*/ 365570 w 365569"/>
                    <a:gd name="connsiteY2" fmla="*/ 0 h 43910"/>
                  </a:gdLst>
                  <a:ahLst/>
                  <a:cxnLst>
                    <a:cxn ang="0">
                      <a:pos x="connsiteX0" y="connsiteY0"/>
                    </a:cxn>
                    <a:cxn ang="0">
                      <a:pos x="connsiteX1" y="connsiteY1"/>
                    </a:cxn>
                    <a:cxn ang="0">
                      <a:pos x="connsiteX2" y="connsiteY2"/>
                    </a:cxn>
                  </a:cxnLst>
                  <a:rect l="l" t="t" r="r" b="b"/>
                  <a:pathLst>
                    <a:path w="365569" h="43910">
                      <a:moveTo>
                        <a:pt x="0" y="43910"/>
                      </a:moveTo>
                      <a:cubicBezTo>
                        <a:pt x="12764" y="43910"/>
                        <a:pt x="25622" y="43910"/>
                        <a:pt x="38100" y="43910"/>
                      </a:cubicBezTo>
                      <a:cubicBezTo>
                        <a:pt x="155258" y="43910"/>
                        <a:pt x="266700" y="32671"/>
                        <a:pt x="365570" y="0"/>
                      </a:cubicBezTo>
                    </a:path>
                  </a:pathLst>
                </a:custGeom>
                <a:noFill/>
                <a:ln w="12700" cap="flat">
                  <a:solidFill>
                    <a:schemeClr val="accent3"/>
                  </a:solidFill>
                  <a:prstDash val="solid"/>
                  <a:round/>
                </a:ln>
              </p:spPr>
              <p:txBody>
                <a:bodyPr rtlCol="0" anchor="ctr"/>
                <a:lstStyle/>
                <a:p>
                  <a:endParaRPr lang="en-US" dirty="0"/>
                </a:p>
              </p:txBody>
            </p:sp>
            <p:sp>
              <p:nvSpPr>
                <p:cNvPr id="207" name="Freeform: Shape 206">
                  <a:extLst>
                    <a:ext uri="{FF2B5EF4-FFF2-40B4-BE49-F238E27FC236}">
                      <a16:creationId xmlns:a16="http://schemas.microsoft.com/office/drawing/2014/main" id="{F49C9057-A4B6-4FF1-8220-E462070E1C1F}"/>
                    </a:ext>
                  </a:extLst>
                </p:cNvPr>
                <p:cNvSpPr/>
                <p:nvPr/>
              </p:nvSpPr>
              <p:spPr>
                <a:xfrm>
                  <a:off x="8842842" y="184308"/>
                  <a:ext cx="89058" cy="7048"/>
                </a:xfrm>
                <a:custGeom>
                  <a:avLst/>
                  <a:gdLst>
                    <a:gd name="connsiteX0" fmla="*/ 0 w 89058"/>
                    <a:gd name="connsiteY0" fmla="*/ 0 h 7048"/>
                    <a:gd name="connsiteX1" fmla="*/ 89059 w 89058"/>
                    <a:gd name="connsiteY1" fmla="*/ 7048 h 7048"/>
                  </a:gdLst>
                  <a:ahLst/>
                  <a:cxnLst>
                    <a:cxn ang="0">
                      <a:pos x="connsiteX0" y="connsiteY0"/>
                    </a:cxn>
                    <a:cxn ang="0">
                      <a:pos x="connsiteX1" y="connsiteY1"/>
                    </a:cxn>
                  </a:cxnLst>
                  <a:rect l="l" t="t" r="r" b="b"/>
                  <a:pathLst>
                    <a:path w="89058" h="7048">
                      <a:moveTo>
                        <a:pt x="0" y="0"/>
                      </a:moveTo>
                      <a:cubicBezTo>
                        <a:pt x="29146" y="3429"/>
                        <a:pt x="58865" y="5715"/>
                        <a:pt x="89059" y="7048"/>
                      </a:cubicBezTo>
                    </a:path>
                  </a:pathLst>
                </a:custGeom>
                <a:noFill/>
                <a:ln w="12700" cap="flat">
                  <a:solidFill>
                    <a:schemeClr val="accent3"/>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BEFB3DA4-57B1-486E-A904-DACF2980877F}"/>
                    </a:ext>
                  </a:extLst>
                </p:cNvPr>
                <p:cNvSpPr/>
                <p:nvPr/>
              </p:nvSpPr>
              <p:spPr>
                <a:xfrm>
                  <a:off x="8674059" y="148018"/>
                  <a:ext cx="129635" cy="30956"/>
                </a:xfrm>
                <a:custGeom>
                  <a:avLst/>
                  <a:gdLst>
                    <a:gd name="connsiteX0" fmla="*/ 0 w 129635"/>
                    <a:gd name="connsiteY0" fmla="*/ 0 h 30956"/>
                    <a:gd name="connsiteX1" fmla="*/ 129635 w 129635"/>
                    <a:gd name="connsiteY1" fmla="*/ 30956 h 30956"/>
                  </a:gdLst>
                  <a:ahLst/>
                  <a:cxnLst>
                    <a:cxn ang="0">
                      <a:pos x="connsiteX0" y="connsiteY0"/>
                    </a:cxn>
                    <a:cxn ang="0">
                      <a:pos x="connsiteX1" y="connsiteY1"/>
                    </a:cxn>
                  </a:cxnLst>
                  <a:rect l="l" t="t" r="r" b="b"/>
                  <a:pathLst>
                    <a:path w="129635" h="30956">
                      <a:moveTo>
                        <a:pt x="0" y="0"/>
                      </a:moveTo>
                      <a:cubicBezTo>
                        <a:pt x="42275" y="13909"/>
                        <a:pt x="85637" y="24264"/>
                        <a:pt x="129635" y="30956"/>
                      </a:cubicBezTo>
                    </a:path>
                  </a:pathLst>
                </a:custGeom>
                <a:noFill/>
                <a:ln w="12700" cap="flat">
                  <a:solidFill>
                    <a:schemeClr val="accent3"/>
                  </a:solidFill>
                  <a:prstDash val="solid"/>
                  <a:round/>
                </a:ln>
              </p:spPr>
              <p:txBody>
                <a:bodyPr rtlCol="0" anchor="ctr"/>
                <a:lstStyle/>
                <a:p>
                  <a:endParaRPr lang="en-US" dirty="0"/>
                </a:p>
              </p:txBody>
            </p:sp>
            <p:sp>
              <p:nvSpPr>
                <p:cNvPr id="209" name="Freeform: Shape 208">
                  <a:extLst>
                    <a:ext uri="{FF2B5EF4-FFF2-40B4-BE49-F238E27FC236}">
                      <a16:creationId xmlns:a16="http://schemas.microsoft.com/office/drawing/2014/main" id="{2783DED1-C4C3-4C64-B15B-5437396F2F15}"/>
                    </a:ext>
                  </a:extLst>
                </p:cNvPr>
                <p:cNvSpPr/>
                <p:nvPr/>
              </p:nvSpPr>
              <p:spPr>
                <a:xfrm>
                  <a:off x="8287535" y="-312872"/>
                  <a:ext cx="1454467" cy="298737"/>
                </a:xfrm>
                <a:custGeom>
                  <a:avLst/>
                  <a:gdLst>
                    <a:gd name="connsiteX0" fmla="*/ 1080421 w 1454467"/>
                    <a:gd name="connsiteY0" fmla="*/ 79606 h 298737"/>
                    <a:gd name="connsiteX1" fmla="*/ 1454468 w 1454467"/>
                    <a:gd name="connsiteY1" fmla="*/ 162569 h 298737"/>
                    <a:gd name="connsiteX2" fmla="*/ 731996 w 1454467"/>
                    <a:gd name="connsiteY2" fmla="*/ 298300 h 298737"/>
                    <a:gd name="connsiteX3" fmla="*/ 722471 w 1454467"/>
                    <a:gd name="connsiteY3" fmla="*/ 298300 h 298737"/>
                    <a:gd name="connsiteX4" fmla="*/ 0 w 1454467"/>
                    <a:gd name="connsiteY4" fmla="*/ 162569 h 298737"/>
                    <a:gd name="connsiteX5" fmla="*/ 721614 w 1454467"/>
                    <a:gd name="connsiteY5" fmla="*/ 644 h 298737"/>
                    <a:gd name="connsiteX6" fmla="*/ 732854 w 1454467"/>
                    <a:gd name="connsiteY6" fmla="*/ 644 h 298737"/>
                    <a:gd name="connsiteX7" fmla="*/ 955358 w 1454467"/>
                    <a:gd name="connsiteY7" fmla="*/ 52460 h 29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4467" h="298737">
                      <a:moveTo>
                        <a:pt x="1080421" y="79606"/>
                      </a:moveTo>
                      <a:lnTo>
                        <a:pt x="1454468" y="162569"/>
                      </a:lnTo>
                      <a:lnTo>
                        <a:pt x="731996" y="298300"/>
                      </a:lnTo>
                      <a:cubicBezTo>
                        <a:pt x="728848" y="298884"/>
                        <a:pt x="725619" y="298884"/>
                        <a:pt x="722471" y="298300"/>
                      </a:cubicBezTo>
                      <a:lnTo>
                        <a:pt x="0" y="162569"/>
                      </a:lnTo>
                      <a:lnTo>
                        <a:pt x="721614" y="644"/>
                      </a:lnTo>
                      <a:cubicBezTo>
                        <a:pt x="725311" y="-215"/>
                        <a:pt x="729156" y="-215"/>
                        <a:pt x="732854" y="644"/>
                      </a:cubicBezTo>
                      <a:lnTo>
                        <a:pt x="955358" y="52460"/>
                      </a:lnTo>
                    </a:path>
                  </a:pathLst>
                </a:custGeom>
                <a:noFill/>
                <a:ln w="12700" cap="flat">
                  <a:solidFill>
                    <a:schemeClr val="accent3"/>
                  </a:solidFill>
                  <a:prstDash val="solid"/>
                  <a:round/>
                </a:ln>
              </p:spPr>
              <p:txBody>
                <a:bodyPr rtlCol="0" anchor="ctr"/>
                <a:lstStyle/>
                <a:p>
                  <a:endParaRPr lang="en-US" dirty="0"/>
                </a:p>
              </p:txBody>
            </p:sp>
            <p:sp>
              <p:nvSpPr>
                <p:cNvPr id="210" name="Freeform: Shape 209">
                  <a:extLst>
                    <a:ext uri="{FF2B5EF4-FFF2-40B4-BE49-F238E27FC236}">
                      <a16:creationId xmlns:a16="http://schemas.microsoft.com/office/drawing/2014/main" id="{3F781695-392A-4DFB-896D-3278B566C506}"/>
                    </a:ext>
                  </a:extLst>
                </p:cNvPr>
                <p:cNvSpPr/>
                <p:nvPr/>
              </p:nvSpPr>
              <p:spPr>
                <a:xfrm>
                  <a:off x="9056774" y="-294037"/>
                  <a:ext cx="448627" cy="116396"/>
                </a:xfrm>
                <a:custGeom>
                  <a:avLst/>
                  <a:gdLst>
                    <a:gd name="connsiteX0" fmla="*/ 19145 w 448627"/>
                    <a:gd name="connsiteY0" fmla="*/ 116397 h 116396"/>
                    <a:gd name="connsiteX1" fmla="*/ 448627 w 448627"/>
                    <a:gd name="connsiteY1" fmla="*/ 32005 h 116396"/>
                    <a:gd name="connsiteX2" fmla="*/ 362902 w 448627"/>
                    <a:gd name="connsiteY2" fmla="*/ 287 h 116396"/>
                    <a:gd name="connsiteX3" fmla="*/ 357283 w 448627"/>
                    <a:gd name="connsiteY3" fmla="*/ 287 h 116396"/>
                    <a:gd name="connsiteX4" fmla="*/ 0 w 448627"/>
                    <a:gd name="connsiteY4" fmla="*/ 69819 h 116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7" h="116396">
                      <a:moveTo>
                        <a:pt x="19145" y="116397"/>
                      </a:moveTo>
                      <a:lnTo>
                        <a:pt x="448627" y="32005"/>
                      </a:lnTo>
                      <a:lnTo>
                        <a:pt x="362902" y="287"/>
                      </a:lnTo>
                      <a:cubicBezTo>
                        <a:pt x="361049" y="-96"/>
                        <a:pt x="359136" y="-96"/>
                        <a:pt x="357283" y="287"/>
                      </a:cubicBezTo>
                      <a:lnTo>
                        <a:pt x="0" y="69819"/>
                      </a:lnTo>
                    </a:path>
                  </a:pathLst>
                </a:custGeom>
                <a:noFill/>
                <a:ln w="12700" cap="flat">
                  <a:solidFill>
                    <a:schemeClr val="accent3"/>
                  </a:solid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2441127C-1A2E-40B8-BF7D-A32E18A8B631}"/>
                    </a:ext>
                  </a:extLst>
                </p:cNvPr>
                <p:cNvSpPr/>
                <p:nvPr/>
              </p:nvSpPr>
              <p:spPr>
                <a:xfrm>
                  <a:off x="8952761" y="-230695"/>
                  <a:ext cx="130111" cy="72009"/>
                </a:xfrm>
                <a:custGeom>
                  <a:avLst/>
                  <a:gdLst>
                    <a:gd name="connsiteX0" fmla="*/ 130112 w 130111"/>
                    <a:gd name="connsiteY0" fmla="*/ 36004 h 72009"/>
                    <a:gd name="connsiteX1" fmla="*/ 65056 w 130111"/>
                    <a:gd name="connsiteY1" fmla="*/ 72009 h 72009"/>
                    <a:gd name="connsiteX2" fmla="*/ 0 w 130111"/>
                    <a:gd name="connsiteY2" fmla="*/ 36004 h 72009"/>
                    <a:gd name="connsiteX3" fmla="*/ 65056 w 130111"/>
                    <a:gd name="connsiteY3" fmla="*/ 0 h 72009"/>
                    <a:gd name="connsiteX4" fmla="*/ 130112 w 130111"/>
                    <a:gd name="connsiteY4" fmla="*/ 36004 h 7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11" h="72009">
                      <a:moveTo>
                        <a:pt x="130112" y="36004"/>
                      </a:moveTo>
                      <a:cubicBezTo>
                        <a:pt x="130112" y="55889"/>
                        <a:pt x="100985" y="72009"/>
                        <a:pt x="65056" y="72009"/>
                      </a:cubicBezTo>
                      <a:cubicBezTo>
                        <a:pt x="29126" y="72009"/>
                        <a:pt x="0" y="55889"/>
                        <a:pt x="0" y="36004"/>
                      </a:cubicBezTo>
                      <a:cubicBezTo>
                        <a:pt x="0" y="16120"/>
                        <a:pt x="29126" y="0"/>
                        <a:pt x="65056" y="0"/>
                      </a:cubicBezTo>
                      <a:cubicBezTo>
                        <a:pt x="100985" y="0"/>
                        <a:pt x="130112" y="16120"/>
                        <a:pt x="130112" y="36004"/>
                      </a:cubicBezTo>
                      <a:close/>
                    </a:path>
                  </a:pathLst>
                </a:custGeom>
                <a:noFill/>
                <a:ln w="12700" cap="flat">
                  <a:solidFill>
                    <a:schemeClr val="accent3"/>
                  </a:solidFill>
                  <a:prstDash val="solid"/>
                  <a:round/>
                </a:ln>
              </p:spPr>
              <p:txBody>
                <a:bodyPr rtlCol="0" anchor="ctr"/>
                <a:lstStyle/>
                <a:p>
                  <a:endParaRPr lang="en-US" dirty="0"/>
                </a:p>
              </p:txBody>
            </p:sp>
          </p:grpSp>
          <p:sp>
            <p:nvSpPr>
              <p:cNvPr id="199" name="Freeform: Shape 198">
                <a:extLst>
                  <a:ext uri="{FF2B5EF4-FFF2-40B4-BE49-F238E27FC236}">
                    <a16:creationId xmlns:a16="http://schemas.microsoft.com/office/drawing/2014/main" id="{F8A7C618-F4E3-41E3-9A90-86EE6FBEC20D}"/>
                  </a:ext>
                </a:extLst>
              </p:cNvPr>
              <p:cNvSpPr/>
              <p:nvPr/>
            </p:nvSpPr>
            <p:spPr>
              <a:xfrm>
                <a:off x="8431458" y="-635222"/>
                <a:ext cx="273367" cy="9525"/>
              </a:xfrm>
              <a:custGeom>
                <a:avLst/>
                <a:gdLst>
                  <a:gd name="connsiteX0" fmla="*/ 0 w 273367"/>
                  <a:gd name="connsiteY0" fmla="*/ 0 h 9525"/>
                  <a:gd name="connsiteX1" fmla="*/ 273367 w 273367"/>
                  <a:gd name="connsiteY1" fmla="*/ 0 h 9525"/>
                </a:gdLst>
                <a:ahLst/>
                <a:cxnLst>
                  <a:cxn ang="0">
                    <a:pos x="connsiteX0" y="connsiteY0"/>
                  </a:cxn>
                  <a:cxn ang="0">
                    <a:pos x="connsiteX1" y="connsiteY1"/>
                  </a:cxn>
                </a:cxnLst>
                <a:rect l="l" t="t" r="r" b="b"/>
                <a:pathLst>
                  <a:path w="273367" h="9525">
                    <a:moveTo>
                      <a:pt x="0" y="0"/>
                    </a:moveTo>
                    <a:lnTo>
                      <a:pt x="273367" y="0"/>
                    </a:lnTo>
                  </a:path>
                </a:pathLst>
              </a:custGeom>
              <a:ln w="12700" cap="flat">
                <a:solidFill>
                  <a:srgbClr val="F1F2F2"/>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CE44BDFD-3429-4589-ABD6-541E52A1725F}"/>
                  </a:ext>
                </a:extLst>
              </p:cNvPr>
              <p:cNvSpPr/>
              <p:nvPr/>
            </p:nvSpPr>
            <p:spPr>
              <a:xfrm>
                <a:off x="8431458" y="-561117"/>
                <a:ext cx="273367" cy="9525"/>
              </a:xfrm>
              <a:custGeom>
                <a:avLst/>
                <a:gdLst>
                  <a:gd name="connsiteX0" fmla="*/ 0 w 273367"/>
                  <a:gd name="connsiteY0" fmla="*/ 0 h 9525"/>
                  <a:gd name="connsiteX1" fmla="*/ 273367 w 273367"/>
                  <a:gd name="connsiteY1" fmla="*/ 0 h 9525"/>
                </a:gdLst>
                <a:ahLst/>
                <a:cxnLst>
                  <a:cxn ang="0">
                    <a:pos x="connsiteX0" y="connsiteY0"/>
                  </a:cxn>
                  <a:cxn ang="0">
                    <a:pos x="connsiteX1" y="connsiteY1"/>
                  </a:cxn>
                </a:cxnLst>
                <a:rect l="l" t="t" r="r" b="b"/>
                <a:pathLst>
                  <a:path w="273367" h="9525">
                    <a:moveTo>
                      <a:pt x="0" y="0"/>
                    </a:moveTo>
                    <a:lnTo>
                      <a:pt x="273367" y="0"/>
                    </a:lnTo>
                  </a:path>
                </a:pathLst>
              </a:custGeom>
              <a:ln w="12700" cap="flat">
                <a:solidFill>
                  <a:srgbClr val="F1F2F2"/>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62C20F67-A89F-440D-85C2-DFE4F90958D7}"/>
                  </a:ext>
                </a:extLst>
              </p:cNvPr>
              <p:cNvSpPr/>
              <p:nvPr/>
            </p:nvSpPr>
            <p:spPr>
              <a:xfrm>
                <a:off x="9088206" y="-855059"/>
                <a:ext cx="198881" cy="9525"/>
              </a:xfrm>
              <a:custGeom>
                <a:avLst/>
                <a:gdLst>
                  <a:gd name="connsiteX0" fmla="*/ 0 w 198881"/>
                  <a:gd name="connsiteY0" fmla="*/ 0 h 9525"/>
                  <a:gd name="connsiteX1" fmla="*/ 198882 w 198881"/>
                  <a:gd name="connsiteY1" fmla="*/ 0 h 9525"/>
                </a:gdLst>
                <a:ahLst/>
                <a:cxnLst>
                  <a:cxn ang="0">
                    <a:pos x="connsiteX0" y="connsiteY0"/>
                  </a:cxn>
                  <a:cxn ang="0">
                    <a:pos x="connsiteX1" y="connsiteY1"/>
                  </a:cxn>
                </a:cxnLst>
                <a:rect l="l" t="t" r="r" b="b"/>
                <a:pathLst>
                  <a:path w="198881" h="9525">
                    <a:moveTo>
                      <a:pt x="0" y="0"/>
                    </a:moveTo>
                    <a:lnTo>
                      <a:pt x="198882" y="0"/>
                    </a:lnTo>
                  </a:path>
                </a:pathLst>
              </a:custGeom>
              <a:ln w="12700" cap="flat">
                <a:solidFill>
                  <a:srgbClr val="F1F2F2"/>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374E7D86-F634-42F2-B183-3212AD49834A}"/>
                  </a:ext>
                </a:extLst>
              </p:cNvPr>
              <p:cNvSpPr/>
              <p:nvPr/>
            </p:nvSpPr>
            <p:spPr>
              <a:xfrm>
                <a:off x="9088206" y="-780954"/>
                <a:ext cx="198881" cy="9525"/>
              </a:xfrm>
              <a:custGeom>
                <a:avLst/>
                <a:gdLst>
                  <a:gd name="connsiteX0" fmla="*/ 0 w 198881"/>
                  <a:gd name="connsiteY0" fmla="*/ 0 h 9525"/>
                  <a:gd name="connsiteX1" fmla="*/ 198882 w 198881"/>
                  <a:gd name="connsiteY1" fmla="*/ 0 h 9525"/>
                </a:gdLst>
                <a:ahLst/>
                <a:cxnLst>
                  <a:cxn ang="0">
                    <a:pos x="connsiteX0" y="connsiteY0"/>
                  </a:cxn>
                  <a:cxn ang="0">
                    <a:pos x="connsiteX1" y="connsiteY1"/>
                  </a:cxn>
                </a:cxnLst>
                <a:rect l="l" t="t" r="r" b="b"/>
                <a:pathLst>
                  <a:path w="198881" h="9525">
                    <a:moveTo>
                      <a:pt x="0" y="0"/>
                    </a:moveTo>
                    <a:lnTo>
                      <a:pt x="198882" y="0"/>
                    </a:lnTo>
                  </a:path>
                </a:pathLst>
              </a:custGeom>
              <a:ln w="12700" cap="flat">
                <a:solidFill>
                  <a:srgbClr val="F1F2F2"/>
                </a:solidFill>
                <a:prstDash val="solid"/>
                <a:round/>
              </a:ln>
            </p:spPr>
            <p:txBody>
              <a:bodyPr rtlCol="0" anchor="ctr"/>
              <a:lstStyle/>
              <a:p>
                <a:endParaRPr lang="en-US" dirty="0"/>
              </a:p>
            </p:txBody>
          </p:sp>
          <p:sp>
            <p:nvSpPr>
              <p:cNvPr id="203" name="Freeform: Shape 202">
                <a:extLst>
                  <a:ext uri="{FF2B5EF4-FFF2-40B4-BE49-F238E27FC236}">
                    <a16:creationId xmlns:a16="http://schemas.microsoft.com/office/drawing/2014/main" id="{AC8841DC-4123-4345-B7E7-AA347CB112C1}"/>
                  </a:ext>
                </a:extLst>
              </p:cNvPr>
              <p:cNvSpPr/>
              <p:nvPr/>
            </p:nvSpPr>
            <p:spPr>
              <a:xfrm>
                <a:off x="8425457" y="26765"/>
                <a:ext cx="131921" cy="9525"/>
              </a:xfrm>
              <a:custGeom>
                <a:avLst/>
                <a:gdLst>
                  <a:gd name="connsiteX0" fmla="*/ 0 w 131921"/>
                  <a:gd name="connsiteY0" fmla="*/ 0 h 9525"/>
                  <a:gd name="connsiteX1" fmla="*/ 131921 w 131921"/>
                  <a:gd name="connsiteY1" fmla="*/ 0 h 9525"/>
                </a:gdLst>
                <a:ahLst/>
                <a:cxnLst>
                  <a:cxn ang="0">
                    <a:pos x="connsiteX0" y="connsiteY0"/>
                  </a:cxn>
                  <a:cxn ang="0">
                    <a:pos x="connsiteX1" y="connsiteY1"/>
                  </a:cxn>
                </a:cxnLst>
                <a:rect l="l" t="t" r="r" b="b"/>
                <a:pathLst>
                  <a:path w="131921" h="9525">
                    <a:moveTo>
                      <a:pt x="0" y="0"/>
                    </a:moveTo>
                    <a:lnTo>
                      <a:pt x="131921" y="0"/>
                    </a:lnTo>
                  </a:path>
                </a:pathLst>
              </a:custGeom>
              <a:ln w="12700" cap="flat">
                <a:solidFill>
                  <a:srgbClr val="F1F2F2"/>
                </a:solidFill>
                <a:prstDash val="solid"/>
                <a:round/>
              </a:ln>
            </p:spPr>
            <p:txBody>
              <a:bodyPr rtlCol="0" anchor="ctr"/>
              <a:lstStyle/>
              <a:p>
                <a:endParaRPr lang="en-US" dirty="0"/>
              </a:p>
            </p:txBody>
          </p:sp>
          <p:sp>
            <p:nvSpPr>
              <p:cNvPr id="204" name="Freeform: Shape 203">
                <a:extLst>
                  <a:ext uri="{FF2B5EF4-FFF2-40B4-BE49-F238E27FC236}">
                    <a16:creationId xmlns:a16="http://schemas.microsoft.com/office/drawing/2014/main" id="{270919E1-55EB-4054-BC93-E3D07FF268F3}"/>
                  </a:ext>
                </a:extLst>
              </p:cNvPr>
              <p:cNvSpPr/>
              <p:nvPr/>
            </p:nvSpPr>
            <p:spPr>
              <a:xfrm>
                <a:off x="8425457" y="100869"/>
                <a:ext cx="112395" cy="9525"/>
              </a:xfrm>
              <a:custGeom>
                <a:avLst/>
                <a:gdLst>
                  <a:gd name="connsiteX0" fmla="*/ 0 w 112395"/>
                  <a:gd name="connsiteY0" fmla="*/ 0 h 9525"/>
                  <a:gd name="connsiteX1" fmla="*/ 112395 w 112395"/>
                  <a:gd name="connsiteY1" fmla="*/ 0 h 9525"/>
                </a:gdLst>
                <a:ahLst/>
                <a:cxnLst>
                  <a:cxn ang="0">
                    <a:pos x="connsiteX0" y="connsiteY0"/>
                  </a:cxn>
                  <a:cxn ang="0">
                    <a:pos x="connsiteX1" y="connsiteY1"/>
                  </a:cxn>
                </a:cxnLst>
                <a:rect l="l" t="t" r="r" b="b"/>
                <a:pathLst>
                  <a:path w="112395" h="9525">
                    <a:moveTo>
                      <a:pt x="0" y="0"/>
                    </a:moveTo>
                    <a:lnTo>
                      <a:pt x="112395" y="0"/>
                    </a:lnTo>
                  </a:path>
                </a:pathLst>
              </a:custGeom>
              <a:ln w="12700" cap="flat">
                <a:solidFill>
                  <a:srgbClr val="F1F2F2"/>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5763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0.03038 -4.44444E-6 L 0 -4.44444E-6 " pathEditMode="relative" rAng="0" ptsTypes="AA">
                                      <p:cBhvr>
                                        <p:cTn id="9" dur="600" fill="hold"/>
                                        <p:tgtEl>
                                          <p:spTgt spid="6"/>
                                        </p:tgtEl>
                                        <p:attrNameLst>
                                          <p:attrName>ppt_x</p:attrName>
                                          <p:attrName>ppt_y</p:attrName>
                                        </p:attrNameLst>
                                      </p:cBhvr>
                                      <p:rCtr x="1510" y="0"/>
                                    </p:animMotion>
                                  </p:childTnLst>
                                </p:cTn>
                              </p:par>
                              <p:par>
                                <p:cTn id="10" presetID="10" presetClass="entr" presetSubtype="0" fill="hold"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100"/>
                                  </p:stCondLst>
                                  <p:childTnLst>
                                    <p:animMotion origin="layout" path="M -0.03038 -4.44444E-6 L 0 -4.44444E-6 " pathEditMode="relative" rAng="0" ptsTypes="AA">
                                      <p:cBhvr>
                                        <p:cTn id="14" dur="600" fill="hold"/>
                                        <p:tgtEl>
                                          <p:spTgt spid="9"/>
                                        </p:tgtEl>
                                        <p:attrNameLst>
                                          <p:attrName>ppt_x</p:attrName>
                                          <p:attrName>ppt_y</p:attrName>
                                        </p:attrNameLst>
                                      </p:cBhvr>
                                      <p:rCtr x="1510" y="0"/>
                                    </p:animMotion>
                                  </p:childTnLst>
                                </p:cTn>
                              </p:par>
                              <p:par>
                                <p:cTn id="15" presetID="10" presetClass="entr" presetSubtype="0"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200"/>
                                  </p:stCondLst>
                                  <p:childTnLst>
                                    <p:animMotion origin="layout" path="M -0.03038 -4.44444E-6 L 0 -4.44444E-6 " pathEditMode="relative" rAng="0" ptsTypes="AA">
                                      <p:cBhvr>
                                        <p:cTn id="19" dur="600" fill="hold"/>
                                        <p:tgtEl>
                                          <p:spTgt spid="10"/>
                                        </p:tgtEl>
                                        <p:attrNameLst>
                                          <p:attrName>ppt_x</p:attrName>
                                          <p:attrName>ppt_y</p:attrName>
                                        </p:attrNameLst>
                                      </p:cBhvr>
                                      <p:rCtr x="1510" y="0"/>
                                    </p:animMotion>
                                  </p:childTnLst>
                                </p:cTn>
                              </p:par>
                              <p:par>
                                <p:cTn id="20" presetID="10" presetClass="entr" presetSubtype="0" fill="hold" nodeType="withEffect">
                                  <p:stCondLst>
                                    <p:cond delay="3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nodeType="withEffect">
                                  <p:stCondLst>
                                    <p:cond delay="300"/>
                                  </p:stCondLst>
                                  <p:childTnLst>
                                    <p:animMotion origin="layout" path="M -0.03038 -4.44444E-6 L 0 -4.44444E-6 " pathEditMode="relative" rAng="0" ptsTypes="AA">
                                      <p:cBhvr>
                                        <p:cTn id="24" dur="600" fill="hold"/>
                                        <p:tgtEl>
                                          <p:spTgt spid="11"/>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5F5D88-1808-439B-AACF-AD7FEB63FF4C}"/>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166359" y="0"/>
            <a:ext cx="3977641" cy="5143500"/>
          </a:xfrm>
          <a:prstGeom prst="rect">
            <a:avLst/>
          </a:prstGeom>
        </p:spPr>
      </p:pic>
      <p:sp>
        <p:nvSpPr>
          <p:cNvPr id="10" name="Text Placeholder 1">
            <a:extLst>
              <a:ext uri="{FF2B5EF4-FFF2-40B4-BE49-F238E27FC236}">
                <a16:creationId xmlns:a16="http://schemas.microsoft.com/office/drawing/2014/main" id="{53C5BCBC-B21B-4E28-A2DA-C0CBAB861DBE}"/>
              </a:ext>
            </a:extLst>
          </p:cNvPr>
          <p:cNvSpPr txBox="1">
            <a:spLocks/>
          </p:cNvSpPr>
          <p:nvPr/>
        </p:nvSpPr>
        <p:spPr>
          <a:xfrm>
            <a:off x="466960" y="1225551"/>
            <a:ext cx="5032141"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2800" dirty="0">
                <a:solidFill>
                  <a:srgbClr val="FFCC00"/>
                </a:solidFill>
              </a:rPr>
              <a:t>Reduced food waste and improved in-stock rates with accurate demand forecasting</a:t>
            </a:r>
          </a:p>
        </p:txBody>
      </p:sp>
      <p:sp>
        <p:nvSpPr>
          <p:cNvPr id="12" name="Text Placeholder 3">
            <a:extLst>
              <a:ext uri="{FF2B5EF4-FFF2-40B4-BE49-F238E27FC236}">
                <a16:creationId xmlns:a16="http://schemas.microsoft.com/office/drawing/2014/main" id="{DDD395B5-D769-42DB-8141-90188CF4382A}"/>
              </a:ext>
            </a:extLst>
          </p:cNvPr>
          <p:cNvSpPr txBox="1">
            <a:spLocks/>
          </p:cNvSpPr>
          <p:nvPr/>
        </p:nvSpPr>
        <p:spPr>
          <a:xfrm>
            <a:off x="466960" y="2368550"/>
            <a:ext cx="3759602" cy="984249"/>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1400" dirty="0">
                <a:solidFill>
                  <a:srgbClr val="FFFFFF"/>
                </a:solidFill>
                <a:latin typeface="Amazon Ember"/>
              </a:rPr>
              <a:t>More Retail uses Amazon Forecast to improve daily demand forecasting across its 22 hypermarkets and 625+ supermarkets. With Amazon Forecast, they reduced</a:t>
            </a:r>
            <a:r>
              <a:rPr lang="en-US" sz="1400" dirty="0">
                <a:solidFill>
                  <a:srgbClr val="FFFFFF"/>
                </a:solidFill>
              </a:rPr>
              <a:t> fresh produce waste by 30% and improved in-stock from 80% to 90%</a:t>
            </a:r>
          </a:p>
        </p:txBody>
      </p:sp>
      <p:sp>
        <p:nvSpPr>
          <p:cNvPr id="13" name="Rectangle 12">
            <a:extLst>
              <a:ext uri="{FF2B5EF4-FFF2-40B4-BE49-F238E27FC236}">
                <a16:creationId xmlns:a16="http://schemas.microsoft.com/office/drawing/2014/main" id="{1BC76BEC-2947-4A50-A216-B766F30F5EF6}"/>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89"/>
            <a:endParaRPr lang="en-US" sz="2118" dirty="0" err="1">
              <a:solidFill>
                <a:srgbClr val="FFFFFF"/>
              </a:solidFill>
              <a:latin typeface="Amazon Ember"/>
            </a:endParaRPr>
          </a:p>
        </p:txBody>
      </p:sp>
      <p:cxnSp>
        <p:nvCxnSpPr>
          <p:cNvPr id="17" name="Straight Connector 16">
            <a:extLst>
              <a:ext uri="{FF2B5EF4-FFF2-40B4-BE49-F238E27FC236}">
                <a16:creationId xmlns:a16="http://schemas.microsoft.com/office/drawing/2014/main" id="{E2F4B368-18EA-42F2-A106-E77684057EF8}"/>
              </a:ext>
            </a:extLst>
          </p:cNvPr>
          <p:cNvCxnSpPr>
            <a:cxnSpLocks/>
          </p:cNvCxnSpPr>
          <p:nvPr/>
        </p:nvCxnSpPr>
        <p:spPr>
          <a:xfrm>
            <a:off x="466960" y="2154561"/>
            <a:ext cx="4637777"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pic>
        <p:nvPicPr>
          <p:cNvPr id="8" name="Picture 7" descr="File:MoreLogo2018.pn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9246" y="1941870"/>
            <a:ext cx="2799428" cy="126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70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2.77778E-6 -0.04506 L 2.77778E-6 -2.83951E-6 " pathEditMode="relative" rAng="0" ptsTypes="AA">
                                      <p:cBhvr>
                                        <p:cTn id="14" dur="600" fill="hold"/>
                                        <p:tgtEl>
                                          <p:spTgt spid="12"/>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5F5D88-1808-439B-AACF-AD7FEB63FF4C}"/>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166359" y="0"/>
            <a:ext cx="3977641" cy="5143500"/>
          </a:xfrm>
          <a:prstGeom prst="rect">
            <a:avLst/>
          </a:prstGeom>
        </p:spPr>
      </p:pic>
      <p:sp>
        <p:nvSpPr>
          <p:cNvPr id="10" name="Text Placeholder 1">
            <a:extLst>
              <a:ext uri="{FF2B5EF4-FFF2-40B4-BE49-F238E27FC236}">
                <a16:creationId xmlns:a16="http://schemas.microsoft.com/office/drawing/2014/main" id="{53C5BCBC-B21B-4E28-A2DA-C0CBAB861DBE}"/>
              </a:ext>
            </a:extLst>
          </p:cNvPr>
          <p:cNvSpPr txBox="1">
            <a:spLocks/>
          </p:cNvSpPr>
          <p:nvPr/>
        </p:nvSpPr>
        <p:spPr>
          <a:xfrm>
            <a:off x="466960" y="1225551"/>
            <a:ext cx="5032141"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2800" dirty="0">
                <a:solidFill>
                  <a:srgbClr val="FFCC00"/>
                </a:solidFill>
              </a:rPr>
              <a:t>Optimized factory resource allocation through improved demand forecasting</a:t>
            </a:r>
          </a:p>
        </p:txBody>
      </p:sp>
      <p:sp>
        <p:nvSpPr>
          <p:cNvPr id="12" name="Text Placeholder 3">
            <a:extLst>
              <a:ext uri="{FF2B5EF4-FFF2-40B4-BE49-F238E27FC236}">
                <a16:creationId xmlns:a16="http://schemas.microsoft.com/office/drawing/2014/main" id="{DDD395B5-D769-42DB-8141-90188CF4382A}"/>
              </a:ext>
            </a:extLst>
          </p:cNvPr>
          <p:cNvSpPr txBox="1">
            <a:spLocks/>
          </p:cNvSpPr>
          <p:nvPr/>
        </p:nvSpPr>
        <p:spPr>
          <a:xfrm>
            <a:off x="466960" y="2368550"/>
            <a:ext cx="3759602" cy="984249"/>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1400" dirty="0">
                <a:solidFill>
                  <a:srgbClr val="FFFFFF"/>
                </a:solidFill>
                <a:latin typeface="Amazon Ember"/>
              </a:rPr>
              <a:t>Foxconn uses Amazon Forecast to increase their product demand forecasts by 8% enabling them to better plan and allocate specialized resources and skilled employees. With Amazon Forecast, they have reduced manufacturing costs, increased capital utilization, and improved staffing and hiring.</a:t>
            </a:r>
            <a:endParaRPr lang="en-US" sz="1400" dirty="0">
              <a:solidFill>
                <a:srgbClr val="FFFFFF"/>
              </a:solidFill>
            </a:endParaRPr>
          </a:p>
        </p:txBody>
      </p:sp>
      <p:sp>
        <p:nvSpPr>
          <p:cNvPr id="13" name="Rectangle 12">
            <a:extLst>
              <a:ext uri="{FF2B5EF4-FFF2-40B4-BE49-F238E27FC236}">
                <a16:creationId xmlns:a16="http://schemas.microsoft.com/office/drawing/2014/main" id="{1BC76BEC-2947-4A50-A216-B766F30F5EF6}"/>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89"/>
            <a:endParaRPr lang="en-US" sz="2118" dirty="0" err="1">
              <a:solidFill>
                <a:srgbClr val="FFFFFF"/>
              </a:solidFill>
              <a:latin typeface="Amazon Ember"/>
            </a:endParaRPr>
          </a:p>
        </p:txBody>
      </p:sp>
      <p:cxnSp>
        <p:nvCxnSpPr>
          <p:cNvPr id="17" name="Straight Connector 16">
            <a:extLst>
              <a:ext uri="{FF2B5EF4-FFF2-40B4-BE49-F238E27FC236}">
                <a16:creationId xmlns:a16="http://schemas.microsoft.com/office/drawing/2014/main" id="{E2F4B368-18EA-42F2-A106-E77684057EF8}"/>
              </a:ext>
            </a:extLst>
          </p:cNvPr>
          <p:cNvCxnSpPr>
            <a:cxnSpLocks/>
          </p:cNvCxnSpPr>
          <p:nvPr/>
        </p:nvCxnSpPr>
        <p:spPr>
          <a:xfrm>
            <a:off x="466960" y="2154561"/>
            <a:ext cx="4637777"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pic>
        <p:nvPicPr>
          <p:cNvPr id="2054" name="Picture 6" descr="Foxconn Logo PNG Transparent &amp; SVG Vector - Freebie Supp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847" y="2398994"/>
            <a:ext cx="3117406" cy="34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54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2.77778E-6 -0.04506 L 2.77778E-6 -2.83951E-6 " pathEditMode="relative" rAng="0" ptsTypes="AA">
                                      <p:cBhvr>
                                        <p:cTn id="14" dur="600" fill="hold"/>
                                        <p:tgtEl>
                                          <p:spTgt spid="12"/>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5F5D88-1808-439B-AACF-AD7FEB63FF4C}"/>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166359" y="0"/>
            <a:ext cx="3977641" cy="5143500"/>
          </a:xfrm>
          <a:prstGeom prst="rect">
            <a:avLst/>
          </a:prstGeom>
        </p:spPr>
      </p:pic>
      <p:sp>
        <p:nvSpPr>
          <p:cNvPr id="10" name="Text Placeholder 1">
            <a:extLst>
              <a:ext uri="{FF2B5EF4-FFF2-40B4-BE49-F238E27FC236}">
                <a16:creationId xmlns:a16="http://schemas.microsoft.com/office/drawing/2014/main" id="{53C5BCBC-B21B-4E28-A2DA-C0CBAB861DBE}"/>
              </a:ext>
            </a:extLst>
          </p:cNvPr>
          <p:cNvSpPr txBox="1">
            <a:spLocks/>
          </p:cNvSpPr>
          <p:nvPr/>
        </p:nvSpPr>
        <p:spPr>
          <a:xfrm>
            <a:off x="466960" y="1225551"/>
            <a:ext cx="5032141"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2800" dirty="0">
                <a:solidFill>
                  <a:srgbClr val="FFCC00"/>
                </a:solidFill>
              </a:rPr>
              <a:t>Integrating ML-forecasting into demand planning platforms</a:t>
            </a:r>
          </a:p>
        </p:txBody>
      </p:sp>
      <p:sp>
        <p:nvSpPr>
          <p:cNvPr id="13" name="Rectangle 12">
            <a:extLst>
              <a:ext uri="{FF2B5EF4-FFF2-40B4-BE49-F238E27FC236}">
                <a16:creationId xmlns:a16="http://schemas.microsoft.com/office/drawing/2014/main" id="{1BC76BEC-2947-4A50-A216-B766F30F5EF6}"/>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89"/>
            <a:endParaRPr lang="en-US" sz="2118" dirty="0" err="1">
              <a:solidFill>
                <a:srgbClr val="FFFFFF"/>
              </a:solidFill>
              <a:latin typeface="Amazon Ember"/>
            </a:endParaRPr>
          </a:p>
        </p:txBody>
      </p:sp>
      <p:sp>
        <p:nvSpPr>
          <p:cNvPr id="12" name="Text Placeholder 3">
            <a:extLst>
              <a:ext uri="{FF2B5EF4-FFF2-40B4-BE49-F238E27FC236}">
                <a16:creationId xmlns:a16="http://schemas.microsoft.com/office/drawing/2014/main" id="{DDD395B5-D769-42DB-8141-90188CF4382A}"/>
              </a:ext>
            </a:extLst>
          </p:cNvPr>
          <p:cNvSpPr txBox="1">
            <a:spLocks/>
          </p:cNvSpPr>
          <p:nvPr/>
        </p:nvSpPr>
        <p:spPr>
          <a:xfrm>
            <a:off x="466960" y="2368550"/>
            <a:ext cx="3759602" cy="984249"/>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1400" dirty="0">
                <a:solidFill>
                  <a:srgbClr val="FFFFFF"/>
                </a:solidFill>
              </a:rPr>
              <a:t>Anaplan has integrated Forecast into </a:t>
            </a:r>
            <a:r>
              <a:rPr lang="en-US" sz="1400" dirty="0" err="1">
                <a:solidFill>
                  <a:srgbClr val="FFFFFF"/>
                </a:solidFill>
              </a:rPr>
              <a:t>PlanIQ</a:t>
            </a:r>
            <a:r>
              <a:rPr lang="en-US" sz="1400" dirty="0">
                <a:solidFill>
                  <a:srgbClr val="FFFFFF"/>
                </a:solidFill>
              </a:rPr>
              <a:t>, their intelligent planning platform to bring predictive insights to business decision makers across finance, supply chain, sales, and HR. With Forecast, they can offer customers more accurate, nimble, and reliable forecasts.</a:t>
            </a:r>
          </a:p>
        </p:txBody>
      </p:sp>
      <p:cxnSp>
        <p:nvCxnSpPr>
          <p:cNvPr id="17" name="Straight Connector 16">
            <a:extLst>
              <a:ext uri="{FF2B5EF4-FFF2-40B4-BE49-F238E27FC236}">
                <a16:creationId xmlns:a16="http://schemas.microsoft.com/office/drawing/2014/main" id="{E2F4B368-18EA-42F2-A106-E77684057EF8}"/>
              </a:ext>
            </a:extLst>
          </p:cNvPr>
          <p:cNvCxnSpPr>
            <a:cxnSpLocks/>
          </p:cNvCxnSpPr>
          <p:nvPr/>
        </p:nvCxnSpPr>
        <p:spPr>
          <a:xfrm>
            <a:off x="466960" y="2154561"/>
            <a:ext cx="4637777"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5693096" y="2154561"/>
            <a:ext cx="3256908" cy="81467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082" name="Picture 10" descr="Anapl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2630" y="1875881"/>
            <a:ext cx="3657842" cy="139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71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2.77778E-6 -0.04506 L 2.77778E-6 -2.83951E-6 " pathEditMode="relative" rAng="0" ptsTypes="AA">
                                      <p:cBhvr>
                                        <p:cTn id="14" dur="600" fill="hold"/>
                                        <p:tgtEl>
                                          <p:spTgt spid="12"/>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514833" y="1019380"/>
          <a:ext cx="7746672" cy="2247943"/>
        </p:xfrm>
        <a:graphic>
          <a:graphicData uri="http://schemas.openxmlformats.org/drawingml/2006/table">
            <a:tbl>
              <a:tblPr firstRow="1" bandRow="1">
                <a:tableStyleId>{5940675A-B579-460E-94D1-54222C63F5DA}</a:tableStyleId>
              </a:tblPr>
              <a:tblGrid>
                <a:gridCol w="2333618">
                  <a:extLst>
                    <a:ext uri="{9D8B030D-6E8A-4147-A177-3AD203B41FA5}">
                      <a16:colId xmlns:a16="http://schemas.microsoft.com/office/drawing/2014/main" val="728429129"/>
                    </a:ext>
                  </a:extLst>
                </a:gridCol>
                <a:gridCol w="5413054">
                  <a:extLst>
                    <a:ext uri="{9D8B030D-6E8A-4147-A177-3AD203B41FA5}">
                      <a16:colId xmlns:a16="http://schemas.microsoft.com/office/drawing/2014/main" val="131729132"/>
                    </a:ext>
                  </a:extLst>
                </a:gridCol>
              </a:tblGrid>
              <a:tr h="490762">
                <a:tc>
                  <a:txBody>
                    <a:bodyPr/>
                    <a:lstStyle/>
                    <a:p>
                      <a:r>
                        <a:rPr lang="en-US" sz="1600" dirty="0">
                          <a:solidFill>
                            <a:schemeClr val="tx1"/>
                          </a:solidFill>
                          <a:latin typeface="Amazon Ember" panose="020B0603020204020204"/>
                        </a:rPr>
                        <a:t>Cost Type</a:t>
                      </a:r>
                    </a:p>
                  </a:txBody>
                  <a:tcP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chemeClr val="tx1"/>
                          </a:solidFill>
                          <a:latin typeface="Amazon Ember" panose="020B0603020204020204"/>
                        </a:rPr>
                        <a:t>Pricing</a:t>
                      </a:r>
                    </a:p>
                  </a:txBody>
                  <a:tcP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0841011"/>
                  </a:ext>
                </a:extLst>
              </a:tr>
              <a:tr h="585727">
                <a:tc>
                  <a:txBody>
                    <a:bodyPr/>
                    <a:lstStyle/>
                    <a:p>
                      <a:r>
                        <a:rPr lang="en-US" sz="1600" dirty="0">
                          <a:solidFill>
                            <a:schemeClr val="tx1"/>
                          </a:solidFill>
                          <a:latin typeface="Amazon Ember" panose="020B0603020204020204"/>
                        </a:rPr>
                        <a:t>Generated forecasts</a:t>
                      </a:r>
                    </a:p>
                  </a:txBody>
                  <a:tcPr>
                    <a:lnL w="12700" cmpd="sng">
                      <a:noFill/>
                    </a:lnL>
                    <a:lnR w="12700" cmpd="sng">
                      <a:noFill/>
                    </a:lnR>
                    <a:lnT w="1905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dirty="0">
                          <a:solidFill>
                            <a:schemeClr val="tx1"/>
                          </a:solidFill>
                          <a:latin typeface="Amazon Ember" panose="020B0603020204020204"/>
                        </a:rPr>
                        <a:t>$0.60 per 1,000 forecasts (rounded to nearest</a:t>
                      </a:r>
                      <a:r>
                        <a:rPr lang="en-US" sz="1600" baseline="0" dirty="0">
                          <a:solidFill>
                            <a:schemeClr val="tx1"/>
                          </a:solidFill>
                          <a:latin typeface="Amazon Ember" panose="020B0603020204020204"/>
                        </a:rPr>
                        <a:t> 1,000)</a:t>
                      </a:r>
                      <a:endParaRPr lang="en-US" sz="1600" dirty="0">
                        <a:solidFill>
                          <a:schemeClr val="tx1"/>
                        </a:solidFill>
                        <a:latin typeface="Amazon Ember" panose="020B0603020204020204"/>
                      </a:endParaRPr>
                    </a:p>
                  </a:txBody>
                  <a:tcPr>
                    <a:lnL w="12700" cmpd="sng">
                      <a:noFill/>
                    </a:lnL>
                    <a:lnR w="12700" cmpd="sng">
                      <a:noFill/>
                    </a:lnR>
                    <a:lnT w="1905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00261447"/>
                  </a:ext>
                </a:extLst>
              </a:tr>
              <a:tr h="585727">
                <a:tc>
                  <a:txBody>
                    <a:bodyPr/>
                    <a:lstStyle/>
                    <a:p>
                      <a:r>
                        <a:rPr lang="en-US" sz="1600" dirty="0">
                          <a:solidFill>
                            <a:schemeClr val="tx1"/>
                          </a:solidFill>
                          <a:latin typeface="Amazon Ember" panose="020B0603020204020204"/>
                        </a:rPr>
                        <a:t>Data storage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solidFill>
                            <a:schemeClr val="tx1"/>
                          </a:solidFill>
                          <a:latin typeface="Amazon Ember" panose="020B0603020204020204"/>
                        </a:rPr>
                        <a:t>$.088 per GB</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8446076"/>
                  </a:ext>
                </a:extLst>
              </a:tr>
              <a:tr h="585727">
                <a:tc>
                  <a:txBody>
                    <a:bodyPr/>
                    <a:lstStyle/>
                    <a:p>
                      <a:r>
                        <a:rPr lang="en-US" sz="1600" dirty="0">
                          <a:solidFill>
                            <a:schemeClr val="tx1"/>
                          </a:solidFill>
                          <a:latin typeface="Amazon Ember" panose="020B0603020204020204"/>
                        </a:rPr>
                        <a:t>Training hours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solidFill>
                            <a:schemeClr val="tx1"/>
                          </a:solidFill>
                          <a:latin typeface="Amazon Ember" panose="020B0603020204020204"/>
                        </a:rPr>
                        <a:t>$0.24 per</a:t>
                      </a:r>
                      <a:r>
                        <a:rPr lang="en-US" sz="1600" baseline="0" dirty="0">
                          <a:solidFill>
                            <a:schemeClr val="tx1"/>
                          </a:solidFill>
                          <a:latin typeface="Amazon Ember" panose="020B0603020204020204"/>
                        </a:rPr>
                        <a:t> hour</a:t>
                      </a:r>
                      <a:endParaRPr lang="en-US" sz="1600" dirty="0">
                        <a:solidFill>
                          <a:schemeClr val="tx1"/>
                        </a:solidFill>
                        <a:latin typeface="Amazon Ember" panose="020B0603020204020204"/>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72560457"/>
                  </a:ext>
                </a:extLst>
              </a:tr>
            </a:tbl>
          </a:graphicData>
        </a:graphic>
      </p:graphicFrame>
      <p:sp>
        <p:nvSpPr>
          <p:cNvPr id="4" name="TextBox 3">
            <a:extLst>
              <a:ext uri="{FF2B5EF4-FFF2-40B4-BE49-F238E27FC236}">
                <a16:creationId xmlns:a16="http://schemas.microsoft.com/office/drawing/2014/main" id="{4B9A718D-9242-AE4D-8F6F-42FDCC8A98D2}"/>
              </a:ext>
            </a:extLst>
          </p:cNvPr>
          <p:cNvSpPr txBox="1"/>
          <p:nvPr/>
        </p:nvSpPr>
        <p:spPr>
          <a:xfrm>
            <a:off x="419554" y="3267323"/>
            <a:ext cx="7937230" cy="954107"/>
          </a:xfrm>
          <a:prstGeom prst="rect">
            <a:avLst/>
          </a:prstGeom>
          <a:noFill/>
        </p:spPr>
        <p:txBody>
          <a:bodyPr wrap="square" rtlCol="0">
            <a:spAutoFit/>
          </a:bodyPr>
          <a:lstStyle/>
          <a:p>
            <a:endParaRPr lang="en-US" sz="1400" dirty="0">
              <a:latin typeface="Amazon Ember" panose="020B0603020204020204"/>
            </a:endParaRPr>
          </a:p>
          <a:p>
            <a:r>
              <a:rPr lang="en-US" sz="1400" dirty="0">
                <a:latin typeface="Amazon Ember" panose="020B0603020204020204"/>
              </a:rPr>
              <a:t>2 months of free usage limited to 10K forecasts, 10 hours training, 10GB storage</a:t>
            </a:r>
          </a:p>
          <a:p>
            <a:r>
              <a:rPr lang="en-US" sz="1400" dirty="0"/>
              <a:t>Pricing is based on time-series generated and not data points</a:t>
            </a:r>
            <a:br>
              <a:rPr lang="en-US" sz="1400" dirty="0">
                <a:latin typeface="Amazon Ember" panose="020B0603020204020204"/>
              </a:rPr>
            </a:br>
            <a:r>
              <a:rPr lang="en-US" sz="1400" dirty="0">
                <a:latin typeface="Amazon Ember" panose="020B0603020204020204"/>
              </a:rPr>
              <a:t>(e.g., 5 items in 5 stores = 25 unique forecasts)</a:t>
            </a:r>
          </a:p>
        </p:txBody>
      </p:sp>
      <p:sp>
        <p:nvSpPr>
          <p:cNvPr id="5" name="Title 2">
            <a:extLst>
              <a:ext uri="{FF2B5EF4-FFF2-40B4-BE49-F238E27FC236}">
                <a16:creationId xmlns:a16="http://schemas.microsoft.com/office/drawing/2014/main" id="{88B47D01-31AE-42C8-B0CD-1EAB93105F98}"/>
              </a:ext>
            </a:extLst>
          </p:cNvPr>
          <p:cNvSpPr txBox="1">
            <a:spLocks/>
          </p:cNvSpPr>
          <p:nvPr/>
        </p:nvSpPr>
        <p:spPr>
          <a:xfrm>
            <a:off x="457200" y="283714"/>
            <a:ext cx="8229600" cy="6864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1800" dirty="0">
                <a:solidFill>
                  <a:srgbClr val="FFCC00"/>
                </a:solidFill>
                <a:latin typeface="Amazon Ember"/>
              </a:rPr>
              <a:t>AMAZON FORECAST PRICING</a:t>
            </a:r>
          </a:p>
          <a:p>
            <a:pPr algn="ctr"/>
            <a:r>
              <a:rPr lang="en-US" dirty="0">
                <a:solidFill>
                  <a:srgbClr val="FFFFFF"/>
                </a:solidFill>
              </a:rPr>
              <a:t>Pay as you go model</a:t>
            </a:r>
            <a:endParaRPr lang="en-US" dirty="0"/>
          </a:p>
        </p:txBody>
      </p:sp>
    </p:spTree>
    <p:extLst>
      <p:ext uri="{BB962C8B-B14F-4D97-AF65-F5344CB8AC3E}">
        <p14:creationId xmlns:p14="http://schemas.microsoft.com/office/powerpoint/2010/main" val="300893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723379D-70E0-4A5E-8FED-3F7338482E42}"/>
              </a:ext>
            </a:extLst>
          </p:cNvPr>
          <p:cNvSpPr>
            <a:spLocks noGrp="1"/>
          </p:cNvSpPr>
          <p:nvPr>
            <p:ph type="body" sz="quarter" idx="12"/>
          </p:nvPr>
        </p:nvSpPr>
        <p:spPr/>
        <p:txBody>
          <a:bodyPr/>
          <a:lstStyle/>
          <a:p>
            <a:r>
              <a:rPr lang="en-US" dirty="0"/>
              <a:t>Additional cases</a:t>
            </a:r>
          </a:p>
        </p:txBody>
      </p:sp>
    </p:spTree>
    <p:extLst>
      <p:ext uri="{BB962C8B-B14F-4D97-AF65-F5344CB8AC3E}">
        <p14:creationId xmlns:p14="http://schemas.microsoft.com/office/powerpoint/2010/main" val="124591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11"/>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012" y="1273802"/>
            <a:ext cx="3328095" cy="10445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4" name="Picture 3"/>
          <p:cNvPicPr>
            <a:picLocks noChangeAspect="1"/>
          </p:cNvPicPr>
          <p:nvPr/>
        </p:nvPicPr>
        <p:blipFill>
          <a:blip r:embed="rId3"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62087" y="1459334"/>
            <a:ext cx="2949946" cy="673504"/>
          </a:xfrm>
          <a:prstGeom prst="rect">
            <a:avLst/>
          </a:prstGeom>
        </p:spPr>
      </p:pic>
      <p:sp>
        <p:nvSpPr>
          <p:cNvPr id="2"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Marketing planning case study: </a:t>
            </a:r>
            <a:r>
              <a:rPr lang="en-US" sz="2500" spc="56" dirty="0" err="1">
                <a:solidFill>
                  <a:srgbClr val="FFFFFF"/>
                </a:solidFill>
                <a:latin typeface="Amazon Ember"/>
                <a:sym typeface="Helvetica Neue"/>
              </a:rPr>
              <a:t>Heroleads</a:t>
            </a:r>
            <a:endParaRPr lang="en-US" sz="2500" spc="56" dirty="0">
              <a:solidFill>
                <a:srgbClr val="FFFFFF"/>
              </a:solidFill>
              <a:latin typeface="Amazon Ember"/>
              <a:sym typeface="Helvetica Neue"/>
            </a:endParaRPr>
          </a:p>
          <a:p>
            <a:pPr defTabSz="457189">
              <a:spcAft>
                <a:spcPts val="400"/>
              </a:spcAft>
              <a:defRPr/>
            </a:pPr>
            <a:r>
              <a:rPr lang="en-US" sz="1350" spc="56" dirty="0" err="1">
                <a:solidFill>
                  <a:srgbClr val="FF9900"/>
                </a:solidFill>
                <a:latin typeface="Amazon Ember"/>
                <a:sym typeface="Helvetica Neue"/>
              </a:rPr>
              <a:t>Heroleads</a:t>
            </a:r>
            <a:r>
              <a:rPr lang="en-US" sz="1350" spc="56" dirty="0">
                <a:solidFill>
                  <a:srgbClr val="FF9900"/>
                </a:solidFill>
                <a:latin typeface="Amazon Ember"/>
                <a:sym typeface="Helvetica Neue"/>
              </a:rPr>
              <a:t> – </a:t>
            </a:r>
            <a:r>
              <a:rPr lang="en-US" sz="1350" spc="56" dirty="0">
                <a:solidFill>
                  <a:srgbClr val="FF9900"/>
                </a:solidFill>
                <a:latin typeface="Amazon Ember"/>
              </a:rPr>
              <a:t>lead generation marketing agency in South East Asia, Middle East and Africa</a:t>
            </a:r>
          </a:p>
        </p:txBody>
      </p:sp>
      <p:sp>
        <p:nvSpPr>
          <p:cNvPr id="8" name="TextBox 7"/>
          <p:cNvSpPr txBox="1"/>
          <p:nvPr/>
        </p:nvSpPr>
        <p:spPr>
          <a:xfrm>
            <a:off x="462087" y="3060125"/>
            <a:ext cx="2498284" cy="1338828"/>
          </a:xfrm>
          <a:prstGeom prst="rect">
            <a:avLst/>
          </a:prstGeom>
          <a:noFill/>
        </p:spPr>
        <p:txBody>
          <a:bodyPr wrap="square" rtlCol="0">
            <a:spAutoFit/>
          </a:bodyPr>
          <a:lstStyle/>
          <a:p>
            <a:pPr defTabSz="457189">
              <a:lnSpc>
                <a:spcPct val="150000"/>
              </a:lnSpc>
            </a:pPr>
            <a:r>
              <a:rPr lang="en-US" sz="1350" dirty="0">
                <a:solidFill>
                  <a:schemeClr val="bg1"/>
                </a:solidFill>
                <a:latin typeface="Amazon Ember" panose="020B0603020204020204"/>
              </a:rPr>
              <a:t>Specializes in lead generation, SEM, SEO, performance marketing and social media</a:t>
            </a:r>
          </a:p>
        </p:txBody>
      </p:sp>
      <p:sp>
        <p:nvSpPr>
          <p:cNvPr id="6" name="Rectangle 2"/>
          <p:cNvSpPr>
            <a:spLocks noChangeArrowheads="1"/>
          </p:cNvSpPr>
          <p:nvPr/>
        </p:nvSpPr>
        <p:spPr bwMode="auto">
          <a:xfrm>
            <a:off x="3681663" y="1332873"/>
            <a:ext cx="4954850"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en-US" sz="1600" i="1" dirty="0">
                <a:solidFill>
                  <a:srgbClr val="FF9900"/>
                </a:solidFill>
                <a:latin typeface="Calibri Light" panose="020F0302020204030204"/>
              </a:rPr>
              <a:t>“…By </a:t>
            </a:r>
            <a:r>
              <a:rPr lang="en-US" sz="1600" i="1" dirty="0">
                <a:latin typeface="Calibri Light" panose="020F0302020204030204"/>
              </a:rPr>
              <a:t>integrating Amazon Forecast, we </a:t>
            </a:r>
            <a:r>
              <a:rPr lang="en-US" sz="1600" b="1" i="1" dirty="0">
                <a:latin typeface="Calibri Light" panose="020F0302020204030204"/>
              </a:rPr>
              <a:t>will free up the team </a:t>
            </a:r>
            <a:r>
              <a:rPr lang="en-US" sz="1600" i="1" dirty="0">
                <a:latin typeface="Calibri Light" panose="020F0302020204030204"/>
              </a:rPr>
              <a:t>to focus on more value-added work, expand the reach of our models to be used by other teams and </a:t>
            </a:r>
            <a:r>
              <a:rPr lang="en-US" sz="1600" b="1" i="1" dirty="0">
                <a:latin typeface="Calibri Light" panose="020F0302020204030204"/>
              </a:rPr>
              <a:t>improve our forecast model accuracy to 99%</a:t>
            </a:r>
            <a:r>
              <a:rPr lang="en-US" sz="1600" i="1" dirty="0">
                <a:latin typeface="Calibri Light" panose="020F0302020204030204"/>
              </a:rPr>
              <a:t>.”</a:t>
            </a:r>
            <a:endParaRPr lang="en-US" altLang="en-US" sz="1600" i="1" dirty="0">
              <a:latin typeface="Calibri Light" panose="020F0302020204030204"/>
            </a:endParaRPr>
          </a:p>
          <a:p>
            <a:pPr defTabSz="914378" eaLnBrk="0" fontAlgn="base" hangingPunct="0">
              <a:spcBef>
                <a:spcPct val="0"/>
              </a:spcBef>
              <a:spcAft>
                <a:spcPct val="0"/>
              </a:spcAft>
              <a:defRPr/>
            </a:pPr>
            <a:endParaRPr lang="en-US" altLang="en-US" sz="1600" dirty="0">
              <a:latin typeface="Ink Free" panose="03080402000500000000" pitchFamily="66" charset="0"/>
            </a:endParaRPr>
          </a:p>
          <a:p>
            <a:pPr defTabSz="914378" eaLnBrk="0" fontAlgn="base" hangingPunct="0">
              <a:spcBef>
                <a:spcPct val="0"/>
              </a:spcBef>
              <a:spcAft>
                <a:spcPct val="0"/>
              </a:spcAft>
            </a:pPr>
            <a:r>
              <a:rPr lang="en-US" sz="1300" dirty="0">
                <a:latin typeface="Amazon Ember" panose="020B0603020204020204"/>
              </a:rPr>
              <a:t>Amit Das, Lead Data Engineer – </a:t>
            </a:r>
            <a:r>
              <a:rPr lang="en-US" sz="1300" dirty="0" err="1">
                <a:latin typeface="Amazon Ember" panose="020B0603020204020204"/>
              </a:rPr>
              <a:t>Heroleads</a:t>
            </a:r>
            <a:endParaRPr lang="en-US" sz="1300" dirty="0">
              <a:latin typeface="Amazon Ember" panose="020B0603020204020204"/>
            </a:endParaRPr>
          </a:p>
          <a:p>
            <a:pPr defTabSz="914378" eaLnBrk="0" fontAlgn="base" hangingPunct="0">
              <a:spcBef>
                <a:spcPct val="0"/>
              </a:spcBef>
              <a:spcAft>
                <a:spcPct val="0"/>
              </a:spcAft>
            </a:pPr>
            <a:r>
              <a:rPr lang="en-US" sz="1300" dirty="0">
                <a:latin typeface="Amazon Ember" panose="020B0603020204020204"/>
              </a:rPr>
              <a:t>Affordabletours.com</a:t>
            </a:r>
          </a:p>
        </p:txBody>
      </p:sp>
    </p:spTree>
    <p:extLst>
      <p:ext uri="{BB962C8B-B14F-4D97-AF65-F5344CB8AC3E}">
        <p14:creationId xmlns:p14="http://schemas.microsoft.com/office/powerpoint/2010/main" val="256883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9960" y="1070259"/>
            <a:ext cx="8041070" cy="954107"/>
          </a:xfrm>
          <a:prstGeom prst="rect">
            <a:avLst/>
          </a:prstGeom>
          <a:noFill/>
        </p:spPr>
        <p:txBody>
          <a:bodyPr wrap="square" rtlCol="0">
            <a:spAutoFit/>
          </a:bodyPr>
          <a:lstStyle/>
          <a:p>
            <a:pPr defTabSz="457189"/>
            <a:r>
              <a:rPr lang="en-US" sz="1400" dirty="0">
                <a:latin typeface="Amazon Ember" panose="020B0603020204020204"/>
              </a:rPr>
              <a:t>Business challenge: </a:t>
            </a:r>
          </a:p>
          <a:p>
            <a:pPr marL="257175" indent="-257175" defTabSz="457189">
              <a:buFont typeface="Arial" panose="020B0604020202020204" pitchFamily="34" charset="0"/>
              <a:buChar char="•"/>
            </a:pPr>
            <a:r>
              <a:rPr lang="en-US" sz="1400" dirty="0">
                <a:latin typeface="Amazon Ember" panose="020B0603020204020204"/>
              </a:rPr>
              <a:t>Free up media planning team that spends over 60% of their time on building and maintaining manual forecast models to focus on more value-added work</a:t>
            </a:r>
          </a:p>
          <a:p>
            <a:pPr marL="257175" indent="-257175" defTabSz="457189">
              <a:buFont typeface="Arial" panose="020B0604020202020204" pitchFamily="34" charset="0"/>
              <a:buChar char="•"/>
            </a:pPr>
            <a:endParaRPr lang="en-US" sz="1400" dirty="0">
              <a:latin typeface="Amazon Ember" panose="020B0603020204020204"/>
            </a:endParaRPr>
          </a:p>
        </p:txBody>
      </p:sp>
      <p:sp>
        <p:nvSpPr>
          <p:cNvPr id="8"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Marketing planning case study: </a:t>
            </a:r>
            <a:r>
              <a:rPr lang="en-US" sz="2500" spc="56" dirty="0" err="1">
                <a:solidFill>
                  <a:srgbClr val="FFFFFF"/>
                </a:solidFill>
                <a:latin typeface="Amazon Ember"/>
                <a:sym typeface="Helvetica Neue"/>
              </a:rPr>
              <a:t>Heroleads</a:t>
            </a:r>
            <a:endParaRPr lang="en-US" sz="2500" spc="56" dirty="0">
              <a:solidFill>
                <a:srgbClr val="FFFFFF"/>
              </a:solidFill>
              <a:latin typeface="Amazon Ember"/>
              <a:sym typeface="Helvetica Neue"/>
            </a:endParaRPr>
          </a:p>
          <a:p>
            <a:pPr defTabSz="457189">
              <a:spcAft>
                <a:spcPts val="400"/>
              </a:spcAft>
              <a:defRPr/>
            </a:pPr>
            <a:r>
              <a:rPr lang="en-US" sz="1350" spc="56" dirty="0" err="1">
                <a:solidFill>
                  <a:srgbClr val="FF9900"/>
                </a:solidFill>
                <a:latin typeface="Amazon Ember"/>
                <a:sym typeface="Helvetica Neue"/>
              </a:rPr>
              <a:t>Heroleads</a:t>
            </a:r>
            <a:r>
              <a:rPr lang="en-US" sz="1350" spc="56" dirty="0">
                <a:solidFill>
                  <a:srgbClr val="FF9900"/>
                </a:solidFill>
                <a:latin typeface="Amazon Ember"/>
                <a:sym typeface="Helvetica Neue"/>
              </a:rPr>
              <a:t> – </a:t>
            </a:r>
            <a:r>
              <a:rPr lang="en-US" sz="1350" spc="56" dirty="0">
                <a:solidFill>
                  <a:srgbClr val="FF9900"/>
                </a:solidFill>
                <a:latin typeface="Amazon Ember"/>
              </a:rPr>
              <a:t>lead generation marketing agency in South East Asia, Middle East and Africa</a:t>
            </a:r>
          </a:p>
        </p:txBody>
      </p:sp>
      <p:grpSp>
        <p:nvGrpSpPr>
          <p:cNvPr id="9" name="Group 8"/>
          <p:cNvGrpSpPr/>
          <p:nvPr/>
        </p:nvGrpSpPr>
        <p:grpSpPr>
          <a:xfrm>
            <a:off x="7824098" y="130820"/>
            <a:ext cx="1182743" cy="253507"/>
            <a:chOff x="616115" y="1938528"/>
            <a:chExt cx="3937597" cy="905256"/>
          </a:xfrm>
        </p:grpSpPr>
        <p:sp>
          <p:nvSpPr>
            <p:cNvPr id="10" name="Rectangle 9"/>
            <p:cNvSpPr/>
            <p:nvPr/>
          </p:nvSpPr>
          <p:spPr>
            <a:xfrm>
              <a:off x="616115" y="1938528"/>
              <a:ext cx="3937597" cy="896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16115" y="1945779"/>
              <a:ext cx="3933261" cy="898005"/>
            </a:xfrm>
            <a:prstGeom prst="rect">
              <a:avLst/>
            </a:prstGeom>
          </p:spPr>
        </p:pic>
      </p:grpSp>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2150" y="1823529"/>
            <a:ext cx="4751011" cy="2857251"/>
          </a:xfrm>
          <a:prstGeom prst="rect">
            <a:avLst/>
          </a:prstGeom>
        </p:spPr>
      </p:pic>
    </p:spTree>
    <p:extLst>
      <p:ext uri="{BB962C8B-B14F-4D97-AF65-F5344CB8AC3E}">
        <p14:creationId xmlns:p14="http://schemas.microsoft.com/office/powerpoint/2010/main" val="195156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02CD2786-9BFC-C245-8A2F-08E6FD91984A}"/>
              </a:ext>
            </a:extLst>
          </p:cNvPr>
          <p:cNvSpPr/>
          <p:nvPr/>
        </p:nvSpPr>
        <p:spPr>
          <a:xfrm>
            <a:off x="7306570" y="1596500"/>
            <a:ext cx="1055126" cy="1128999"/>
          </a:xfrm>
          <a:prstGeom prst="rect">
            <a:avLst/>
          </a:prstGeom>
          <a:noFill/>
          <a:ln w="19050">
            <a:solidFill>
              <a:srgbClr val="FF9900"/>
            </a:solidFill>
            <a:tailEnd type="triangle"/>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Private </a:t>
            </a:r>
            <a:endParaRPr lang="en-US" sz="9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forecasting API</a:t>
            </a:r>
          </a:p>
        </p:txBody>
      </p:sp>
      <p:sp>
        <p:nvSpPr>
          <p:cNvPr id="7" name="Straight Arrow Connector 22">
            <a:extLst>
              <a:ext uri="{FF2B5EF4-FFF2-40B4-BE49-F238E27FC236}">
                <a16:creationId xmlns:a16="http://schemas.microsoft.com/office/drawing/2014/main" id="{7F563873-8D41-1F4A-9CDA-DE0631B762E4}"/>
              </a:ext>
            </a:extLst>
          </p:cNvPr>
          <p:cNvSpPr/>
          <p:nvPr/>
        </p:nvSpPr>
        <p:spPr>
          <a:xfrm>
            <a:off x="2662069" y="2217435"/>
            <a:ext cx="1714500" cy="11359"/>
          </a:xfrm>
          <a:prstGeom prst="line">
            <a:avLst/>
          </a:prstGeom>
          <a:ln w="63500">
            <a:solidFill>
              <a:srgbClr val="C93CB2"/>
            </a:solidFill>
            <a:headEnd type="none" w="med" len="med"/>
            <a:tailEnd type="none" w="med" len="med"/>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pic>
        <p:nvPicPr>
          <p:cNvPr id="8" name="Picture 7" descr="Picture 23">
            <a:extLst>
              <a:ext uri="{FF2B5EF4-FFF2-40B4-BE49-F238E27FC236}">
                <a16:creationId xmlns:a16="http://schemas.microsoft.com/office/drawing/2014/main" id="{21CB8118-A8F8-5545-8C33-440E1104DF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27773" y="1756716"/>
            <a:ext cx="412720" cy="425856"/>
          </a:xfrm>
          <a:prstGeom prst="rect">
            <a:avLst/>
          </a:prstGeom>
          <a:ln w="12700">
            <a:miter lim="400000"/>
          </a:ln>
        </p:spPr>
      </p:pic>
      <p:pic>
        <p:nvPicPr>
          <p:cNvPr id="10" name="Picture 9" descr="Picture 1">
            <a:extLst>
              <a:ext uri="{FF2B5EF4-FFF2-40B4-BE49-F238E27FC236}">
                <a16:creationId xmlns:a16="http://schemas.microsoft.com/office/drawing/2014/main" id="{66887600-E9D8-3349-95AA-8D5BA88055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99211" y="2060300"/>
            <a:ext cx="238500" cy="314271"/>
          </a:xfrm>
          <a:prstGeom prst="rect">
            <a:avLst/>
          </a:prstGeom>
          <a:ln w="12700">
            <a:miter lim="400000"/>
          </a:ln>
        </p:spPr>
      </p:pic>
      <p:sp>
        <p:nvSpPr>
          <p:cNvPr id="13" name="Oval 12">
            <a:extLst>
              <a:ext uri="{FF2B5EF4-FFF2-40B4-BE49-F238E27FC236}">
                <a16:creationId xmlns:a16="http://schemas.microsoft.com/office/drawing/2014/main" id="{D5D311D5-73F5-5A49-9D69-EB28B88579B9}"/>
              </a:ext>
            </a:extLst>
          </p:cNvPr>
          <p:cNvSpPr/>
          <p:nvPr/>
        </p:nvSpPr>
        <p:spPr>
          <a:xfrm>
            <a:off x="4393423" y="1854936"/>
            <a:ext cx="627752" cy="663202"/>
          </a:xfrm>
          <a:prstGeom prst="ellipse">
            <a:avLst/>
          </a:prstGeom>
          <a:noFill/>
          <a:ln w="63500">
            <a:solidFill>
              <a:srgbClr val="C93CB2"/>
            </a:solidFill>
            <a:miter/>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sp>
        <p:nvSpPr>
          <p:cNvPr id="14" name="Amazon…">
            <a:extLst>
              <a:ext uri="{FF2B5EF4-FFF2-40B4-BE49-F238E27FC236}">
                <a16:creationId xmlns:a16="http://schemas.microsoft.com/office/drawing/2014/main" id="{7033D60D-A681-DA47-A14B-F0FC74D40927}"/>
              </a:ext>
            </a:extLst>
          </p:cNvPr>
          <p:cNvSpPr txBox="1"/>
          <p:nvPr/>
        </p:nvSpPr>
        <p:spPr>
          <a:xfrm>
            <a:off x="4172080" y="2582887"/>
            <a:ext cx="1170662" cy="17120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8573" tIns="8573" rIns="8573" bIns="8573"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r>
              <a:rPr sz="1000" kern="0" dirty="0">
                <a:solidFill>
                  <a:srgbClr val="FFFFFF"/>
                </a:solidFill>
                <a:latin typeface="Amazon Ember"/>
                <a:cs typeface="Arial" panose="020B0604020202020204" pitchFamily="34" charset="0"/>
              </a:rPr>
              <a:t>Amazon Forecast</a:t>
            </a:r>
          </a:p>
        </p:txBody>
      </p:sp>
      <p:pic>
        <p:nvPicPr>
          <p:cNvPr id="15" name="Picture 14" descr="Picture 66">
            <a:extLst>
              <a:ext uri="{FF2B5EF4-FFF2-40B4-BE49-F238E27FC236}">
                <a16:creationId xmlns:a16="http://schemas.microsoft.com/office/drawing/2014/main" id="{4CB78944-7791-714C-84D6-C276C53D87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537343" y="2015333"/>
            <a:ext cx="340033" cy="334479"/>
          </a:xfrm>
          <a:prstGeom prst="rect">
            <a:avLst/>
          </a:prstGeom>
          <a:ln w="12700">
            <a:miter lim="400000"/>
          </a:ln>
        </p:spPr>
      </p:pic>
      <p:cxnSp>
        <p:nvCxnSpPr>
          <p:cNvPr id="16" name="Straight Arrow Connector 15">
            <a:extLst>
              <a:ext uri="{FF2B5EF4-FFF2-40B4-BE49-F238E27FC236}">
                <a16:creationId xmlns:a16="http://schemas.microsoft.com/office/drawing/2014/main" id="{5D79BBF1-D1AE-A84B-B8DB-B56463B56E11}"/>
              </a:ext>
            </a:extLst>
          </p:cNvPr>
          <p:cNvCxnSpPr/>
          <p:nvPr/>
        </p:nvCxnSpPr>
        <p:spPr>
          <a:xfrm>
            <a:off x="2209671" y="2217435"/>
            <a:ext cx="331338" cy="0"/>
          </a:xfrm>
          <a:prstGeom prst="straightConnector1">
            <a:avLst/>
          </a:prstGeom>
          <a:ln w="63500">
            <a:solidFill>
              <a:srgbClr val="FFFFFF"/>
            </a:solidFill>
            <a:tailEnd type="triangle"/>
          </a:ln>
        </p:spPr>
      </p:cxnSp>
      <p:sp>
        <p:nvSpPr>
          <p:cNvPr id="18" name="Rectangle 17"/>
          <p:cNvSpPr/>
          <p:nvPr/>
        </p:nvSpPr>
        <p:spPr>
          <a:xfrm>
            <a:off x="347631" y="1696965"/>
            <a:ext cx="1507981" cy="246221"/>
          </a:xfrm>
          <a:prstGeom prst="rect">
            <a:avLst/>
          </a:prstGeom>
        </p:spPr>
        <p:txBody>
          <a:bodyPr wrap="square">
            <a:spAutoFit/>
          </a:bodyPr>
          <a:lstStyle/>
          <a:p>
            <a:pPr algn="r" defTabSz="457189" hangingPunct="0"/>
            <a:r>
              <a:rPr lang="en-US" sz="1000" kern="0" dirty="0">
                <a:solidFill>
                  <a:srgbClr val="FF9900"/>
                </a:solidFill>
                <a:latin typeface="Amazon Ember"/>
                <a:cs typeface="Arial" panose="020B0604020202020204" pitchFamily="34" charset="0"/>
              </a:rPr>
              <a:t>Historical data</a:t>
            </a:r>
          </a:p>
        </p:txBody>
      </p:sp>
      <p:sp>
        <p:nvSpPr>
          <p:cNvPr id="20" name="Tracks, artists, albums">
            <a:extLst>
              <a:ext uri="{FF2B5EF4-FFF2-40B4-BE49-F238E27FC236}">
                <a16:creationId xmlns:a16="http://schemas.microsoft.com/office/drawing/2014/main" id="{DD129335-43AA-D343-B7A2-1C6B828267E4}"/>
              </a:ext>
            </a:extLst>
          </p:cNvPr>
          <p:cNvSpPr txBox="1"/>
          <p:nvPr/>
        </p:nvSpPr>
        <p:spPr>
          <a:xfrm>
            <a:off x="208901" y="1920055"/>
            <a:ext cx="1618350" cy="467437"/>
          </a:xfrm>
          <a:prstGeom prst="rect">
            <a:avLst/>
          </a:prstGeom>
          <a:ln w="12700">
            <a:miter lim="400000"/>
          </a:ln>
          <a:extLst>
            <a:ext uri="{C572A759-6A51-4108-AA02-DFA0A04FC94B}">
              <ma14:wrappingTextBoxFlag xmlns="" xmlns:ma14="http://schemas.microsoft.com/office/mac/drawingml/2011/main" val="1"/>
            </a:ext>
          </a:extLst>
        </p:spPr>
        <p:txBody>
          <a:bodyPr wrap="square" lIns="8573" tIns="8573" rIns="8573" bIns="8573">
            <a:spAutoFit/>
          </a:bodyPr>
          <a:lstStyle>
            <a:lvl1pPr algn="r">
              <a:defRPr sz="4000">
                <a:solidFill>
                  <a:srgbClr val="FFFFFF"/>
                </a:solidFill>
                <a:latin typeface="Amazon Ember"/>
                <a:ea typeface="Amazon Ember"/>
                <a:cs typeface="Amazon Ember"/>
                <a:sym typeface="Amazon Ember"/>
              </a:defRPr>
            </a:lvl1pPr>
          </a:lstStyle>
          <a:p>
            <a:pPr defTabSz="457189" hangingPunct="0"/>
            <a:r>
              <a:rPr lang="en-US" sz="975" kern="0" dirty="0">
                <a:cs typeface="Arial" panose="020B0604020202020204" pitchFamily="34" charset="0"/>
              </a:rPr>
              <a:t>Clicks, Impressions and spend for past 1000</a:t>
            </a:r>
          </a:p>
          <a:p>
            <a:pPr defTabSz="457189" hangingPunct="0"/>
            <a:r>
              <a:rPr lang="en-US" sz="975" kern="0" dirty="0">
                <a:cs typeface="Arial" panose="020B0604020202020204" pitchFamily="34" charset="0"/>
              </a:rPr>
              <a:t>Campaign ids</a:t>
            </a:r>
          </a:p>
        </p:txBody>
      </p:sp>
      <p:sp>
        <p:nvSpPr>
          <p:cNvPr id="22" name="Straight Arrow Connector 22">
            <a:extLst>
              <a:ext uri="{FF2B5EF4-FFF2-40B4-BE49-F238E27FC236}">
                <a16:creationId xmlns:a16="http://schemas.microsoft.com/office/drawing/2014/main" id="{7F563873-8D41-1F4A-9CDA-DE0631B762E4}"/>
              </a:ext>
            </a:extLst>
          </p:cNvPr>
          <p:cNvSpPr/>
          <p:nvPr/>
        </p:nvSpPr>
        <p:spPr>
          <a:xfrm>
            <a:off x="5021454" y="2228794"/>
            <a:ext cx="2256755" cy="0"/>
          </a:xfrm>
          <a:prstGeom prst="line">
            <a:avLst/>
          </a:prstGeom>
          <a:ln w="63500">
            <a:solidFill>
              <a:srgbClr val="C93CB2"/>
            </a:solidFill>
            <a:tailEnd type="triangle"/>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sp>
        <p:nvSpPr>
          <p:cNvPr id="3" name="Rectangle 2"/>
          <p:cNvSpPr/>
          <p:nvPr/>
        </p:nvSpPr>
        <p:spPr>
          <a:xfrm>
            <a:off x="7306570" y="2784119"/>
            <a:ext cx="1055126" cy="542456"/>
          </a:xfrm>
          <a:prstGeom prst="rect">
            <a:avLst/>
          </a:prstGeom>
        </p:spPr>
        <p:txBody>
          <a:bodyPr wrap="square">
            <a:spAutoFit/>
          </a:bodyPr>
          <a:lstStyle/>
          <a:p>
            <a:r>
              <a:rPr lang="en-US" sz="975" kern="0" dirty="0">
                <a:solidFill>
                  <a:srgbClr val="FFFFFF"/>
                </a:solidFill>
                <a:latin typeface="Amazon Ember"/>
                <a:ea typeface="Amazon Ember"/>
                <a:cs typeface="Arial" panose="020B0604020202020204" pitchFamily="34" charset="0"/>
                <a:sym typeface="Amazon Ember"/>
              </a:rPr>
              <a:t>clicks</a:t>
            </a:r>
          </a:p>
          <a:p>
            <a:r>
              <a:rPr lang="en-US" sz="975" kern="0" dirty="0">
                <a:solidFill>
                  <a:srgbClr val="FFFFFF"/>
                </a:solidFill>
                <a:latin typeface="Amazon Ember"/>
                <a:ea typeface="Amazon Ember"/>
                <a:cs typeface="Arial" panose="020B0604020202020204" pitchFamily="34" charset="0"/>
                <a:sym typeface="Amazon Ember"/>
              </a:rPr>
              <a:t>Impressions</a:t>
            </a:r>
          </a:p>
          <a:p>
            <a:r>
              <a:rPr lang="en-US" sz="975" kern="0" dirty="0">
                <a:solidFill>
                  <a:srgbClr val="FFFFFF"/>
                </a:solidFill>
                <a:latin typeface="Amazon Ember"/>
                <a:ea typeface="Amazon Ember"/>
                <a:cs typeface="Arial" panose="020B0604020202020204" pitchFamily="34" charset="0"/>
                <a:sym typeface="Amazon Ember"/>
              </a:rPr>
              <a:t>Spend</a:t>
            </a:r>
          </a:p>
        </p:txBody>
      </p:sp>
      <p:sp>
        <p:nvSpPr>
          <p:cNvPr id="21"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Marketing planning case study: </a:t>
            </a:r>
            <a:r>
              <a:rPr lang="en-US" sz="2500" spc="56" dirty="0" err="1">
                <a:solidFill>
                  <a:srgbClr val="FFFFFF"/>
                </a:solidFill>
                <a:latin typeface="Amazon Ember"/>
                <a:sym typeface="Helvetica Neue"/>
              </a:rPr>
              <a:t>Heroleads</a:t>
            </a:r>
            <a:endParaRPr lang="en-US" sz="2500" spc="56" dirty="0">
              <a:solidFill>
                <a:srgbClr val="FFFFFF"/>
              </a:solidFill>
              <a:latin typeface="Amazon Ember"/>
              <a:sym typeface="Helvetica Neue"/>
            </a:endParaRPr>
          </a:p>
          <a:p>
            <a:pPr defTabSz="457189">
              <a:spcAft>
                <a:spcPts val="400"/>
              </a:spcAft>
              <a:defRPr/>
            </a:pPr>
            <a:r>
              <a:rPr lang="en-US" sz="1350" spc="56" dirty="0" err="1">
                <a:solidFill>
                  <a:srgbClr val="FF9900"/>
                </a:solidFill>
                <a:latin typeface="Amazon Ember"/>
                <a:sym typeface="Helvetica Neue"/>
              </a:rPr>
              <a:t>Heroleads</a:t>
            </a:r>
            <a:r>
              <a:rPr lang="en-US" sz="1350" spc="56" dirty="0">
                <a:solidFill>
                  <a:srgbClr val="FF9900"/>
                </a:solidFill>
                <a:latin typeface="Amazon Ember"/>
                <a:sym typeface="Helvetica Neue"/>
              </a:rPr>
              <a:t> – </a:t>
            </a:r>
            <a:r>
              <a:rPr lang="en-US" sz="1350" spc="56" dirty="0">
                <a:solidFill>
                  <a:srgbClr val="FF9900"/>
                </a:solidFill>
                <a:latin typeface="Amazon Ember"/>
              </a:rPr>
              <a:t>lead generation marketing agency in South East Asia, Middle East and Africa</a:t>
            </a:r>
          </a:p>
        </p:txBody>
      </p:sp>
      <p:grpSp>
        <p:nvGrpSpPr>
          <p:cNvPr id="23" name="Group 22"/>
          <p:cNvGrpSpPr/>
          <p:nvPr/>
        </p:nvGrpSpPr>
        <p:grpSpPr>
          <a:xfrm>
            <a:off x="7824098" y="130820"/>
            <a:ext cx="1182743" cy="253507"/>
            <a:chOff x="616115" y="1938528"/>
            <a:chExt cx="3937597" cy="905256"/>
          </a:xfrm>
        </p:grpSpPr>
        <p:sp>
          <p:nvSpPr>
            <p:cNvPr id="24" name="Rectangle 23"/>
            <p:cNvSpPr/>
            <p:nvPr/>
          </p:nvSpPr>
          <p:spPr>
            <a:xfrm>
              <a:off x="616115" y="1938528"/>
              <a:ext cx="3937597" cy="896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16115" y="1945779"/>
              <a:ext cx="3933261" cy="898005"/>
            </a:xfrm>
            <a:prstGeom prst="rect">
              <a:avLst/>
            </a:prstGeom>
          </p:spPr>
        </p:pic>
      </p:grpSp>
    </p:spTree>
    <p:extLst>
      <p:ext uri="{BB962C8B-B14F-4D97-AF65-F5344CB8AC3E}">
        <p14:creationId xmlns:p14="http://schemas.microsoft.com/office/powerpoint/2010/main" val="423357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Capacity planning case study: Puget Sound Energy</a:t>
            </a:r>
          </a:p>
          <a:p>
            <a:pPr defTabSz="457189">
              <a:spcAft>
                <a:spcPts val="400"/>
              </a:spcAft>
              <a:defRPr/>
            </a:pPr>
            <a:r>
              <a:rPr lang="en-US" sz="1400" spc="56" dirty="0">
                <a:solidFill>
                  <a:srgbClr val="FF9900"/>
                </a:solidFill>
                <a:latin typeface="Amazon Ember"/>
                <a:sym typeface="Helvetica Neue"/>
              </a:rPr>
              <a:t>Puget Sounds Energy – Energy service provider in Western Washington</a:t>
            </a:r>
            <a:endParaRPr lang="en-US" sz="1400" dirty="0">
              <a:solidFill>
                <a:srgbClr val="FF9900"/>
              </a:solidFill>
              <a:latin typeface="Amazon Ember"/>
            </a:endParaRPr>
          </a:p>
        </p:txBody>
      </p:sp>
      <p:sp>
        <p:nvSpPr>
          <p:cNvPr id="8" name="TextBox 7"/>
          <p:cNvSpPr txBox="1"/>
          <p:nvPr/>
        </p:nvSpPr>
        <p:spPr>
          <a:xfrm>
            <a:off x="585762" y="3362159"/>
            <a:ext cx="2746265" cy="1338828"/>
          </a:xfrm>
          <a:prstGeom prst="rect">
            <a:avLst/>
          </a:prstGeom>
          <a:noFill/>
        </p:spPr>
        <p:txBody>
          <a:bodyPr wrap="none" rtlCol="0">
            <a:spAutoFit/>
          </a:bodyPr>
          <a:lstStyle/>
          <a:p>
            <a:pPr defTabSz="457189">
              <a:lnSpc>
                <a:spcPct val="150000"/>
              </a:lnSpc>
            </a:pPr>
            <a:r>
              <a:rPr lang="en-US" sz="1350" dirty="0">
                <a:solidFill>
                  <a:schemeClr val="bg1"/>
                </a:solidFill>
                <a:latin typeface="Amazon Ember" panose="020B0603020204020204"/>
              </a:rPr>
              <a:t>1.1 million electric customers</a:t>
            </a:r>
          </a:p>
          <a:p>
            <a:pPr defTabSz="457189">
              <a:lnSpc>
                <a:spcPct val="150000"/>
              </a:lnSpc>
            </a:pPr>
            <a:r>
              <a:rPr lang="en-US" sz="1350" dirty="0">
                <a:solidFill>
                  <a:schemeClr val="bg1"/>
                </a:solidFill>
                <a:latin typeface="Amazon Ember" panose="020B0603020204020204"/>
              </a:rPr>
              <a:t>840,000 natural gas customers</a:t>
            </a:r>
          </a:p>
          <a:p>
            <a:pPr defTabSz="457189">
              <a:lnSpc>
                <a:spcPct val="150000"/>
              </a:lnSpc>
            </a:pPr>
            <a:r>
              <a:rPr lang="en-US" sz="1350" dirty="0">
                <a:solidFill>
                  <a:schemeClr val="bg1"/>
                </a:solidFill>
                <a:latin typeface="Amazon Ember" panose="020B0603020204020204"/>
              </a:rPr>
              <a:t>4 million service area population</a:t>
            </a:r>
          </a:p>
          <a:p>
            <a:pPr defTabSz="457189">
              <a:lnSpc>
                <a:spcPct val="150000"/>
              </a:lnSpc>
            </a:pPr>
            <a:r>
              <a:rPr lang="en-US" sz="1350" dirty="0">
                <a:solidFill>
                  <a:schemeClr val="bg1"/>
                </a:solidFill>
                <a:latin typeface="Amazon Ember" panose="020B0603020204020204"/>
              </a:rPr>
              <a:t>10 Counties served</a:t>
            </a:r>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85762" y="1302255"/>
            <a:ext cx="2928964" cy="1952643"/>
          </a:xfrm>
          <a:prstGeom prst="rect">
            <a:avLst/>
          </a:prstGeom>
        </p:spPr>
      </p:pic>
      <p:sp>
        <p:nvSpPr>
          <p:cNvPr id="6" name="Rectangle 2"/>
          <p:cNvSpPr>
            <a:spLocks noChangeArrowheads="1"/>
          </p:cNvSpPr>
          <p:nvPr/>
        </p:nvSpPr>
        <p:spPr bwMode="auto">
          <a:xfrm>
            <a:off x="3681663" y="1209763"/>
            <a:ext cx="495485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en-US" sz="1600" i="1" dirty="0">
                <a:solidFill>
                  <a:srgbClr val="FF9900"/>
                </a:solidFill>
                <a:latin typeface="Calibri Light" panose="020F0302020204030204"/>
              </a:rPr>
              <a:t>“At PSE, we’ve used Amazon Forecast to forecast electric and gas consumption at a typical residence. We found that even with a very limited set of historical consumption and weather data, Amazon Forecast performed very well at forecasting 30 days out </a:t>
            </a:r>
            <a:r>
              <a:rPr lang="en-US" sz="1600" b="1" i="1" dirty="0">
                <a:solidFill>
                  <a:schemeClr val="bg1"/>
                </a:solidFill>
                <a:latin typeface="Calibri Light" panose="020F0302020204030204"/>
              </a:rPr>
              <a:t>with virtually no manual effort</a:t>
            </a:r>
            <a:r>
              <a:rPr lang="en-US" sz="1600" i="1" dirty="0">
                <a:solidFill>
                  <a:srgbClr val="FF9900"/>
                </a:solidFill>
                <a:latin typeface="Calibri Light" panose="020F0302020204030204"/>
              </a:rPr>
              <a:t>.” </a:t>
            </a:r>
            <a:endParaRPr lang="en-US" altLang="en-US" sz="1600" i="1" dirty="0">
              <a:solidFill>
                <a:srgbClr val="FF9900"/>
              </a:solidFill>
              <a:latin typeface="Calibri Light" panose="020F0302020204030204"/>
            </a:endParaRPr>
          </a:p>
          <a:p>
            <a:pPr defTabSz="914378" eaLnBrk="0" fontAlgn="base" hangingPunct="0">
              <a:spcBef>
                <a:spcPct val="0"/>
              </a:spcBef>
              <a:spcAft>
                <a:spcPct val="0"/>
              </a:spcAft>
              <a:defRPr/>
            </a:pPr>
            <a:endParaRPr lang="en-US" altLang="en-US" sz="1600" dirty="0">
              <a:solidFill>
                <a:prstClr val="white"/>
              </a:solidFill>
              <a:latin typeface="Ink Free" panose="03080402000500000000" pitchFamily="66" charset="0"/>
            </a:endParaRPr>
          </a:p>
          <a:p>
            <a:pPr defTabSz="914378" eaLnBrk="0" fontAlgn="base" hangingPunct="0">
              <a:spcBef>
                <a:spcPct val="0"/>
              </a:spcBef>
              <a:spcAft>
                <a:spcPct val="0"/>
              </a:spcAft>
            </a:pPr>
            <a:r>
              <a:rPr lang="en-US" sz="1300" dirty="0">
                <a:solidFill>
                  <a:prstClr val="white"/>
                </a:solidFill>
                <a:latin typeface="Amazon Ember" panose="020B0603020204020204"/>
              </a:rPr>
              <a:t>Paul Johnson, Sr. Cloud Architect</a:t>
            </a:r>
          </a:p>
          <a:p>
            <a:pPr defTabSz="914378" eaLnBrk="0" fontAlgn="base" hangingPunct="0">
              <a:spcBef>
                <a:spcPct val="0"/>
              </a:spcBef>
              <a:spcAft>
                <a:spcPct val="0"/>
              </a:spcAft>
            </a:pPr>
            <a:r>
              <a:rPr lang="en-US" sz="1300" dirty="0">
                <a:solidFill>
                  <a:prstClr val="white"/>
                </a:solidFill>
                <a:latin typeface="Amazon Ember" panose="020B0603020204020204"/>
              </a:rPr>
              <a:t>Puget Sound Energy</a:t>
            </a:r>
          </a:p>
        </p:txBody>
      </p:sp>
    </p:spTree>
    <p:extLst>
      <p:ext uri="{BB962C8B-B14F-4D97-AF65-F5344CB8AC3E}">
        <p14:creationId xmlns:p14="http://schemas.microsoft.com/office/powerpoint/2010/main" val="3644119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F0436DD-F699-47DA-9A72-BD0D61C9909F}"/>
              </a:ext>
            </a:extLst>
          </p:cNvPr>
          <p:cNvSpPr txBox="1">
            <a:spLocks/>
          </p:cNvSpPr>
          <p:nvPr/>
        </p:nvSpPr>
        <p:spPr>
          <a:xfrm>
            <a:off x="457199" y="2228532"/>
            <a:ext cx="2911205" cy="686436"/>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3200" b="1" dirty="0">
                <a:solidFill>
                  <a:schemeClr val="accent1"/>
                </a:solidFill>
              </a:rPr>
              <a:t>Agenda</a:t>
            </a:r>
            <a:endParaRPr lang="en-US" dirty="0"/>
          </a:p>
        </p:txBody>
      </p:sp>
      <p:grpSp>
        <p:nvGrpSpPr>
          <p:cNvPr id="177" name="Group 176">
            <a:extLst>
              <a:ext uri="{FF2B5EF4-FFF2-40B4-BE49-F238E27FC236}">
                <a16:creationId xmlns:a16="http://schemas.microsoft.com/office/drawing/2014/main" id="{1FFCD9EE-F3AB-4A06-8B73-C9CB8470EF9A}"/>
              </a:ext>
            </a:extLst>
          </p:cNvPr>
          <p:cNvGrpSpPr/>
          <p:nvPr/>
        </p:nvGrpSpPr>
        <p:grpSpPr>
          <a:xfrm>
            <a:off x="4733142" y="667665"/>
            <a:ext cx="3953658" cy="3808168"/>
            <a:chOff x="4733142" y="667665"/>
            <a:chExt cx="3953658" cy="3808168"/>
          </a:xfrm>
        </p:grpSpPr>
        <p:sp>
          <p:nvSpPr>
            <p:cNvPr id="14" name="TextBox 13">
              <a:extLst>
                <a:ext uri="{FF2B5EF4-FFF2-40B4-BE49-F238E27FC236}">
                  <a16:creationId xmlns:a16="http://schemas.microsoft.com/office/drawing/2014/main" id="{0D3B9E4A-6CE6-47D2-870F-3F5219D49279}"/>
                </a:ext>
              </a:extLst>
            </p:cNvPr>
            <p:cNvSpPr txBox="1"/>
            <p:nvPr/>
          </p:nvSpPr>
          <p:spPr>
            <a:xfrm>
              <a:off x="4733142" y="667665"/>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400" b="1" dirty="0"/>
                <a:t>The current landscape of forecasting and customer expectations</a:t>
              </a:r>
            </a:p>
          </p:txBody>
        </p:sp>
        <p:sp>
          <p:nvSpPr>
            <p:cNvPr id="15" name="TextBox 14">
              <a:extLst>
                <a:ext uri="{FF2B5EF4-FFF2-40B4-BE49-F238E27FC236}">
                  <a16:creationId xmlns:a16="http://schemas.microsoft.com/office/drawing/2014/main" id="{665077C0-6462-4EA7-BFD5-67D2DB6DB442}"/>
                </a:ext>
              </a:extLst>
            </p:cNvPr>
            <p:cNvSpPr txBox="1"/>
            <p:nvPr/>
          </p:nvSpPr>
          <p:spPr>
            <a:xfrm>
              <a:off x="4733142" y="1465493"/>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400" b="1" dirty="0"/>
                <a:t>The power of forecasting and </a:t>
              </a:r>
              <a:br>
                <a:rPr lang="en-US" sz="1400" b="1" dirty="0"/>
              </a:br>
              <a:r>
                <a:rPr lang="en-US" sz="1400" b="1" dirty="0"/>
                <a:t>business benefits</a:t>
              </a:r>
              <a:endParaRPr lang="en-US" sz="1100" dirty="0"/>
            </a:p>
          </p:txBody>
        </p:sp>
        <p:sp>
          <p:nvSpPr>
            <p:cNvPr id="16" name="TextBox 15">
              <a:extLst>
                <a:ext uri="{FF2B5EF4-FFF2-40B4-BE49-F238E27FC236}">
                  <a16:creationId xmlns:a16="http://schemas.microsoft.com/office/drawing/2014/main" id="{C55A86B1-CD5B-4F48-B47B-6CFDBC6B9825}"/>
                </a:ext>
              </a:extLst>
            </p:cNvPr>
            <p:cNvSpPr txBox="1"/>
            <p:nvPr/>
          </p:nvSpPr>
          <p:spPr>
            <a:xfrm>
              <a:off x="4733142" y="2263321"/>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400" b="1" dirty="0"/>
                <a:t>Quickly generate highly accurate forecasts with Amazon Forecast</a:t>
              </a:r>
            </a:p>
          </p:txBody>
        </p:sp>
        <p:sp>
          <p:nvSpPr>
            <p:cNvPr id="17" name="TextBox 16">
              <a:extLst>
                <a:ext uri="{FF2B5EF4-FFF2-40B4-BE49-F238E27FC236}">
                  <a16:creationId xmlns:a16="http://schemas.microsoft.com/office/drawing/2014/main" id="{F1CBD378-4B68-4C35-9D08-2BD5A37C8FEA}"/>
                </a:ext>
              </a:extLst>
            </p:cNvPr>
            <p:cNvSpPr txBox="1"/>
            <p:nvPr/>
          </p:nvSpPr>
          <p:spPr>
            <a:xfrm>
              <a:off x="4733142" y="3061149"/>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400" b="1" dirty="0"/>
                <a:t>Customer Success Stories</a:t>
              </a:r>
            </a:p>
          </p:txBody>
        </p:sp>
        <p:sp>
          <p:nvSpPr>
            <p:cNvPr id="18" name="TextBox 17">
              <a:extLst>
                <a:ext uri="{FF2B5EF4-FFF2-40B4-BE49-F238E27FC236}">
                  <a16:creationId xmlns:a16="http://schemas.microsoft.com/office/drawing/2014/main" id="{BF796934-38B8-448D-89A7-899093D9EAB1}"/>
                </a:ext>
              </a:extLst>
            </p:cNvPr>
            <p:cNvSpPr txBox="1"/>
            <p:nvPr/>
          </p:nvSpPr>
          <p:spPr>
            <a:xfrm>
              <a:off x="4733142" y="3858976"/>
              <a:ext cx="3953658"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400" b="1" dirty="0"/>
                <a:t>Next steps</a:t>
              </a:r>
            </a:p>
          </p:txBody>
        </p:sp>
      </p:grpSp>
      <p:sp>
        <p:nvSpPr>
          <p:cNvPr id="19" name="Rectangle 18">
            <a:extLst>
              <a:ext uri="{FF2B5EF4-FFF2-40B4-BE49-F238E27FC236}">
                <a16:creationId xmlns:a16="http://schemas.microsoft.com/office/drawing/2014/main" id="{7E0AD54A-CD78-4907-AD8D-6CDAA8C7BBD5}"/>
              </a:ext>
            </a:extLst>
          </p:cNvPr>
          <p:cNvSpPr/>
          <p:nvPr/>
        </p:nvSpPr>
        <p:spPr>
          <a:xfrm rot="16200000">
            <a:off x="1678066"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0" name="Group 19">
            <a:extLst>
              <a:ext uri="{FF2B5EF4-FFF2-40B4-BE49-F238E27FC236}">
                <a16:creationId xmlns:a16="http://schemas.microsoft.com/office/drawing/2014/main" id="{4CE07F04-3C03-420B-A5A6-FF45F0F153AC}"/>
              </a:ext>
            </a:extLst>
          </p:cNvPr>
          <p:cNvGrpSpPr/>
          <p:nvPr/>
        </p:nvGrpSpPr>
        <p:grpSpPr>
          <a:xfrm>
            <a:off x="3941388" y="667665"/>
            <a:ext cx="616857" cy="616857"/>
            <a:chOff x="3941388" y="667665"/>
            <a:chExt cx="616857" cy="616857"/>
          </a:xfrm>
        </p:grpSpPr>
        <p:sp>
          <p:nvSpPr>
            <p:cNvPr id="21" name="Oval 20">
              <a:extLst>
                <a:ext uri="{FF2B5EF4-FFF2-40B4-BE49-F238E27FC236}">
                  <a16:creationId xmlns:a16="http://schemas.microsoft.com/office/drawing/2014/main" id="{A8E1F76D-DF5D-4202-8898-8320AB3EFDAA}"/>
                </a:ext>
              </a:extLst>
            </p:cNvPr>
            <p:cNvSpPr/>
            <p:nvPr/>
          </p:nvSpPr>
          <p:spPr>
            <a:xfrm>
              <a:off x="3941388"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2" name="Group 21">
              <a:extLst>
                <a:ext uri="{FF2B5EF4-FFF2-40B4-BE49-F238E27FC236}">
                  <a16:creationId xmlns:a16="http://schemas.microsoft.com/office/drawing/2014/main" id="{3ACE363B-BACF-4A6D-8A2F-3CE9B9ACFEC3}"/>
                </a:ext>
              </a:extLst>
            </p:cNvPr>
            <p:cNvGrpSpPr/>
            <p:nvPr/>
          </p:nvGrpSpPr>
          <p:grpSpPr>
            <a:xfrm>
              <a:off x="4077565" y="806594"/>
              <a:ext cx="344503" cy="338998"/>
              <a:chOff x="3305961" y="786058"/>
              <a:chExt cx="431629" cy="424732"/>
            </a:xfrm>
          </p:grpSpPr>
          <p:sp>
            <p:nvSpPr>
              <p:cNvPr id="23" name="Freeform: Shape 22">
                <a:extLst>
                  <a:ext uri="{FF2B5EF4-FFF2-40B4-BE49-F238E27FC236}">
                    <a16:creationId xmlns:a16="http://schemas.microsoft.com/office/drawing/2014/main" id="{B7143559-83D8-40A7-87BE-74B6A7E94F45}"/>
                  </a:ext>
                </a:extLst>
              </p:cNvPr>
              <p:cNvSpPr/>
              <p:nvPr/>
            </p:nvSpPr>
            <p:spPr>
              <a:xfrm>
                <a:off x="3305961" y="786058"/>
                <a:ext cx="319164" cy="319122"/>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9525" cap="flat">
                <a:solidFill>
                  <a:srgbClr val="F1F2F2"/>
                </a:soli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17C8CD1F-0D00-447B-A33C-D9F3001CFE47}"/>
                  </a:ext>
                </a:extLst>
              </p:cNvPr>
              <p:cNvSpPr/>
              <p:nvPr/>
            </p:nvSpPr>
            <p:spPr>
              <a:xfrm>
                <a:off x="3326628" y="824522"/>
                <a:ext cx="34916" cy="4259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9525" cap="flat">
                <a:solidFill>
                  <a:srgbClr val="F1F2F2"/>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30C12DCA-5B03-4034-AC62-3FCC0C3D0530}"/>
                  </a:ext>
                </a:extLst>
              </p:cNvPr>
              <p:cNvSpPr/>
              <p:nvPr/>
            </p:nvSpPr>
            <p:spPr>
              <a:xfrm>
                <a:off x="3336910" y="816639"/>
                <a:ext cx="257910" cy="257910"/>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9525" cap="flat">
                <a:solidFill>
                  <a:schemeClr val="accent1"/>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47CBFDAA-D7EB-4CF0-9991-01A2BC2DCE04}"/>
                  </a:ext>
                </a:extLst>
              </p:cNvPr>
              <p:cNvSpPr/>
              <p:nvPr/>
            </p:nvSpPr>
            <p:spPr>
              <a:xfrm>
                <a:off x="3548415" y="1019554"/>
                <a:ext cx="189175" cy="191236"/>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9525" cap="flat">
                <a:solidFill>
                  <a:srgbClr val="F1F2F2"/>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586FDAB4-0709-44CC-A7FB-FE452DF858BF}"/>
                  </a:ext>
                </a:extLst>
              </p:cNvPr>
              <p:cNvSpPr/>
              <p:nvPr/>
            </p:nvSpPr>
            <p:spPr>
              <a:xfrm>
                <a:off x="3410510" y="967035"/>
                <a:ext cx="113006" cy="68891"/>
              </a:xfrm>
              <a:custGeom>
                <a:avLst/>
                <a:gdLst>
                  <a:gd name="connsiteX0" fmla="*/ 0 w 336327"/>
                  <a:gd name="connsiteY0" fmla="*/ 0 h 205032"/>
                  <a:gd name="connsiteX1" fmla="*/ 158401 w 336327"/>
                  <a:gd name="connsiteY1" fmla="*/ 204788 h 205032"/>
                  <a:gd name="connsiteX2" fmla="*/ 336328 w 336327"/>
                  <a:gd name="connsiteY2" fmla="*/ 5620 h 205032"/>
                </a:gdLst>
                <a:ahLst/>
                <a:cxnLst>
                  <a:cxn ang="0">
                    <a:pos x="connsiteX0" y="connsiteY0"/>
                  </a:cxn>
                  <a:cxn ang="0">
                    <a:pos x="connsiteX1" y="connsiteY1"/>
                  </a:cxn>
                  <a:cxn ang="0">
                    <a:pos x="connsiteX2" y="connsiteY2"/>
                  </a:cxn>
                </a:cxnLst>
                <a:rect l="l" t="t" r="r" b="b"/>
                <a:pathLst>
                  <a:path w="336327" h="205032">
                    <a:moveTo>
                      <a:pt x="0" y="0"/>
                    </a:moveTo>
                    <a:cubicBezTo>
                      <a:pt x="1048" y="98869"/>
                      <a:pt x="24384" y="199168"/>
                      <a:pt x="158401" y="204788"/>
                    </a:cubicBezTo>
                    <a:cubicBezTo>
                      <a:pt x="299371" y="210788"/>
                      <a:pt x="330708" y="105346"/>
                      <a:pt x="336328" y="5620"/>
                    </a:cubicBezTo>
                  </a:path>
                </a:pathLst>
              </a:custGeom>
              <a:noFill/>
              <a:ln w="9525" cap="flat">
                <a:solidFill>
                  <a:srgbClr val="F1F2F2"/>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0F976437-D8D4-4DD4-A6D6-F46366AED2AF}"/>
                  </a:ext>
                </a:extLst>
              </p:cNvPr>
              <p:cNvSpPr/>
              <p:nvPr/>
            </p:nvSpPr>
            <p:spPr>
              <a:xfrm>
                <a:off x="3397023" y="843627"/>
                <a:ext cx="141160" cy="126351"/>
              </a:xfrm>
              <a:custGeom>
                <a:avLst/>
                <a:gdLst>
                  <a:gd name="connsiteX0" fmla="*/ 125390 w 420120"/>
                  <a:gd name="connsiteY0" fmla="*/ 214789 h 376045"/>
                  <a:gd name="connsiteX1" fmla="*/ 326939 w 420120"/>
                  <a:gd name="connsiteY1" fmla="*/ 260414 h 376045"/>
                  <a:gd name="connsiteX2" fmla="*/ 386470 w 420120"/>
                  <a:gd name="connsiteY2" fmla="*/ 375476 h 376045"/>
                  <a:gd name="connsiteX3" fmla="*/ 418188 w 420120"/>
                  <a:gd name="connsiteY3" fmla="*/ 241364 h 376045"/>
                  <a:gd name="connsiteX4" fmla="*/ 214449 w 420120"/>
                  <a:gd name="connsiteY4" fmla="*/ 36862 h 376045"/>
                  <a:gd name="connsiteX5" fmla="*/ 149774 w 420120"/>
                  <a:gd name="connsiteY5" fmla="*/ 1 h 376045"/>
                  <a:gd name="connsiteX6" fmla="*/ 135391 w 420120"/>
                  <a:gd name="connsiteY6" fmla="*/ 52579 h 376045"/>
                  <a:gd name="connsiteX7" fmla="*/ 93576 w 420120"/>
                  <a:gd name="connsiteY7" fmla="*/ 39625 h 376045"/>
                  <a:gd name="connsiteX8" fmla="*/ 84051 w 420120"/>
                  <a:gd name="connsiteY8" fmla="*/ 82773 h 376045"/>
                  <a:gd name="connsiteX9" fmla="*/ 2612 w 420120"/>
                  <a:gd name="connsiteY9" fmla="*/ 232030 h 376045"/>
                  <a:gd name="connsiteX10" fmla="*/ 40046 w 420120"/>
                  <a:gd name="connsiteY10" fmla="*/ 367761 h 376045"/>
                  <a:gd name="connsiteX11" fmla="*/ 72621 w 420120"/>
                  <a:gd name="connsiteY11" fmla="*/ 295466 h 376045"/>
                  <a:gd name="connsiteX12" fmla="*/ 125390 w 420120"/>
                  <a:gd name="connsiteY12" fmla="*/ 214789 h 3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120" h="376045">
                    <a:moveTo>
                      <a:pt x="125390" y="214789"/>
                    </a:moveTo>
                    <a:cubicBezTo>
                      <a:pt x="125390" y="214789"/>
                      <a:pt x="232832" y="278416"/>
                      <a:pt x="326939" y="260414"/>
                    </a:cubicBezTo>
                    <a:cubicBezTo>
                      <a:pt x="326939" y="260414"/>
                      <a:pt x="360943" y="385477"/>
                      <a:pt x="386470" y="375476"/>
                    </a:cubicBezTo>
                    <a:cubicBezTo>
                      <a:pt x="401901" y="369571"/>
                      <a:pt x="427332" y="319469"/>
                      <a:pt x="418188" y="241364"/>
                    </a:cubicBezTo>
                    <a:cubicBezTo>
                      <a:pt x="409235" y="165164"/>
                      <a:pt x="359705" y="44387"/>
                      <a:pt x="214449" y="36862"/>
                    </a:cubicBezTo>
                    <a:cubicBezTo>
                      <a:pt x="162823" y="34100"/>
                      <a:pt x="165871" y="191"/>
                      <a:pt x="149774" y="1"/>
                    </a:cubicBezTo>
                    <a:cubicBezTo>
                      <a:pt x="133676" y="-190"/>
                      <a:pt x="146916" y="47626"/>
                      <a:pt x="135391" y="52579"/>
                    </a:cubicBezTo>
                    <a:cubicBezTo>
                      <a:pt x="126628" y="56103"/>
                      <a:pt x="102149" y="34576"/>
                      <a:pt x="93576" y="39625"/>
                    </a:cubicBezTo>
                    <a:cubicBezTo>
                      <a:pt x="85004" y="44673"/>
                      <a:pt x="92338" y="76105"/>
                      <a:pt x="84051" y="82773"/>
                    </a:cubicBezTo>
                    <a:cubicBezTo>
                      <a:pt x="46999" y="112777"/>
                      <a:pt x="15757" y="160116"/>
                      <a:pt x="2612" y="232030"/>
                    </a:cubicBezTo>
                    <a:cubicBezTo>
                      <a:pt x="-4341" y="270130"/>
                      <a:pt x="803" y="364141"/>
                      <a:pt x="40046" y="367761"/>
                    </a:cubicBezTo>
                    <a:cubicBezTo>
                      <a:pt x="45856" y="368332"/>
                      <a:pt x="33569" y="327946"/>
                      <a:pt x="72621" y="295466"/>
                    </a:cubicBezTo>
                    <a:cubicBezTo>
                      <a:pt x="116341" y="258700"/>
                      <a:pt x="85004" y="175927"/>
                      <a:pt x="125390" y="214789"/>
                    </a:cubicBezTo>
                    <a:close/>
                  </a:path>
                </a:pathLst>
              </a:custGeom>
              <a:noFill/>
              <a:ln w="9525" cap="flat">
                <a:solidFill>
                  <a:srgbClr val="F1F2F2"/>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4212FB60-F801-436D-8B87-81A3366AA9B3}"/>
                  </a:ext>
                </a:extLst>
              </p:cNvPr>
              <p:cNvSpPr/>
              <p:nvPr/>
            </p:nvSpPr>
            <p:spPr>
              <a:xfrm>
                <a:off x="3494617" y="1030435"/>
                <a:ext cx="3200" cy="22787"/>
              </a:xfrm>
              <a:custGeom>
                <a:avLst/>
                <a:gdLst>
                  <a:gd name="connsiteX0" fmla="*/ 0 w 9525"/>
                  <a:gd name="connsiteY0" fmla="*/ 67818 h 67818"/>
                  <a:gd name="connsiteX1" fmla="*/ 0 w 9525"/>
                  <a:gd name="connsiteY1" fmla="*/ 0 h 67818"/>
                </a:gdLst>
                <a:ahLst/>
                <a:cxnLst>
                  <a:cxn ang="0">
                    <a:pos x="connsiteX0" y="connsiteY0"/>
                  </a:cxn>
                  <a:cxn ang="0">
                    <a:pos x="connsiteX1" y="connsiteY1"/>
                  </a:cxn>
                </a:cxnLst>
                <a:rect l="l" t="t" r="r" b="b"/>
                <a:pathLst>
                  <a:path w="9525" h="67818">
                    <a:moveTo>
                      <a:pt x="0" y="67818"/>
                    </a:moveTo>
                    <a:lnTo>
                      <a:pt x="0" y="0"/>
                    </a:lnTo>
                  </a:path>
                </a:pathLst>
              </a:custGeom>
              <a:ln w="9525" cap="flat">
                <a:solidFill>
                  <a:srgbClr val="F1F2F2"/>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18CF7EDA-750C-4777-9736-3A2A32874679}"/>
                  </a:ext>
                </a:extLst>
              </p:cNvPr>
              <p:cNvSpPr/>
              <p:nvPr/>
            </p:nvSpPr>
            <p:spPr>
              <a:xfrm>
                <a:off x="3436049" y="1028899"/>
                <a:ext cx="320" cy="24323"/>
              </a:xfrm>
              <a:custGeom>
                <a:avLst/>
                <a:gdLst>
                  <a:gd name="connsiteX0" fmla="*/ 953 w 952"/>
                  <a:gd name="connsiteY0" fmla="*/ 0 h 72390"/>
                  <a:gd name="connsiteX1" fmla="*/ 0 w 952"/>
                  <a:gd name="connsiteY1" fmla="*/ 72390 h 72390"/>
                </a:gdLst>
                <a:ahLst/>
                <a:cxnLst>
                  <a:cxn ang="0">
                    <a:pos x="connsiteX0" y="connsiteY0"/>
                  </a:cxn>
                  <a:cxn ang="0">
                    <a:pos x="connsiteX1" y="connsiteY1"/>
                  </a:cxn>
                </a:cxnLst>
                <a:rect l="l" t="t" r="r" b="b"/>
                <a:pathLst>
                  <a:path w="952" h="72390">
                    <a:moveTo>
                      <a:pt x="953" y="0"/>
                    </a:moveTo>
                    <a:lnTo>
                      <a:pt x="0" y="72390"/>
                    </a:lnTo>
                  </a:path>
                </a:pathLst>
              </a:custGeom>
              <a:ln w="9525" cap="flat">
                <a:solidFill>
                  <a:srgbClr val="F1F2F2"/>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475A49EB-2632-43AB-8EF2-5F6E1BFF7272}"/>
                  </a:ext>
                </a:extLst>
              </p:cNvPr>
              <p:cNvSpPr/>
              <p:nvPr/>
            </p:nvSpPr>
            <p:spPr>
              <a:xfrm>
                <a:off x="3450003" y="867119"/>
                <a:ext cx="26819" cy="7905"/>
              </a:xfrm>
              <a:custGeom>
                <a:avLst/>
                <a:gdLst>
                  <a:gd name="connsiteX0" fmla="*/ 0 w 79819"/>
                  <a:gd name="connsiteY0" fmla="*/ 0 h 23526"/>
                  <a:gd name="connsiteX1" fmla="*/ 79819 w 79819"/>
                  <a:gd name="connsiteY1" fmla="*/ 23527 h 23526"/>
                </a:gdLst>
                <a:ahLst/>
                <a:cxnLst>
                  <a:cxn ang="0">
                    <a:pos x="connsiteX0" y="connsiteY0"/>
                  </a:cxn>
                  <a:cxn ang="0">
                    <a:pos x="connsiteX1" y="connsiteY1"/>
                  </a:cxn>
                </a:cxnLst>
                <a:rect l="l" t="t" r="r" b="b"/>
                <a:pathLst>
                  <a:path w="79819" h="23526">
                    <a:moveTo>
                      <a:pt x="0" y="0"/>
                    </a:moveTo>
                    <a:cubicBezTo>
                      <a:pt x="24011" y="14867"/>
                      <a:pt x="51583" y="22994"/>
                      <a:pt x="79819" y="23527"/>
                    </a:cubicBezTo>
                  </a:path>
                </a:pathLst>
              </a:custGeom>
              <a:noFill/>
              <a:ln w="9525" cap="flat">
                <a:solidFill>
                  <a:srgbClr val="F1F2F2"/>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8D7DD96A-5604-43E5-B849-6FEFEABA2C15}"/>
                  </a:ext>
                </a:extLst>
              </p:cNvPr>
              <p:cNvSpPr/>
              <p:nvPr/>
            </p:nvSpPr>
            <p:spPr>
              <a:xfrm>
                <a:off x="3473526" y="944601"/>
                <a:ext cx="31044" cy="31044"/>
              </a:xfrm>
              <a:custGeom>
                <a:avLst/>
                <a:gdLst>
                  <a:gd name="connsiteX0" fmla="*/ 92392 w 92392"/>
                  <a:gd name="connsiteY0" fmla="*/ 46196 h 92392"/>
                  <a:gd name="connsiteX1" fmla="*/ 46196 w 92392"/>
                  <a:gd name="connsiteY1" fmla="*/ 92392 h 92392"/>
                  <a:gd name="connsiteX2" fmla="*/ 0 w 92392"/>
                  <a:gd name="connsiteY2" fmla="*/ 46196 h 92392"/>
                  <a:gd name="connsiteX3" fmla="*/ 46196 w 92392"/>
                  <a:gd name="connsiteY3" fmla="*/ 0 h 92392"/>
                  <a:gd name="connsiteX4" fmla="*/ 92392 w 92392"/>
                  <a:gd name="connsiteY4" fmla="*/ 46196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92392">
                    <a:moveTo>
                      <a:pt x="92392" y="46196"/>
                    </a:moveTo>
                    <a:cubicBezTo>
                      <a:pt x="92392" y="71710"/>
                      <a:pt x="71710" y="92392"/>
                      <a:pt x="46196" y="92392"/>
                    </a:cubicBezTo>
                    <a:cubicBezTo>
                      <a:pt x="20683" y="92392"/>
                      <a:pt x="0" y="71710"/>
                      <a:pt x="0" y="46196"/>
                    </a:cubicBezTo>
                    <a:cubicBezTo>
                      <a:pt x="0" y="20683"/>
                      <a:pt x="20683" y="0"/>
                      <a:pt x="46196" y="0"/>
                    </a:cubicBezTo>
                    <a:cubicBezTo>
                      <a:pt x="71710" y="0"/>
                      <a:pt x="92392" y="20683"/>
                      <a:pt x="92392" y="46196"/>
                    </a:cubicBezTo>
                    <a:close/>
                  </a:path>
                </a:pathLst>
              </a:custGeom>
              <a:noFill/>
              <a:ln w="9525" cap="flat">
                <a:solidFill>
                  <a:srgbClr val="F1F2F2"/>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4D7D126B-4604-449B-9C71-4C561FD0754C}"/>
                  </a:ext>
                </a:extLst>
              </p:cNvPr>
              <p:cNvSpPr/>
              <p:nvPr/>
            </p:nvSpPr>
            <p:spPr>
              <a:xfrm>
                <a:off x="3429584" y="944601"/>
                <a:ext cx="31044" cy="31044"/>
              </a:xfrm>
              <a:custGeom>
                <a:avLst/>
                <a:gdLst>
                  <a:gd name="connsiteX0" fmla="*/ 92393 w 92392"/>
                  <a:gd name="connsiteY0" fmla="*/ 46196 h 92392"/>
                  <a:gd name="connsiteX1" fmla="*/ 46196 w 92392"/>
                  <a:gd name="connsiteY1" fmla="*/ 92392 h 92392"/>
                  <a:gd name="connsiteX2" fmla="*/ 0 w 92392"/>
                  <a:gd name="connsiteY2" fmla="*/ 46196 h 92392"/>
                  <a:gd name="connsiteX3" fmla="*/ 46196 w 92392"/>
                  <a:gd name="connsiteY3" fmla="*/ 0 h 92392"/>
                  <a:gd name="connsiteX4" fmla="*/ 92393 w 92392"/>
                  <a:gd name="connsiteY4" fmla="*/ 46196 h 9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2" h="92392">
                    <a:moveTo>
                      <a:pt x="92393" y="46196"/>
                    </a:moveTo>
                    <a:cubicBezTo>
                      <a:pt x="92393" y="71710"/>
                      <a:pt x="71710" y="92392"/>
                      <a:pt x="46196" y="92392"/>
                    </a:cubicBezTo>
                    <a:cubicBezTo>
                      <a:pt x="20683" y="92392"/>
                      <a:pt x="0" y="71710"/>
                      <a:pt x="0" y="46196"/>
                    </a:cubicBezTo>
                    <a:cubicBezTo>
                      <a:pt x="0" y="20683"/>
                      <a:pt x="20683" y="0"/>
                      <a:pt x="46196" y="0"/>
                    </a:cubicBezTo>
                    <a:cubicBezTo>
                      <a:pt x="71710" y="0"/>
                      <a:pt x="92393" y="20683"/>
                      <a:pt x="92393" y="46196"/>
                    </a:cubicBezTo>
                    <a:close/>
                  </a:path>
                </a:pathLst>
              </a:custGeom>
              <a:noFill/>
              <a:ln w="9525" cap="flat">
                <a:solidFill>
                  <a:srgbClr val="F1F2F2"/>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331BCAA3-41A3-4CF5-B349-FAEE2E7B6304}"/>
                  </a:ext>
                </a:extLst>
              </p:cNvPr>
              <p:cNvSpPr/>
              <p:nvPr/>
            </p:nvSpPr>
            <p:spPr>
              <a:xfrm>
                <a:off x="3458708" y="959482"/>
                <a:ext cx="13378" cy="160"/>
              </a:xfrm>
              <a:custGeom>
                <a:avLst/>
                <a:gdLst>
                  <a:gd name="connsiteX0" fmla="*/ 0 w 39814"/>
                  <a:gd name="connsiteY0" fmla="*/ 0 h 476"/>
                  <a:gd name="connsiteX1" fmla="*/ 39814 w 39814"/>
                  <a:gd name="connsiteY1" fmla="*/ 476 h 476"/>
                </a:gdLst>
                <a:ahLst/>
                <a:cxnLst>
                  <a:cxn ang="0">
                    <a:pos x="connsiteX0" y="connsiteY0"/>
                  </a:cxn>
                  <a:cxn ang="0">
                    <a:pos x="connsiteX1" y="connsiteY1"/>
                  </a:cxn>
                </a:cxnLst>
                <a:rect l="l" t="t" r="r" b="b"/>
                <a:pathLst>
                  <a:path w="39814" h="476">
                    <a:moveTo>
                      <a:pt x="0" y="0"/>
                    </a:moveTo>
                    <a:lnTo>
                      <a:pt x="39814" y="476"/>
                    </a:lnTo>
                  </a:path>
                </a:pathLst>
              </a:custGeom>
              <a:ln w="9525" cap="flat">
                <a:solidFill>
                  <a:srgbClr val="F1F2F2"/>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E13C4745-CB7F-44D2-83CB-56E7F182EAE9}"/>
                  </a:ext>
                </a:extLst>
              </p:cNvPr>
              <p:cNvSpPr/>
              <p:nvPr/>
            </p:nvSpPr>
            <p:spPr>
              <a:xfrm>
                <a:off x="3653740" y="1126319"/>
                <a:ext cx="41029" cy="42501"/>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9525" cap="flat">
                <a:solidFill>
                  <a:srgbClr val="F1F2F2"/>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8739D87B-567E-4F0D-B4D7-C27F60A6E41C}"/>
                  </a:ext>
                </a:extLst>
              </p:cNvPr>
              <p:cNvSpPr/>
              <p:nvPr/>
            </p:nvSpPr>
            <p:spPr>
              <a:xfrm>
                <a:off x="3631370" y="1103980"/>
                <a:ext cx="41029" cy="42469"/>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9525" cap="flat">
                <a:solidFill>
                  <a:srgbClr val="F1F2F2"/>
                </a:solidFill>
                <a:prstDash val="solid"/>
                <a:round/>
              </a:ln>
            </p:spPr>
            <p:txBody>
              <a:bodyPr rtlCol="0" anchor="ctr"/>
              <a:lstStyle/>
              <a:p>
                <a:endParaRPr lang="en-US" dirty="0"/>
              </a:p>
            </p:txBody>
          </p:sp>
        </p:grpSp>
      </p:grpSp>
      <p:grpSp>
        <p:nvGrpSpPr>
          <p:cNvPr id="37" name="Group 36">
            <a:extLst>
              <a:ext uri="{FF2B5EF4-FFF2-40B4-BE49-F238E27FC236}">
                <a16:creationId xmlns:a16="http://schemas.microsoft.com/office/drawing/2014/main" id="{9C17C177-E145-4A37-AD75-D175883BB4ED}"/>
              </a:ext>
            </a:extLst>
          </p:cNvPr>
          <p:cNvGrpSpPr/>
          <p:nvPr/>
        </p:nvGrpSpPr>
        <p:grpSpPr>
          <a:xfrm>
            <a:off x="3941388" y="1465493"/>
            <a:ext cx="616857" cy="616857"/>
            <a:chOff x="3941388" y="1465493"/>
            <a:chExt cx="616857" cy="616857"/>
          </a:xfrm>
        </p:grpSpPr>
        <p:sp>
          <p:nvSpPr>
            <p:cNvPr id="38" name="Oval 37">
              <a:extLst>
                <a:ext uri="{FF2B5EF4-FFF2-40B4-BE49-F238E27FC236}">
                  <a16:creationId xmlns:a16="http://schemas.microsoft.com/office/drawing/2014/main" id="{025A6024-940B-465A-BA29-642C09704608}"/>
                </a:ext>
              </a:extLst>
            </p:cNvPr>
            <p:cNvSpPr/>
            <p:nvPr/>
          </p:nvSpPr>
          <p:spPr>
            <a:xfrm>
              <a:off x="3941388"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39" name="Group 38">
              <a:extLst>
                <a:ext uri="{FF2B5EF4-FFF2-40B4-BE49-F238E27FC236}">
                  <a16:creationId xmlns:a16="http://schemas.microsoft.com/office/drawing/2014/main" id="{9F07DE75-6D6B-4634-8FCD-CDF5A50D05E0}"/>
                </a:ext>
              </a:extLst>
            </p:cNvPr>
            <p:cNvGrpSpPr/>
            <p:nvPr/>
          </p:nvGrpSpPr>
          <p:grpSpPr>
            <a:xfrm>
              <a:off x="4061343" y="1660876"/>
              <a:ext cx="376948" cy="226090"/>
              <a:chOff x="3376370" y="1533898"/>
              <a:chExt cx="520033" cy="311911"/>
            </a:xfrm>
          </p:grpSpPr>
          <p:sp>
            <p:nvSpPr>
              <p:cNvPr id="40" name="Freeform: Shape 39">
                <a:extLst>
                  <a:ext uri="{FF2B5EF4-FFF2-40B4-BE49-F238E27FC236}">
                    <a16:creationId xmlns:a16="http://schemas.microsoft.com/office/drawing/2014/main" id="{F3C4975F-E23B-49E4-88A4-F6679510F2EF}"/>
                  </a:ext>
                </a:extLst>
              </p:cNvPr>
              <p:cNvSpPr/>
              <p:nvPr/>
            </p:nvSpPr>
            <p:spPr>
              <a:xfrm>
                <a:off x="3376370" y="1813325"/>
                <a:ext cx="459097" cy="32484"/>
              </a:xfrm>
              <a:custGeom>
                <a:avLst/>
                <a:gdLst>
                  <a:gd name="connsiteX0" fmla="*/ 0 w 1366361"/>
                  <a:gd name="connsiteY0" fmla="*/ 0 h 96678"/>
                  <a:gd name="connsiteX1" fmla="*/ 0 w 1366361"/>
                  <a:gd name="connsiteY1" fmla="*/ 67723 h 96678"/>
                  <a:gd name="connsiteX2" fmla="*/ 4667 w 1366361"/>
                  <a:gd name="connsiteY2" fmla="*/ 71152 h 96678"/>
                  <a:gd name="connsiteX3" fmla="*/ 80867 w 1366361"/>
                  <a:gd name="connsiteY3" fmla="*/ 96679 h 96678"/>
                  <a:gd name="connsiteX4" fmla="*/ 1294448 w 1366361"/>
                  <a:gd name="connsiteY4" fmla="*/ 96679 h 96678"/>
                  <a:gd name="connsiteX5" fmla="*/ 1357598 w 1366361"/>
                  <a:gd name="connsiteY5" fmla="*/ 74676 h 96678"/>
                  <a:gd name="connsiteX6" fmla="*/ 1366361 w 1366361"/>
                  <a:gd name="connsiteY6" fmla="*/ 67723 h 96678"/>
                  <a:gd name="connsiteX7" fmla="*/ 1366361 w 1366361"/>
                  <a:gd name="connsiteY7" fmla="*/ 0 h 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6361" h="96678">
                    <a:moveTo>
                      <a:pt x="0" y="0"/>
                    </a:moveTo>
                    <a:lnTo>
                      <a:pt x="0" y="67723"/>
                    </a:lnTo>
                    <a:lnTo>
                      <a:pt x="4667" y="71152"/>
                    </a:lnTo>
                    <a:cubicBezTo>
                      <a:pt x="26611" y="87730"/>
                      <a:pt x="53365" y="96693"/>
                      <a:pt x="80867" y="96679"/>
                    </a:cubicBezTo>
                    <a:lnTo>
                      <a:pt x="1294448" y="96679"/>
                    </a:lnTo>
                    <a:cubicBezTo>
                      <a:pt x="1317382" y="96708"/>
                      <a:pt x="1339648" y="88951"/>
                      <a:pt x="1357598" y="74676"/>
                    </a:cubicBezTo>
                    <a:lnTo>
                      <a:pt x="1366361" y="67723"/>
                    </a:lnTo>
                    <a:lnTo>
                      <a:pt x="1366361" y="0"/>
                    </a:lnTo>
                    <a:close/>
                  </a:path>
                </a:pathLst>
              </a:custGeom>
              <a:noFill/>
              <a:ln w="9525" cap="flat">
                <a:solidFill>
                  <a:srgbClr val="FFFFFF"/>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D72727C1-0F61-451F-95ED-8DA266F9D7CD}"/>
                  </a:ext>
                </a:extLst>
              </p:cNvPr>
              <p:cNvSpPr/>
              <p:nvPr/>
            </p:nvSpPr>
            <p:spPr>
              <a:xfrm>
                <a:off x="3440346" y="1555629"/>
                <a:ext cx="334634" cy="229628"/>
              </a:xfrm>
              <a:custGeom>
                <a:avLst/>
                <a:gdLst>
                  <a:gd name="connsiteX0" fmla="*/ 995934 w 995934"/>
                  <a:gd name="connsiteY0" fmla="*/ 487204 h 683418"/>
                  <a:gd name="connsiteX1" fmla="*/ 995934 w 995934"/>
                  <a:gd name="connsiteY1" fmla="*/ 655796 h 683418"/>
                  <a:gd name="connsiteX2" fmla="*/ 968502 w 995934"/>
                  <a:gd name="connsiteY2" fmla="*/ 683419 h 683418"/>
                  <a:gd name="connsiteX3" fmla="*/ 968407 w 995934"/>
                  <a:gd name="connsiteY3" fmla="*/ 683419 h 683418"/>
                  <a:gd name="connsiteX4" fmla="*/ 27527 w 995934"/>
                  <a:gd name="connsiteY4" fmla="*/ 683419 h 683418"/>
                  <a:gd name="connsiteX5" fmla="*/ 0 w 995934"/>
                  <a:gd name="connsiteY5" fmla="*/ 655892 h 683418"/>
                  <a:gd name="connsiteX6" fmla="*/ 0 w 995934"/>
                  <a:gd name="connsiteY6" fmla="*/ 655796 h 683418"/>
                  <a:gd name="connsiteX7" fmla="*/ 0 w 995934"/>
                  <a:gd name="connsiteY7" fmla="*/ 27623 h 683418"/>
                  <a:gd name="connsiteX8" fmla="*/ 27432 w 995934"/>
                  <a:gd name="connsiteY8" fmla="*/ 0 h 683418"/>
                  <a:gd name="connsiteX9" fmla="*/ 27527 w 995934"/>
                  <a:gd name="connsiteY9" fmla="*/ 0 h 683418"/>
                  <a:gd name="connsiteX10" fmla="*/ 963359 w 995934"/>
                  <a:gd name="connsiteY10" fmla="*/ 0 h 683418"/>
                  <a:gd name="connsiteX11" fmla="*/ 990981 w 995934"/>
                  <a:gd name="connsiteY11" fmla="*/ 27623 h 683418"/>
                  <a:gd name="connsiteX12" fmla="*/ 990981 w 995934"/>
                  <a:gd name="connsiteY12" fmla="*/ 141923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934" h="683418">
                    <a:moveTo>
                      <a:pt x="995934" y="487204"/>
                    </a:moveTo>
                    <a:lnTo>
                      <a:pt x="995934" y="655796"/>
                    </a:lnTo>
                    <a:cubicBezTo>
                      <a:pt x="995987" y="670999"/>
                      <a:pt x="983705" y="683366"/>
                      <a:pt x="968502" y="683419"/>
                    </a:cubicBezTo>
                    <a:cubicBezTo>
                      <a:pt x="968470" y="683419"/>
                      <a:pt x="968439" y="683419"/>
                      <a:pt x="968407" y="683419"/>
                    </a:cubicBezTo>
                    <a:lnTo>
                      <a:pt x="27527" y="683419"/>
                    </a:lnTo>
                    <a:cubicBezTo>
                      <a:pt x="12325" y="683419"/>
                      <a:pt x="0" y="671095"/>
                      <a:pt x="0" y="655892"/>
                    </a:cubicBezTo>
                    <a:cubicBezTo>
                      <a:pt x="0" y="655860"/>
                      <a:pt x="0" y="655828"/>
                      <a:pt x="0" y="655796"/>
                    </a:cubicBezTo>
                    <a:lnTo>
                      <a:pt x="0" y="27623"/>
                    </a:lnTo>
                    <a:cubicBezTo>
                      <a:pt x="-52" y="12420"/>
                      <a:pt x="12229" y="53"/>
                      <a:pt x="27432" y="0"/>
                    </a:cubicBezTo>
                    <a:cubicBezTo>
                      <a:pt x="27464" y="0"/>
                      <a:pt x="27496" y="0"/>
                      <a:pt x="27527" y="0"/>
                    </a:cubicBezTo>
                    <a:lnTo>
                      <a:pt x="963359" y="0"/>
                    </a:lnTo>
                    <a:cubicBezTo>
                      <a:pt x="978614" y="0"/>
                      <a:pt x="990981" y="12367"/>
                      <a:pt x="990981" y="27623"/>
                    </a:cubicBezTo>
                    <a:lnTo>
                      <a:pt x="990981" y="141923"/>
                    </a:lnTo>
                  </a:path>
                </a:pathLst>
              </a:custGeom>
              <a:noFill/>
              <a:ln w="9525" cap="flat">
                <a:solidFill>
                  <a:srgbClr val="FFFFFF"/>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68F5A2C6-AA54-4B26-9E26-4C1B0C90F170}"/>
                  </a:ext>
                </a:extLst>
              </p:cNvPr>
              <p:cNvSpPr/>
              <p:nvPr/>
            </p:nvSpPr>
            <p:spPr>
              <a:xfrm>
                <a:off x="3416279" y="1533898"/>
                <a:ext cx="380208" cy="278147"/>
              </a:xfrm>
              <a:custGeom>
                <a:avLst/>
                <a:gdLst>
                  <a:gd name="connsiteX0" fmla="*/ 1131570 w 1131570"/>
                  <a:gd name="connsiteY0" fmla="*/ 124111 h 827817"/>
                  <a:gd name="connsiteX1" fmla="*/ 1131570 w 1131570"/>
                  <a:gd name="connsiteY1" fmla="*/ 27527 h 827817"/>
                  <a:gd name="connsiteX2" fmla="*/ 1104043 w 1131570"/>
                  <a:gd name="connsiteY2" fmla="*/ 0 h 827817"/>
                  <a:gd name="connsiteX3" fmla="*/ 1103948 w 1131570"/>
                  <a:gd name="connsiteY3" fmla="*/ 0 h 827817"/>
                  <a:gd name="connsiteX4" fmla="*/ 27623 w 1131570"/>
                  <a:gd name="connsiteY4" fmla="*/ 0 h 827817"/>
                  <a:gd name="connsiteX5" fmla="*/ 0 w 1131570"/>
                  <a:gd name="connsiteY5" fmla="*/ 27432 h 827817"/>
                  <a:gd name="connsiteX6" fmla="*/ 0 w 1131570"/>
                  <a:gd name="connsiteY6" fmla="*/ 27527 h 827817"/>
                  <a:gd name="connsiteX7" fmla="*/ 0 w 1131570"/>
                  <a:gd name="connsiteY7" fmla="*/ 800196 h 827817"/>
                  <a:gd name="connsiteX8" fmla="*/ 27623 w 1131570"/>
                  <a:gd name="connsiteY8" fmla="*/ 827818 h 827817"/>
                  <a:gd name="connsiteX9" fmla="*/ 1103948 w 1131570"/>
                  <a:gd name="connsiteY9" fmla="*/ 827818 h 827817"/>
                  <a:gd name="connsiteX10" fmla="*/ 1131570 w 1131570"/>
                  <a:gd name="connsiteY10" fmla="*/ 800196 h 827817"/>
                  <a:gd name="connsiteX11" fmla="*/ 1131570 w 1131570"/>
                  <a:gd name="connsiteY11" fmla="*/ 469106 h 82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570" h="827817">
                    <a:moveTo>
                      <a:pt x="1131570" y="124111"/>
                    </a:moveTo>
                    <a:lnTo>
                      <a:pt x="1131570" y="27527"/>
                    </a:lnTo>
                    <a:cubicBezTo>
                      <a:pt x="1131570" y="12325"/>
                      <a:pt x="1119246" y="0"/>
                      <a:pt x="1104043" y="0"/>
                    </a:cubicBezTo>
                    <a:cubicBezTo>
                      <a:pt x="1104011" y="0"/>
                      <a:pt x="1103979" y="0"/>
                      <a:pt x="1103948" y="0"/>
                    </a:cubicBezTo>
                    <a:lnTo>
                      <a:pt x="27623" y="0"/>
                    </a:lnTo>
                    <a:cubicBezTo>
                      <a:pt x="12420" y="-52"/>
                      <a:pt x="53" y="12229"/>
                      <a:pt x="0" y="27432"/>
                    </a:cubicBezTo>
                    <a:cubicBezTo>
                      <a:pt x="0" y="27464"/>
                      <a:pt x="0" y="27496"/>
                      <a:pt x="0" y="27527"/>
                    </a:cubicBezTo>
                    <a:lnTo>
                      <a:pt x="0" y="800196"/>
                    </a:lnTo>
                    <a:cubicBezTo>
                      <a:pt x="0" y="815451"/>
                      <a:pt x="12367" y="827818"/>
                      <a:pt x="27623" y="827818"/>
                    </a:cubicBezTo>
                    <a:lnTo>
                      <a:pt x="1103948" y="827818"/>
                    </a:lnTo>
                    <a:cubicBezTo>
                      <a:pt x="1119203" y="827818"/>
                      <a:pt x="1131570" y="815451"/>
                      <a:pt x="1131570" y="800196"/>
                    </a:cubicBezTo>
                    <a:lnTo>
                      <a:pt x="1131570" y="469106"/>
                    </a:lnTo>
                  </a:path>
                </a:pathLst>
              </a:custGeom>
              <a:noFill/>
              <a:ln w="9525" cap="flat">
                <a:solidFill>
                  <a:srgbClr val="FFFFFF"/>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CCE51C79-2EB5-4813-882B-DFA939607F3C}"/>
                  </a:ext>
                </a:extLst>
              </p:cNvPr>
              <p:cNvSpPr/>
              <p:nvPr/>
            </p:nvSpPr>
            <p:spPr>
              <a:xfrm>
                <a:off x="3534086" y="1557165"/>
                <a:ext cx="3200" cy="227516"/>
              </a:xfrm>
              <a:custGeom>
                <a:avLst/>
                <a:gdLst>
                  <a:gd name="connsiteX0" fmla="*/ 0 w 9525"/>
                  <a:gd name="connsiteY0" fmla="*/ 677132 h 677132"/>
                  <a:gd name="connsiteX1" fmla="*/ 0 w 9525"/>
                  <a:gd name="connsiteY1" fmla="*/ 0 h 677132"/>
                </a:gdLst>
                <a:ahLst/>
                <a:cxnLst>
                  <a:cxn ang="0">
                    <a:pos x="connsiteX0" y="connsiteY0"/>
                  </a:cxn>
                  <a:cxn ang="0">
                    <a:pos x="connsiteX1" y="connsiteY1"/>
                  </a:cxn>
                </a:cxnLst>
                <a:rect l="l" t="t" r="r" b="b"/>
                <a:pathLst>
                  <a:path w="9525" h="677132">
                    <a:moveTo>
                      <a:pt x="0" y="677132"/>
                    </a:moveTo>
                    <a:lnTo>
                      <a:pt x="0" y="0"/>
                    </a:lnTo>
                  </a:path>
                </a:pathLst>
              </a:custGeom>
              <a:ln w="9525" cap="flat">
                <a:solidFill>
                  <a:srgbClr val="FFFFFF"/>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023E8192-CA02-4FA6-B837-CD39ADB25113}"/>
                  </a:ext>
                </a:extLst>
              </p:cNvPr>
              <p:cNvSpPr/>
              <p:nvPr/>
            </p:nvSpPr>
            <p:spPr>
              <a:xfrm>
                <a:off x="3611439" y="1604019"/>
                <a:ext cx="114478" cy="96"/>
              </a:xfrm>
              <a:custGeom>
                <a:avLst/>
                <a:gdLst>
                  <a:gd name="connsiteX0" fmla="*/ 0 w 340709"/>
                  <a:gd name="connsiteY0" fmla="*/ 286 h 285"/>
                  <a:gd name="connsiteX1" fmla="*/ 340709 w 340709"/>
                  <a:gd name="connsiteY1" fmla="*/ 0 h 285"/>
                </a:gdLst>
                <a:ahLst/>
                <a:cxnLst>
                  <a:cxn ang="0">
                    <a:pos x="connsiteX0" y="connsiteY0"/>
                  </a:cxn>
                  <a:cxn ang="0">
                    <a:pos x="connsiteX1" y="connsiteY1"/>
                  </a:cxn>
                </a:cxnLst>
                <a:rect l="l" t="t" r="r" b="b"/>
                <a:pathLst>
                  <a:path w="340709" h="285">
                    <a:moveTo>
                      <a:pt x="0" y="286"/>
                    </a:moveTo>
                    <a:lnTo>
                      <a:pt x="340709" y="0"/>
                    </a:lnTo>
                  </a:path>
                </a:pathLst>
              </a:custGeom>
              <a:ln w="9525" cap="flat">
                <a:solidFill>
                  <a:srgbClr val="FFFFFF"/>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ABA56A5D-564E-4CB6-9DE2-5272710EADEA}"/>
                  </a:ext>
                </a:extLst>
              </p:cNvPr>
              <p:cNvSpPr/>
              <p:nvPr/>
            </p:nvSpPr>
            <p:spPr>
              <a:xfrm>
                <a:off x="3611439" y="1733859"/>
                <a:ext cx="114478" cy="96"/>
              </a:xfrm>
              <a:custGeom>
                <a:avLst/>
                <a:gdLst>
                  <a:gd name="connsiteX0" fmla="*/ 0 w 340709"/>
                  <a:gd name="connsiteY0" fmla="*/ 286 h 285"/>
                  <a:gd name="connsiteX1" fmla="*/ 340709 w 340709"/>
                  <a:gd name="connsiteY1" fmla="*/ 0 h 285"/>
                </a:gdLst>
                <a:ahLst/>
                <a:cxnLst>
                  <a:cxn ang="0">
                    <a:pos x="connsiteX0" y="connsiteY0"/>
                  </a:cxn>
                  <a:cxn ang="0">
                    <a:pos x="connsiteX1" y="connsiteY1"/>
                  </a:cxn>
                </a:cxnLst>
                <a:rect l="l" t="t" r="r" b="b"/>
                <a:pathLst>
                  <a:path w="340709" h="285">
                    <a:moveTo>
                      <a:pt x="0" y="286"/>
                    </a:moveTo>
                    <a:lnTo>
                      <a:pt x="340709" y="0"/>
                    </a:lnTo>
                  </a:path>
                </a:pathLst>
              </a:custGeom>
              <a:ln w="9525" cap="flat">
                <a:solidFill>
                  <a:srgbClr val="FFFFFF"/>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D45D6E01-9F7A-4E17-98B9-DD09D20B7048}"/>
                  </a:ext>
                </a:extLst>
              </p:cNvPr>
              <p:cNvSpPr/>
              <p:nvPr/>
            </p:nvSpPr>
            <p:spPr>
              <a:xfrm>
                <a:off x="3611439" y="1668987"/>
                <a:ext cx="100556" cy="3200"/>
              </a:xfrm>
              <a:custGeom>
                <a:avLst/>
                <a:gdLst>
                  <a:gd name="connsiteX0" fmla="*/ 0 w 299275"/>
                  <a:gd name="connsiteY0" fmla="*/ 0 h 9525"/>
                  <a:gd name="connsiteX1" fmla="*/ 299276 w 299275"/>
                  <a:gd name="connsiteY1" fmla="*/ 0 h 9525"/>
                </a:gdLst>
                <a:ahLst/>
                <a:cxnLst>
                  <a:cxn ang="0">
                    <a:pos x="connsiteX0" y="connsiteY0"/>
                  </a:cxn>
                  <a:cxn ang="0">
                    <a:pos x="connsiteX1" y="connsiteY1"/>
                  </a:cxn>
                </a:cxnLst>
                <a:rect l="l" t="t" r="r" b="b"/>
                <a:pathLst>
                  <a:path w="299275" h="9525">
                    <a:moveTo>
                      <a:pt x="0" y="0"/>
                    </a:moveTo>
                    <a:lnTo>
                      <a:pt x="299276" y="0"/>
                    </a:lnTo>
                  </a:path>
                </a:pathLst>
              </a:custGeom>
              <a:ln w="9525" cap="flat">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8F909F33-97AB-4590-B017-3F428104A13B}"/>
                  </a:ext>
                </a:extLst>
              </p:cNvPr>
              <p:cNvSpPr/>
              <p:nvPr/>
            </p:nvSpPr>
            <p:spPr>
              <a:xfrm>
                <a:off x="3556584" y="1587665"/>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13A0D5BE-7D14-4AB2-8276-CD1B2A09757B}"/>
                  </a:ext>
                </a:extLst>
              </p:cNvPr>
              <p:cNvSpPr/>
              <p:nvPr/>
            </p:nvSpPr>
            <p:spPr>
              <a:xfrm>
                <a:off x="3556584" y="1652601"/>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824DD62D-B63A-485A-A764-25D8AC7DB0D9}"/>
                  </a:ext>
                </a:extLst>
              </p:cNvPr>
              <p:cNvSpPr/>
              <p:nvPr/>
            </p:nvSpPr>
            <p:spPr>
              <a:xfrm>
                <a:off x="3556584" y="1717505"/>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29DD295F-AC10-4E86-9E27-89BC7A53F592}"/>
                  </a:ext>
                </a:extLst>
              </p:cNvPr>
              <p:cNvSpPr/>
              <p:nvPr/>
            </p:nvSpPr>
            <p:spPr>
              <a:xfrm>
                <a:off x="3721149" y="1682877"/>
                <a:ext cx="28804" cy="29251"/>
              </a:xfrm>
              <a:custGeom>
                <a:avLst/>
                <a:gdLst>
                  <a:gd name="connsiteX0" fmla="*/ 0 w 85725"/>
                  <a:gd name="connsiteY0" fmla="*/ 87058 h 87058"/>
                  <a:gd name="connsiteX1" fmla="*/ 85725 w 85725"/>
                  <a:gd name="connsiteY1" fmla="*/ 58483 h 87058"/>
                  <a:gd name="connsiteX2" fmla="*/ 24765 w 85725"/>
                  <a:gd name="connsiteY2" fmla="*/ 0 h 87058"/>
                </a:gdLst>
                <a:ahLst/>
                <a:cxnLst>
                  <a:cxn ang="0">
                    <a:pos x="connsiteX0" y="connsiteY0"/>
                  </a:cxn>
                  <a:cxn ang="0">
                    <a:pos x="connsiteX1" y="connsiteY1"/>
                  </a:cxn>
                  <a:cxn ang="0">
                    <a:pos x="connsiteX2" y="connsiteY2"/>
                  </a:cxn>
                </a:cxnLst>
                <a:rect l="l" t="t" r="r" b="b"/>
                <a:pathLst>
                  <a:path w="85725" h="87058">
                    <a:moveTo>
                      <a:pt x="0" y="87058"/>
                    </a:moveTo>
                    <a:cubicBezTo>
                      <a:pt x="0" y="87058"/>
                      <a:pt x="68771" y="64484"/>
                      <a:pt x="85725" y="58483"/>
                    </a:cubicBezTo>
                    <a:lnTo>
                      <a:pt x="24765" y="0"/>
                    </a:lnTo>
                    <a:close/>
                  </a:path>
                </a:pathLst>
              </a:custGeom>
              <a:noFill/>
              <a:ln w="9525" cap="flat">
                <a:solidFill>
                  <a:schemeClr val="accent1"/>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5CC22510-F0CC-4B0E-AE36-18A56C0A74BE}"/>
                  </a:ext>
                </a:extLst>
              </p:cNvPr>
              <p:cNvSpPr/>
              <p:nvPr/>
            </p:nvSpPr>
            <p:spPr>
              <a:xfrm>
                <a:off x="3729470" y="1541515"/>
                <a:ext cx="156467" cy="161044"/>
              </a:xfrm>
              <a:custGeom>
                <a:avLst/>
                <a:gdLst>
                  <a:gd name="connsiteX0" fmla="*/ 1143 w 465677"/>
                  <a:gd name="connsiteY0" fmla="*/ 416433 h 479297"/>
                  <a:gd name="connsiteX1" fmla="*/ 0 w 465677"/>
                  <a:gd name="connsiteY1" fmla="*/ 420434 h 479297"/>
                  <a:gd name="connsiteX2" fmla="*/ 61150 w 465677"/>
                  <a:gd name="connsiteY2" fmla="*/ 479298 h 479297"/>
                  <a:gd name="connsiteX3" fmla="*/ 65056 w 465677"/>
                  <a:gd name="connsiteY3" fmla="*/ 477965 h 479297"/>
                  <a:gd name="connsiteX4" fmla="*/ 465677 w 465677"/>
                  <a:gd name="connsiteY4" fmla="*/ 61531 h 479297"/>
                  <a:gd name="connsiteX5" fmla="*/ 401764 w 465677"/>
                  <a:gd name="connsiteY5" fmla="*/ 0 h 479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77" h="479297">
                    <a:moveTo>
                      <a:pt x="1143" y="416433"/>
                    </a:moveTo>
                    <a:lnTo>
                      <a:pt x="0" y="420434"/>
                    </a:lnTo>
                    <a:lnTo>
                      <a:pt x="61150" y="479298"/>
                    </a:lnTo>
                    <a:lnTo>
                      <a:pt x="65056" y="477965"/>
                    </a:lnTo>
                    <a:lnTo>
                      <a:pt x="465677" y="61531"/>
                    </a:lnTo>
                    <a:lnTo>
                      <a:pt x="401764" y="0"/>
                    </a:lnTo>
                    <a:close/>
                  </a:path>
                </a:pathLst>
              </a:custGeom>
              <a:noFill/>
              <a:ln w="9525" cap="flat">
                <a:solidFill>
                  <a:schemeClr val="accent1"/>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434850C8-5EAA-45F9-A94A-F6970E1EB8CA}"/>
                  </a:ext>
                </a:extLst>
              </p:cNvPr>
              <p:cNvSpPr/>
              <p:nvPr/>
            </p:nvSpPr>
            <p:spPr>
              <a:xfrm rot="18833400">
                <a:off x="3872469" y="1530493"/>
                <a:ext cx="17794" cy="29795"/>
              </a:xfrm>
              <a:custGeom>
                <a:avLst/>
                <a:gdLst>
                  <a:gd name="connsiteX0" fmla="*/ 0 w 52959"/>
                  <a:gd name="connsiteY0" fmla="*/ 0 h 88677"/>
                  <a:gd name="connsiteX1" fmla="*/ 52959 w 52959"/>
                  <a:gd name="connsiteY1" fmla="*/ 0 h 88677"/>
                  <a:gd name="connsiteX2" fmla="*/ 52959 w 52959"/>
                  <a:gd name="connsiteY2" fmla="*/ 88678 h 88677"/>
                  <a:gd name="connsiteX3" fmla="*/ 0 w 52959"/>
                  <a:gd name="connsiteY3" fmla="*/ 88678 h 88677"/>
                </a:gdLst>
                <a:ahLst/>
                <a:cxnLst>
                  <a:cxn ang="0">
                    <a:pos x="connsiteX0" y="connsiteY0"/>
                  </a:cxn>
                  <a:cxn ang="0">
                    <a:pos x="connsiteX1" y="connsiteY1"/>
                  </a:cxn>
                  <a:cxn ang="0">
                    <a:pos x="connsiteX2" y="connsiteY2"/>
                  </a:cxn>
                  <a:cxn ang="0">
                    <a:pos x="connsiteX3" y="connsiteY3"/>
                  </a:cxn>
                </a:cxnLst>
                <a:rect l="l" t="t" r="r" b="b"/>
                <a:pathLst>
                  <a:path w="52959" h="88677">
                    <a:moveTo>
                      <a:pt x="0" y="0"/>
                    </a:moveTo>
                    <a:lnTo>
                      <a:pt x="52959" y="0"/>
                    </a:lnTo>
                    <a:lnTo>
                      <a:pt x="52959" y="88678"/>
                    </a:lnTo>
                    <a:lnTo>
                      <a:pt x="0" y="88678"/>
                    </a:lnTo>
                    <a:close/>
                  </a:path>
                </a:pathLst>
              </a:custGeom>
              <a:noFill/>
              <a:ln w="9525" cap="flat">
                <a:solidFill>
                  <a:schemeClr val="accent1"/>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EF5F3395-61C9-4607-BDDE-86D5B830CEA6}"/>
                  </a:ext>
                </a:extLst>
              </p:cNvPr>
              <p:cNvSpPr/>
              <p:nvPr/>
            </p:nvSpPr>
            <p:spPr>
              <a:xfrm>
                <a:off x="3835595" y="1562158"/>
                <a:ext cx="60808" cy="77833"/>
              </a:xfrm>
              <a:custGeom>
                <a:avLst/>
                <a:gdLst>
                  <a:gd name="connsiteX0" fmla="*/ 149257 w 180975"/>
                  <a:gd name="connsiteY0" fmla="*/ 0 h 231647"/>
                  <a:gd name="connsiteX1" fmla="*/ 180975 w 180975"/>
                  <a:gd name="connsiteY1" fmla="*/ 32956 h 231647"/>
                  <a:gd name="connsiteX2" fmla="*/ 0 w 180975"/>
                  <a:gd name="connsiteY2" fmla="*/ 231648 h 231647"/>
                </a:gdLst>
                <a:ahLst/>
                <a:cxnLst>
                  <a:cxn ang="0">
                    <a:pos x="connsiteX0" y="connsiteY0"/>
                  </a:cxn>
                  <a:cxn ang="0">
                    <a:pos x="connsiteX1" y="connsiteY1"/>
                  </a:cxn>
                  <a:cxn ang="0">
                    <a:pos x="connsiteX2" y="connsiteY2"/>
                  </a:cxn>
                </a:cxnLst>
                <a:rect l="l" t="t" r="r" b="b"/>
                <a:pathLst>
                  <a:path w="180975" h="231647">
                    <a:moveTo>
                      <a:pt x="149257" y="0"/>
                    </a:moveTo>
                    <a:lnTo>
                      <a:pt x="180975" y="32956"/>
                    </a:lnTo>
                    <a:lnTo>
                      <a:pt x="0" y="231648"/>
                    </a:lnTo>
                  </a:path>
                </a:pathLst>
              </a:custGeom>
              <a:noFill/>
              <a:ln w="9525" cap="flat">
                <a:solidFill>
                  <a:schemeClr val="accent1"/>
                </a:solidFill>
                <a:prstDash val="solid"/>
                <a:round/>
              </a:ln>
            </p:spPr>
            <p:txBody>
              <a:bodyPr rtlCol="0" anchor="ctr"/>
              <a:lstStyle/>
              <a:p>
                <a:endParaRPr lang="en-US" dirty="0"/>
              </a:p>
            </p:txBody>
          </p:sp>
        </p:grpSp>
      </p:grpSp>
      <p:grpSp>
        <p:nvGrpSpPr>
          <p:cNvPr id="140" name="Group 139">
            <a:extLst>
              <a:ext uri="{FF2B5EF4-FFF2-40B4-BE49-F238E27FC236}">
                <a16:creationId xmlns:a16="http://schemas.microsoft.com/office/drawing/2014/main" id="{4DFCEE83-B584-4B1D-AC6E-0AC33526849C}"/>
              </a:ext>
            </a:extLst>
          </p:cNvPr>
          <p:cNvGrpSpPr/>
          <p:nvPr/>
        </p:nvGrpSpPr>
        <p:grpSpPr>
          <a:xfrm>
            <a:off x="3941388" y="3061149"/>
            <a:ext cx="616857" cy="616857"/>
            <a:chOff x="3941388" y="3061149"/>
            <a:chExt cx="616857" cy="616857"/>
          </a:xfrm>
        </p:grpSpPr>
        <p:sp>
          <p:nvSpPr>
            <p:cNvPr id="55" name="Oval 54">
              <a:extLst>
                <a:ext uri="{FF2B5EF4-FFF2-40B4-BE49-F238E27FC236}">
                  <a16:creationId xmlns:a16="http://schemas.microsoft.com/office/drawing/2014/main" id="{34495F6D-9C5D-4C78-BDDC-D63A8BD7D9C3}"/>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27" name="Graphic 4921">
              <a:extLst>
                <a:ext uri="{FF2B5EF4-FFF2-40B4-BE49-F238E27FC236}">
                  <a16:creationId xmlns:a16="http://schemas.microsoft.com/office/drawing/2014/main" id="{0D0B957A-44FC-452D-B9A2-58D44F5A8B6C}"/>
                </a:ext>
              </a:extLst>
            </p:cNvPr>
            <p:cNvGrpSpPr/>
            <p:nvPr/>
          </p:nvGrpSpPr>
          <p:grpSpPr>
            <a:xfrm>
              <a:off x="4007258" y="3127019"/>
              <a:ext cx="485117" cy="485117"/>
              <a:chOff x="13117597" y="2476500"/>
              <a:chExt cx="1905000" cy="1905000"/>
            </a:xfrm>
          </p:grpSpPr>
          <p:sp>
            <p:nvSpPr>
              <p:cNvPr id="128" name="Freeform: Shape 127">
                <a:extLst>
                  <a:ext uri="{FF2B5EF4-FFF2-40B4-BE49-F238E27FC236}">
                    <a16:creationId xmlns:a16="http://schemas.microsoft.com/office/drawing/2014/main" id="{C443C368-8C8B-472B-A406-1E4A5AF7B9CB}"/>
                  </a:ext>
                </a:extLst>
              </p:cNvPr>
              <p:cNvSpPr/>
              <p:nvPr/>
            </p:nvSpPr>
            <p:spPr>
              <a:xfrm>
                <a:off x="13429731" y="2942177"/>
                <a:ext cx="1289589" cy="855725"/>
              </a:xfrm>
              <a:custGeom>
                <a:avLst/>
                <a:gdLst>
                  <a:gd name="connsiteX0" fmla="*/ 1146715 w 1289589"/>
                  <a:gd name="connsiteY0" fmla="*/ 855726 h 855725"/>
                  <a:gd name="connsiteX1" fmla="*/ 1289590 w 1289589"/>
                  <a:gd name="connsiteY1" fmla="*/ 855726 h 855725"/>
                  <a:gd name="connsiteX2" fmla="*/ 1289590 w 1289589"/>
                  <a:gd name="connsiteY2" fmla="*/ 0 h 855725"/>
                  <a:gd name="connsiteX3" fmla="*/ 0 w 1289589"/>
                  <a:gd name="connsiteY3" fmla="*/ 0 h 855725"/>
                  <a:gd name="connsiteX4" fmla="*/ 0 w 1289589"/>
                  <a:gd name="connsiteY4" fmla="*/ 164116 h 85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589" h="855725">
                    <a:moveTo>
                      <a:pt x="1146715" y="855726"/>
                    </a:moveTo>
                    <a:lnTo>
                      <a:pt x="1289590" y="855726"/>
                    </a:lnTo>
                    <a:lnTo>
                      <a:pt x="1289590" y="0"/>
                    </a:lnTo>
                    <a:lnTo>
                      <a:pt x="0" y="0"/>
                    </a:lnTo>
                    <a:lnTo>
                      <a:pt x="0" y="164116"/>
                    </a:lnTo>
                  </a:path>
                </a:pathLst>
              </a:custGeom>
              <a:noFill/>
              <a:ln w="9525" cap="flat">
                <a:solidFill>
                  <a:srgbClr val="F1F2F2"/>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377AA110-0C3D-43A5-BEDB-B495ADCF0937}"/>
                  </a:ext>
                </a:extLst>
              </p:cNvPr>
              <p:cNvSpPr/>
              <p:nvPr/>
            </p:nvSpPr>
            <p:spPr>
              <a:xfrm>
                <a:off x="13429731" y="3425094"/>
                <a:ext cx="1073848" cy="372808"/>
              </a:xfrm>
              <a:custGeom>
                <a:avLst/>
                <a:gdLst>
                  <a:gd name="connsiteX0" fmla="*/ 0 w 1073848"/>
                  <a:gd name="connsiteY0" fmla="*/ 0 h 372808"/>
                  <a:gd name="connsiteX1" fmla="*/ 0 w 1073848"/>
                  <a:gd name="connsiteY1" fmla="*/ 372809 h 372808"/>
                  <a:gd name="connsiteX2" fmla="*/ 1073849 w 1073848"/>
                  <a:gd name="connsiteY2" fmla="*/ 372809 h 372808"/>
                </a:gdLst>
                <a:ahLst/>
                <a:cxnLst>
                  <a:cxn ang="0">
                    <a:pos x="connsiteX0" y="connsiteY0"/>
                  </a:cxn>
                  <a:cxn ang="0">
                    <a:pos x="connsiteX1" y="connsiteY1"/>
                  </a:cxn>
                  <a:cxn ang="0">
                    <a:pos x="connsiteX2" y="connsiteY2"/>
                  </a:cxn>
                </a:cxnLst>
                <a:rect l="l" t="t" r="r" b="b"/>
                <a:pathLst>
                  <a:path w="1073848" h="372808">
                    <a:moveTo>
                      <a:pt x="0" y="0"/>
                    </a:moveTo>
                    <a:lnTo>
                      <a:pt x="0" y="372809"/>
                    </a:lnTo>
                    <a:lnTo>
                      <a:pt x="1073849" y="372809"/>
                    </a:lnTo>
                  </a:path>
                </a:pathLst>
              </a:custGeom>
              <a:noFill/>
              <a:ln w="9525" cap="flat">
                <a:solidFill>
                  <a:srgbClr val="F1F2F2"/>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EF2D647A-BE3F-43C0-A107-8DEBD06EA62B}"/>
                  </a:ext>
                </a:extLst>
              </p:cNvPr>
              <p:cNvSpPr/>
              <p:nvPr/>
            </p:nvSpPr>
            <p:spPr>
              <a:xfrm>
                <a:off x="13429731" y="3188493"/>
                <a:ext cx="9525" cy="158114"/>
              </a:xfrm>
              <a:custGeom>
                <a:avLst/>
                <a:gdLst>
                  <a:gd name="connsiteX0" fmla="*/ 0 w 9525"/>
                  <a:gd name="connsiteY0" fmla="*/ 0 h 158114"/>
                  <a:gd name="connsiteX1" fmla="*/ 0 w 9525"/>
                  <a:gd name="connsiteY1" fmla="*/ 158115 h 158114"/>
                </a:gdLst>
                <a:ahLst/>
                <a:cxnLst>
                  <a:cxn ang="0">
                    <a:pos x="connsiteX0" y="connsiteY0"/>
                  </a:cxn>
                  <a:cxn ang="0">
                    <a:pos x="connsiteX1" y="connsiteY1"/>
                  </a:cxn>
                </a:cxnLst>
                <a:rect l="l" t="t" r="r" b="b"/>
                <a:pathLst>
                  <a:path w="9525" h="158114">
                    <a:moveTo>
                      <a:pt x="0" y="0"/>
                    </a:moveTo>
                    <a:lnTo>
                      <a:pt x="0" y="158115"/>
                    </a:lnTo>
                  </a:path>
                </a:pathLst>
              </a:custGeom>
              <a:ln w="9525" cap="flat">
                <a:solidFill>
                  <a:srgbClr val="F1F2F2"/>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8F7AB14C-97A3-4CC6-AC91-AAA9721340B7}"/>
                  </a:ext>
                </a:extLst>
              </p:cNvPr>
              <p:cNvSpPr/>
              <p:nvPr/>
            </p:nvSpPr>
            <p:spPr>
              <a:xfrm>
                <a:off x="13347816" y="2819971"/>
                <a:ext cx="1444561" cy="122205"/>
              </a:xfrm>
              <a:custGeom>
                <a:avLst/>
                <a:gdLst>
                  <a:gd name="connsiteX0" fmla="*/ 962882 w 1444561"/>
                  <a:gd name="connsiteY0" fmla="*/ 0 h 122205"/>
                  <a:gd name="connsiteX1" fmla="*/ 61055 w 1444561"/>
                  <a:gd name="connsiteY1" fmla="*/ 0 h 122205"/>
                  <a:gd name="connsiteX2" fmla="*/ 0 w 1444561"/>
                  <a:gd name="connsiteY2" fmla="*/ 61055 h 122205"/>
                  <a:gd name="connsiteX3" fmla="*/ 0 w 1444561"/>
                  <a:gd name="connsiteY3" fmla="*/ 61150 h 122205"/>
                  <a:gd name="connsiteX4" fmla="*/ 0 w 1444561"/>
                  <a:gd name="connsiteY4" fmla="*/ 61150 h 122205"/>
                  <a:gd name="connsiteX5" fmla="*/ 61055 w 1444561"/>
                  <a:gd name="connsiteY5" fmla="*/ 122206 h 122205"/>
                  <a:gd name="connsiteX6" fmla="*/ 1383506 w 1444561"/>
                  <a:gd name="connsiteY6" fmla="*/ 122206 h 122205"/>
                  <a:gd name="connsiteX7" fmla="*/ 1444562 w 1444561"/>
                  <a:gd name="connsiteY7" fmla="*/ 61150 h 122205"/>
                  <a:gd name="connsiteX8" fmla="*/ 1444562 w 1444561"/>
                  <a:gd name="connsiteY8" fmla="*/ 61150 h 122205"/>
                  <a:gd name="connsiteX9" fmla="*/ 1383602 w 1444561"/>
                  <a:gd name="connsiteY9" fmla="*/ 0 h 122205"/>
                  <a:gd name="connsiteX10" fmla="*/ 1383506 w 1444561"/>
                  <a:gd name="connsiteY10" fmla="*/ 0 h 122205"/>
                  <a:gd name="connsiteX11" fmla="*/ 1228630 w 1444561"/>
                  <a:gd name="connsiteY11" fmla="*/ 0 h 12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4561" h="122205">
                    <a:moveTo>
                      <a:pt x="962882" y="0"/>
                    </a:moveTo>
                    <a:lnTo>
                      <a:pt x="61055" y="0"/>
                    </a:lnTo>
                    <a:cubicBezTo>
                      <a:pt x="27335" y="0"/>
                      <a:pt x="0" y="27335"/>
                      <a:pt x="0" y="61055"/>
                    </a:cubicBezTo>
                    <a:cubicBezTo>
                      <a:pt x="0" y="61087"/>
                      <a:pt x="0" y="61119"/>
                      <a:pt x="0" y="61150"/>
                    </a:cubicBezTo>
                    <a:lnTo>
                      <a:pt x="0" y="61150"/>
                    </a:lnTo>
                    <a:cubicBezTo>
                      <a:pt x="0" y="94870"/>
                      <a:pt x="27335" y="122206"/>
                      <a:pt x="61055" y="122206"/>
                    </a:cubicBezTo>
                    <a:lnTo>
                      <a:pt x="1383506" y="122206"/>
                    </a:lnTo>
                    <a:cubicBezTo>
                      <a:pt x="1417226" y="122206"/>
                      <a:pt x="1444562" y="94870"/>
                      <a:pt x="1444562" y="61150"/>
                    </a:cubicBezTo>
                    <a:lnTo>
                      <a:pt x="1444562" y="61150"/>
                    </a:lnTo>
                    <a:cubicBezTo>
                      <a:pt x="1444614" y="27431"/>
                      <a:pt x="1417322" y="53"/>
                      <a:pt x="1383602" y="0"/>
                    </a:cubicBezTo>
                    <a:cubicBezTo>
                      <a:pt x="1383570" y="0"/>
                      <a:pt x="1383538" y="0"/>
                      <a:pt x="1383506" y="0"/>
                    </a:cubicBezTo>
                    <a:lnTo>
                      <a:pt x="1228630" y="0"/>
                    </a:lnTo>
                  </a:path>
                </a:pathLst>
              </a:custGeom>
              <a:noFill/>
              <a:ln w="9525" cap="flat">
                <a:solidFill>
                  <a:srgbClr val="F1F2F2"/>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DA751EF0-9AA8-4567-BB84-B749B29FF908}"/>
                  </a:ext>
                </a:extLst>
              </p:cNvPr>
              <p:cNvSpPr/>
              <p:nvPr/>
            </p:nvSpPr>
            <p:spPr>
              <a:xfrm>
                <a:off x="14357847" y="2819971"/>
                <a:ext cx="145732" cy="9525"/>
              </a:xfrm>
              <a:custGeom>
                <a:avLst/>
                <a:gdLst>
                  <a:gd name="connsiteX0" fmla="*/ 145732 w 145732"/>
                  <a:gd name="connsiteY0" fmla="*/ 0 h 9525"/>
                  <a:gd name="connsiteX1" fmla="*/ 0 w 145732"/>
                  <a:gd name="connsiteY1" fmla="*/ 0 h 9525"/>
                </a:gdLst>
                <a:ahLst/>
                <a:cxnLst>
                  <a:cxn ang="0">
                    <a:pos x="connsiteX0" y="connsiteY0"/>
                  </a:cxn>
                  <a:cxn ang="0">
                    <a:pos x="connsiteX1" y="connsiteY1"/>
                  </a:cxn>
                </a:cxnLst>
                <a:rect l="l" t="t" r="r" b="b"/>
                <a:pathLst>
                  <a:path w="145732" h="9525">
                    <a:moveTo>
                      <a:pt x="145732" y="0"/>
                    </a:moveTo>
                    <a:lnTo>
                      <a:pt x="0" y="0"/>
                    </a:lnTo>
                  </a:path>
                </a:pathLst>
              </a:custGeom>
              <a:ln w="9525" cap="flat">
                <a:solidFill>
                  <a:srgbClr val="F1F2F2"/>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87C3D57B-9122-45EB-BFEB-AA178E72282E}"/>
                  </a:ext>
                </a:extLst>
              </p:cNvPr>
              <p:cNvSpPr/>
              <p:nvPr/>
            </p:nvSpPr>
            <p:spPr>
              <a:xfrm>
                <a:off x="14070097" y="3795426"/>
                <a:ext cx="9525" cy="105822"/>
              </a:xfrm>
              <a:custGeom>
                <a:avLst/>
                <a:gdLst>
                  <a:gd name="connsiteX0" fmla="*/ 0 w 9525"/>
                  <a:gd name="connsiteY0" fmla="*/ 0 h 105822"/>
                  <a:gd name="connsiteX1" fmla="*/ 0 w 9525"/>
                  <a:gd name="connsiteY1" fmla="*/ 105823 h 105822"/>
                </a:gdLst>
                <a:ahLst/>
                <a:cxnLst>
                  <a:cxn ang="0">
                    <a:pos x="connsiteX0" y="connsiteY0"/>
                  </a:cxn>
                  <a:cxn ang="0">
                    <a:pos x="connsiteX1" y="connsiteY1"/>
                  </a:cxn>
                </a:cxnLst>
                <a:rect l="l" t="t" r="r" b="b"/>
                <a:pathLst>
                  <a:path w="9525" h="105822">
                    <a:moveTo>
                      <a:pt x="0" y="0"/>
                    </a:moveTo>
                    <a:lnTo>
                      <a:pt x="0" y="105823"/>
                    </a:lnTo>
                  </a:path>
                </a:pathLst>
              </a:custGeom>
              <a:ln w="9525" cap="flat">
                <a:solidFill>
                  <a:srgbClr val="F1F2F2"/>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0885A56D-33CA-4402-BF6A-2315C8F00327}"/>
                  </a:ext>
                </a:extLst>
              </p:cNvPr>
              <p:cNvSpPr/>
              <p:nvPr/>
            </p:nvSpPr>
            <p:spPr>
              <a:xfrm>
                <a:off x="13995801" y="3901249"/>
                <a:ext cx="148590" cy="148590"/>
              </a:xfrm>
              <a:custGeom>
                <a:avLst/>
                <a:gdLst>
                  <a:gd name="connsiteX0" fmla="*/ 74295 w 148590"/>
                  <a:gd name="connsiteY0" fmla="*/ 0 h 148590"/>
                  <a:gd name="connsiteX1" fmla="*/ 0 w 148590"/>
                  <a:gd name="connsiteY1" fmla="*/ 74295 h 148590"/>
                  <a:gd name="connsiteX2" fmla="*/ 74295 w 148590"/>
                  <a:gd name="connsiteY2" fmla="*/ 148590 h 148590"/>
                  <a:gd name="connsiteX3" fmla="*/ 148590 w 148590"/>
                  <a:gd name="connsiteY3" fmla="*/ 74295 h 148590"/>
                  <a:gd name="connsiteX4" fmla="*/ 74295 w 148590"/>
                  <a:gd name="connsiteY4" fmla="*/ 0 h 148590"/>
                  <a:gd name="connsiteX5" fmla="*/ 74295 w 148590"/>
                  <a:gd name="connsiteY5" fmla="*/ 108585 h 148590"/>
                  <a:gd name="connsiteX6" fmla="*/ 40005 w 148590"/>
                  <a:gd name="connsiteY6" fmla="*/ 74295 h 148590"/>
                  <a:gd name="connsiteX7" fmla="*/ 74295 w 148590"/>
                  <a:gd name="connsiteY7" fmla="*/ 40005 h 148590"/>
                  <a:gd name="connsiteX8" fmla="*/ 108585 w 148590"/>
                  <a:gd name="connsiteY8" fmla="*/ 74295 h 148590"/>
                  <a:gd name="connsiteX9" fmla="*/ 74486 w 148590"/>
                  <a:gd name="connsiteY9" fmla="*/ 108775 h 148590"/>
                  <a:gd name="connsiteX10" fmla="*/ 74295 w 148590"/>
                  <a:gd name="connsiteY10" fmla="*/ 108775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590" h="148590">
                    <a:moveTo>
                      <a:pt x="74295" y="0"/>
                    </a:moveTo>
                    <a:cubicBezTo>
                      <a:pt x="33263" y="0"/>
                      <a:pt x="0" y="33263"/>
                      <a:pt x="0" y="74295"/>
                    </a:cubicBezTo>
                    <a:cubicBezTo>
                      <a:pt x="0" y="115327"/>
                      <a:pt x="33263" y="148590"/>
                      <a:pt x="74295" y="148590"/>
                    </a:cubicBezTo>
                    <a:cubicBezTo>
                      <a:pt x="115327" y="148590"/>
                      <a:pt x="148590" y="115327"/>
                      <a:pt x="148590" y="74295"/>
                    </a:cubicBezTo>
                    <a:cubicBezTo>
                      <a:pt x="148590" y="33263"/>
                      <a:pt x="115327" y="0"/>
                      <a:pt x="74295" y="0"/>
                    </a:cubicBezTo>
                    <a:close/>
                    <a:moveTo>
                      <a:pt x="74295" y="108585"/>
                    </a:moveTo>
                    <a:cubicBezTo>
                      <a:pt x="55357" y="108585"/>
                      <a:pt x="40005" y="93233"/>
                      <a:pt x="40005" y="74295"/>
                    </a:cubicBezTo>
                    <a:cubicBezTo>
                      <a:pt x="40005" y="55357"/>
                      <a:pt x="55357" y="40005"/>
                      <a:pt x="74295" y="40005"/>
                    </a:cubicBezTo>
                    <a:cubicBezTo>
                      <a:pt x="93233" y="40005"/>
                      <a:pt x="108585" y="55357"/>
                      <a:pt x="108585" y="74295"/>
                    </a:cubicBezTo>
                    <a:cubicBezTo>
                      <a:pt x="108690" y="93232"/>
                      <a:pt x="93424" y="108670"/>
                      <a:pt x="74486" y="108775"/>
                    </a:cubicBezTo>
                    <a:cubicBezTo>
                      <a:pt x="74422" y="108775"/>
                      <a:pt x="74359" y="108775"/>
                      <a:pt x="74295" y="108775"/>
                    </a:cubicBezTo>
                    <a:close/>
                  </a:path>
                </a:pathLst>
              </a:custGeom>
              <a:noFill/>
              <a:ln w="9525" cap="flat">
                <a:solidFill>
                  <a:srgbClr val="F1F2F2"/>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F6FA0437-4ED2-47DD-9C19-A1303E75F26D}"/>
                  </a:ext>
                </a:extLst>
              </p:cNvPr>
              <p:cNvSpPr/>
              <p:nvPr/>
            </p:nvSpPr>
            <p:spPr>
              <a:xfrm>
                <a:off x="13521742" y="3024568"/>
                <a:ext cx="1091184" cy="668464"/>
              </a:xfrm>
              <a:custGeom>
                <a:avLst/>
                <a:gdLst>
                  <a:gd name="connsiteX0" fmla="*/ 0 w 1091184"/>
                  <a:gd name="connsiteY0" fmla="*/ 0 h 668464"/>
                  <a:gd name="connsiteX1" fmla="*/ 1091184 w 1091184"/>
                  <a:gd name="connsiteY1" fmla="*/ 0 h 668464"/>
                  <a:gd name="connsiteX2" fmla="*/ 1091184 w 1091184"/>
                  <a:gd name="connsiteY2" fmla="*/ 668465 h 668464"/>
                  <a:gd name="connsiteX3" fmla="*/ 0 w 1091184"/>
                  <a:gd name="connsiteY3" fmla="*/ 668465 h 668464"/>
                </a:gdLst>
                <a:ahLst/>
                <a:cxnLst>
                  <a:cxn ang="0">
                    <a:pos x="connsiteX0" y="connsiteY0"/>
                  </a:cxn>
                  <a:cxn ang="0">
                    <a:pos x="connsiteX1" y="connsiteY1"/>
                  </a:cxn>
                  <a:cxn ang="0">
                    <a:pos x="connsiteX2" y="connsiteY2"/>
                  </a:cxn>
                  <a:cxn ang="0">
                    <a:pos x="connsiteX3" y="connsiteY3"/>
                  </a:cxn>
                </a:cxnLst>
                <a:rect l="l" t="t" r="r" b="b"/>
                <a:pathLst>
                  <a:path w="1091184" h="668464">
                    <a:moveTo>
                      <a:pt x="0" y="0"/>
                    </a:moveTo>
                    <a:lnTo>
                      <a:pt x="1091184" y="0"/>
                    </a:lnTo>
                    <a:lnTo>
                      <a:pt x="1091184" y="668465"/>
                    </a:lnTo>
                    <a:lnTo>
                      <a:pt x="0" y="668465"/>
                    </a:lnTo>
                    <a:close/>
                  </a:path>
                </a:pathLst>
              </a:custGeom>
              <a:noFill/>
              <a:ln w="9525" cap="flat">
                <a:solidFill>
                  <a:schemeClr val="accent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82AF9635-E2A5-4819-8414-E5A9004756B8}"/>
                  </a:ext>
                </a:extLst>
              </p:cNvPr>
              <p:cNvSpPr/>
              <p:nvPr/>
            </p:nvSpPr>
            <p:spPr>
              <a:xfrm>
                <a:off x="13902956" y="3106173"/>
                <a:ext cx="357903" cy="359474"/>
              </a:xfrm>
              <a:custGeom>
                <a:avLst/>
                <a:gdLst>
                  <a:gd name="connsiteX0" fmla="*/ 184381 w 357903"/>
                  <a:gd name="connsiteY0" fmla="*/ 2120 h 359474"/>
                  <a:gd name="connsiteX1" fmla="*/ 199907 w 357903"/>
                  <a:gd name="connsiteY1" fmla="*/ 14407 h 359474"/>
                  <a:gd name="connsiteX2" fmla="*/ 209432 w 357903"/>
                  <a:gd name="connsiteY2" fmla="*/ 15836 h 359474"/>
                  <a:gd name="connsiteX3" fmla="*/ 228482 w 357903"/>
                  <a:gd name="connsiteY3" fmla="*/ 8978 h 359474"/>
                  <a:gd name="connsiteX4" fmla="*/ 239531 w 357903"/>
                  <a:gd name="connsiteY4" fmla="*/ 12502 h 359474"/>
                  <a:gd name="connsiteX5" fmla="*/ 250485 w 357903"/>
                  <a:gd name="connsiteY5" fmla="*/ 29075 h 359474"/>
                  <a:gd name="connsiteX6" fmla="*/ 258676 w 357903"/>
                  <a:gd name="connsiteY6" fmla="*/ 33171 h 359474"/>
                  <a:gd name="connsiteX7" fmla="*/ 278488 w 357903"/>
                  <a:gd name="connsiteY7" fmla="*/ 32409 h 359474"/>
                  <a:gd name="connsiteX8" fmla="*/ 288013 w 357903"/>
                  <a:gd name="connsiteY8" fmla="*/ 39267 h 359474"/>
                  <a:gd name="connsiteX9" fmla="*/ 293347 w 357903"/>
                  <a:gd name="connsiteY9" fmla="*/ 58317 h 359474"/>
                  <a:gd name="connsiteX10" fmla="*/ 299824 w 357903"/>
                  <a:gd name="connsiteY10" fmla="*/ 64794 h 359474"/>
                  <a:gd name="connsiteX11" fmla="*/ 318874 w 357903"/>
                  <a:gd name="connsiteY11" fmla="*/ 70223 h 359474"/>
                  <a:gd name="connsiteX12" fmla="*/ 325637 w 357903"/>
                  <a:gd name="connsiteY12" fmla="*/ 79748 h 359474"/>
                  <a:gd name="connsiteX13" fmla="*/ 324875 w 357903"/>
                  <a:gd name="connsiteY13" fmla="*/ 99560 h 359474"/>
                  <a:gd name="connsiteX14" fmla="*/ 329066 w 357903"/>
                  <a:gd name="connsiteY14" fmla="*/ 107752 h 359474"/>
                  <a:gd name="connsiteX15" fmla="*/ 345544 w 357903"/>
                  <a:gd name="connsiteY15" fmla="*/ 118801 h 359474"/>
                  <a:gd name="connsiteX16" fmla="*/ 349068 w 357903"/>
                  <a:gd name="connsiteY16" fmla="*/ 129850 h 359474"/>
                  <a:gd name="connsiteX17" fmla="*/ 342210 w 357903"/>
                  <a:gd name="connsiteY17" fmla="*/ 148900 h 359474"/>
                  <a:gd name="connsiteX18" fmla="*/ 343639 w 357903"/>
                  <a:gd name="connsiteY18" fmla="*/ 158425 h 359474"/>
                  <a:gd name="connsiteX19" fmla="*/ 355926 w 357903"/>
                  <a:gd name="connsiteY19" fmla="*/ 173951 h 359474"/>
                  <a:gd name="connsiteX20" fmla="*/ 355926 w 357903"/>
                  <a:gd name="connsiteY20" fmla="*/ 185571 h 359474"/>
                  <a:gd name="connsiteX21" fmla="*/ 343639 w 357903"/>
                  <a:gd name="connsiteY21" fmla="*/ 201192 h 359474"/>
                  <a:gd name="connsiteX22" fmla="*/ 342210 w 357903"/>
                  <a:gd name="connsiteY22" fmla="*/ 210717 h 359474"/>
                  <a:gd name="connsiteX23" fmla="*/ 349068 w 357903"/>
                  <a:gd name="connsiteY23" fmla="*/ 229767 h 359474"/>
                  <a:gd name="connsiteX24" fmla="*/ 345544 w 357903"/>
                  <a:gd name="connsiteY24" fmla="*/ 240816 h 359474"/>
                  <a:gd name="connsiteX25" fmla="*/ 329066 w 357903"/>
                  <a:gd name="connsiteY25" fmla="*/ 251865 h 359474"/>
                  <a:gd name="connsiteX26" fmla="*/ 324875 w 357903"/>
                  <a:gd name="connsiteY26" fmla="*/ 259961 h 359474"/>
                  <a:gd name="connsiteX27" fmla="*/ 325637 w 357903"/>
                  <a:gd name="connsiteY27" fmla="*/ 279869 h 359474"/>
                  <a:gd name="connsiteX28" fmla="*/ 318874 w 357903"/>
                  <a:gd name="connsiteY28" fmla="*/ 289394 h 359474"/>
                  <a:gd name="connsiteX29" fmla="*/ 299824 w 357903"/>
                  <a:gd name="connsiteY29" fmla="*/ 294823 h 359474"/>
                  <a:gd name="connsiteX30" fmla="*/ 293347 w 357903"/>
                  <a:gd name="connsiteY30" fmla="*/ 301300 h 359474"/>
                  <a:gd name="connsiteX31" fmla="*/ 288013 w 357903"/>
                  <a:gd name="connsiteY31" fmla="*/ 320350 h 359474"/>
                  <a:gd name="connsiteX32" fmla="*/ 278488 w 357903"/>
                  <a:gd name="connsiteY32" fmla="*/ 327208 h 359474"/>
                  <a:gd name="connsiteX33" fmla="*/ 258676 w 357903"/>
                  <a:gd name="connsiteY33" fmla="*/ 326351 h 359474"/>
                  <a:gd name="connsiteX34" fmla="*/ 250485 w 357903"/>
                  <a:gd name="connsiteY34" fmla="*/ 330542 h 359474"/>
                  <a:gd name="connsiteX35" fmla="*/ 239531 w 357903"/>
                  <a:gd name="connsiteY35" fmla="*/ 347020 h 359474"/>
                  <a:gd name="connsiteX36" fmla="*/ 228482 w 357903"/>
                  <a:gd name="connsiteY36" fmla="*/ 350639 h 359474"/>
                  <a:gd name="connsiteX37" fmla="*/ 209432 w 357903"/>
                  <a:gd name="connsiteY37" fmla="*/ 343781 h 359474"/>
                  <a:gd name="connsiteX38" fmla="*/ 199907 w 357903"/>
                  <a:gd name="connsiteY38" fmla="*/ 345210 h 359474"/>
                  <a:gd name="connsiteX39" fmla="*/ 184381 w 357903"/>
                  <a:gd name="connsiteY39" fmla="*/ 357497 h 359474"/>
                  <a:gd name="connsiteX40" fmla="*/ 172761 w 357903"/>
                  <a:gd name="connsiteY40" fmla="*/ 357497 h 359474"/>
                  <a:gd name="connsiteX41" fmla="*/ 157616 w 357903"/>
                  <a:gd name="connsiteY41" fmla="*/ 342924 h 359474"/>
                  <a:gd name="connsiteX42" fmla="*/ 148091 w 357903"/>
                  <a:gd name="connsiteY42" fmla="*/ 341495 h 359474"/>
                  <a:gd name="connsiteX43" fmla="*/ 129041 w 357903"/>
                  <a:gd name="connsiteY43" fmla="*/ 348353 h 359474"/>
                  <a:gd name="connsiteX44" fmla="*/ 117992 w 357903"/>
                  <a:gd name="connsiteY44" fmla="*/ 344734 h 359474"/>
                  <a:gd name="connsiteX45" fmla="*/ 107038 w 357903"/>
                  <a:gd name="connsiteY45" fmla="*/ 328256 h 359474"/>
                  <a:gd name="connsiteX46" fmla="*/ 98847 w 357903"/>
                  <a:gd name="connsiteY46" fmla="*/ 324065 h 359474"/>
                  <a:gd name="connsiteX47" fmla="*/ 79035 w 357903"/>
                  <a:gd name="connsiteY47" fmla="*/ 324922 h 359474"/>
                  <a:gd name="connsiteX48" fmla="*/ 69510 w 357903"/>
                  <a:gd name="connsiteY48" fmla="*/ 318064 h 359474"/>
                  <a:gd name="connsiteX49" fmla="*/ 64176 w 357903"/>
                  <a:gd name="connsiteY49" fmla="*/ 299014 h 359474"/>
                  <a:gd name="connsiteX50" fmla="*/ 57699 w 357903"/>
                  <a:gd name="connsiteY50" fmla="*/ 292537 h 359474"/>
                  <a:gd name="connsiteX51" fmla="*/ 38649 w 357903"/>
                  <a:gd name="connsiteY51" fmla="*/ 287108 h 359474"/>
                  <a:gd name="connsiteX52" fmla="*/ 31886 w 357903"/>
                  <a:gd name="connsiteY52" fmla="*/ 277583 h 359474"/>
                  <a:gd name="connsiteX53" fmla="*/ 32648 w 357903"/>
                  <a:gd name="connsiteY53" fmla="*/ 257675 h 359474"/>
                  <a:gd name="connsiteX54" fmla="*/ 28457 w 357903"/>
                  <a:gd name="connsiteY54" fmla="*/ 249579 h 359474"/>
                  <a:gd name="connsiteX55" fmla="*/ 11979 w 357903"/>
                  <a:gd name="connsiteY55" fmla="*/ 238530 h 359474"/>
                  <a:gd name="connsiteX56" fmla="*/ 8835 w 357903"/>
                  <a:gd name="connsiteY56" fmla="*/ 227576 h 359474"/>
                  <a:gd name="connsiteX57" fmla="*/ 15789 w 357903"/>
                  <a:gd name="connsiteY57" fmla="*/ 208526 h 359474"/>
                  <a:gd name="connsiteX58" fmla="*/ 14265 w 357903"/>
                  <a:gd name="connsiteY58" fmla="*/ 199001 h 359474"/>
                  <a:gd name="connsiteX59" fmla="*/ 1977 w 357903"/>
                  <a:gd name="connsiteY59" fmla="*/ 183380 h 359474"/>
                  <a:gd name="connsiteX60" fmla="*/ 1977 w 357903"/>
                  <a:gd name="connsiteY60" fmla="*/ 171760 h 359474"/>
                  <a:gd name="connsiteX61" fmla="*/ 14741 w 357903"/>
                  <a:gd name="connsiteY61" fmla="*/ 157282 h 359474"/>
                  <a:gd name="connsiteX62" fmla="*/ 16265 w 357903"/>
                  <a:gd name="connsiteY62" fmla="*/ 147757 h 359474"/>
                  <a:gd name="connsiteX63" fmla="*/ 9312 w 357903"/>
                  <a:gd name="connsiteY63" fmla="*/ 128707 h 359474"/>
                  <a:gd name="connsiteX64" fmla="*/ 12931 w 357903"/>
                  <a:gd name="connsiteY64" fmla="*/ 117658 h 359474"/>
                  <a:gd name="connsiteX65" fmla="*/ 29409 w 357903"/>
                  <a:gd name="connsiteY65" fmla="*/ 106609 h 359474"/>
                  <a:gd name="connsiteX66" fmla="*/ 33600 w 357903"/>
                  <a:gd name="connsiteY66" fmla="*/ 98417 h 359474"/>
                  <a:gd name="connsiteX67" fmla="*/ 32838 w 357903"/>
                  <a:gd name="connsiteY67" fmla="*/ 78605 h 359474"/>
                  <a:gd name="connsiteX68" fmla="*/ 39601 w 357903"/>
                  <a:gd name="connsiteY68" fmla="*/ 69080 h 359474"/>
                  <a:gd name="connsiteX69" fmla="*/ 58651 w 357903"/>
                  <a:gd name="connsiteY69" fmla="*/ 63651 h 359474"/>
                  <a:gd name="connsiteX70" fmla="*/ 65128 w 357903"/>
                  <a:gd name="connsiteY70" fmla="*/ 57174 h 359474"/>
                  <a:gd name="connsiteX71" fmla="*/ 70462 w 357903"/>
                  <a:gd name="connsiteY71" fmla="*/ 38124 h 359474"/>
                  <a:gd name="connsiteX72" fmla="*/ 79987 w 357903"/>
                  <a:gd name="connsiteY72" fmla="*/ 31266 h 359474"/>
                  <a:gd name="connsiteX73" fmla="*/ 99799 w 357903"/>
                  <a:gd name="connsiteY73" fmla="*/ 32028 h 359474"/>
                  <a:gd name="connsiteX74" fmla="*/ 107991 w 357903"/>
                  <a:gd name="connsiteY74" fmla="*/ 27932 h 359474"/>
                  <a:gd name="connsiteX75" fmla="*/ 118944 w 357903"/>
                  <a:gd name="connsiteY75" fmla="*/ 11359 h 359474"/>
                  <a:gd name="connsiteX76" fmla="*/ 129993 w 357903"/>
                  <a:gd name="connsiteY76" fmla="*/ 7835 h 359474"/>
                  <a:gd name="connsiteX77" fmla="*/ 149043 w 357903"/>
                  <a:gd name="connsiteY77" fmla="*/ 14693 h 359474"/>
                  <a:gd name="connsiteX78" fmla="*/ 158568 w 357903"/>
                  <a:gd name="connsiteY78" fmla="*/ 13264 h 359474"/>
                  <a:gd name="connsiteX79" fmla="*/ 174189 w 357903"/>
                  <a:gd name="connsiteY79" fmla="*/ 977 h 359474"/>
                  <a:gd name="connsiteX80" fmla="*/ 184381 w 357903"/>
                  <a:gd name="connsiteY80" fmla="*/ 2120 h 35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57903" h="359474">
                    <a:moveTo>
                      <a:pt x="184381" y="2120"/>
                    </a:moveTo>
                    <a:lnTo>
                      <a:pt x="199907" y="14407"/>
                    </a:lnTo>
                    <a:cubicBezTo>
                      <a:pt x="202589" y="16572"/>
                      <a:pt x="206232" y="17118"/>
                      <a:pt x="209432" y="15836"/>
                    </a:cubicBezTo>
                    <a:lnTo>
                      <a:pt x="228482" y="8978"/>
                    </a:lnTo>
                    <a:cubicBezTo>
                      <a:pt x="232538" y="7517"/>
                      <a:pt x="237070" y="8962"/>
                      <a:pt x="239531" y="12502"/>
                    </a:cubicBezTo>
                    <a:lnTo>
                      <a:pt x="250485" y="29075"/>
                    </a:lnTo>
                    <a:cubicBezTo>
                      <a:pt x="252336" y="31750"/>
                      <a:pt x="255425" y="33294"/>
                      <a:pt x="258676" y="33171"/>
                    </a:cubicBezTo>
                    <a:lnTo>
                      <a:pt x="278488" y="32409"/>
                    </a:lnTo>
                    <a:cubicBezTo>
                      <a:pt x="282862" y="32235"/>
                      <a:pt x="286791" y="35064"/>
                      <a:pt x="288013" y="39267"/>
                    </a:cubicBezTo>
                    <a:lnTo>
                      <a:pt x="293347" y="58317"/>
                    </a:lnTo>
                    <a:cubicBezTo>
                      <a:pt x="294258" y="61441"/>
                      <a:pt x="296701" y="63883"/>
                      <a:pt x="299824" y="64794"/>
                    </a:cubicBezTo>
                    <a:lnTo>
                      <a:pt x="318874" y="70223"/>
                    </a:lnTo>
                    <a:cubicBezTo>
                      <a:pt x="323039" y="71481"/>
                      <a:pt x="325823" y="75402"/>
                      <a:pt x="325637" y="79748"/>
                    </a:cubicBezTo>
                    <a:lnTo>
                      <a:pt x="324875" y="99560"/>
                    </a:lnTo>
                    <a:cubicBezTo>
                      <a:pt x="324773" y="102829"/>
                      <a:pt x="326355" y="105922"/>
                      <a:pt x="329066" y="107752"/>
                    </a:cubicBezTo>
                    <a:lnTo>
                      <a:pt x="345544" y="118801"/>
                    </a:lnTo>
                    <a:cubicBezTo>
                      <a:pt x="349084" y="121262"/>
                      <a:pt x="350530" y="125794"/>
                      <a:pt x="349068" y="129850"/>
                    </a:cubicBezTo>
                    <a:lnTo>
                      <a:pt x="342210" y="148900"/>
                    </a:lnTo>
                    <a:cubicBezTo>
                      <a:pt x="340928" y="152100"/>
                      <a:pt x="341474" y="155742"/>
                      <a:pt x="343639" y="158425"/>
                    </a:cubicBezTo>
                    <a:lnTo>
                      <a:pt x="355926" y="173951"/>
                    </a:lnTo>
                    <a:cubicBezTo>
                      <a:pt x="358563" y="177376"/>
                      <a:pt x="358563" y="182146"/>
                      <a:pt x="355926" y="185571"/>
                    </a:cubicBezTo>
                    <a:lnTo>
                      <a:pt x="343639" y="201192"/>
                    </a:lnTo>
                    <a:cubicBezTo>
                      <a:pt x="341474" y="203875"/>
                      <a:pt x="340928" y="207518"/>
                      <a:pt x="342210" y="210717"/>
                    </a:cubicBezTo>
                    <a:lnTo>
                      <a:pt x="349068" y="229767"/>
                    </a:lnTo>
                    <a:cubicBezTo>
                      <a:pt x="350529" y="233823"/>
                      <a:pt x="349084" y="238355"/>
                      <a:pt x="345544" y="240816"/>
                    </a:cubicBezTo>
                    <a:lnTo>
                      <a:pt x="329066" y="251865"/>
                    </a:lnTo>
                    <a:cubicBezTo>
                      <a:pt x="326384" y="253677"/>
                      <a:pt x="324806" y="256726"/>
                      <a:pt x="324875" y="259961"/>
                    </a:cubicBezTo>
                    <a:lnTo>
                      <a:pt x="325637" y="279869"/>
                    </a:lnTo>
                    <a:cubicBezTo>
                      <a:pt x="325823" y="284216"/>
                      <a:pt x="323039" y="288136"/>
                      <a:pt x="318874" y="289394"/>
                    </a:cubicBezTo>
                    <a:lnTo>
                      <a:pt x="299824" y="294823"/>
                    </a:lnTo>
                    <a:cubicBezTo>
                      <a:pt x="296701" y="295734"/>
                      <a:pt x="294258" y="298176"/>
                      <a:pt x="293347" y="301300"/>
                    </a:cubicBezTo>
                    <a:lnTo>
                      <a:pt x="288013" y="320350"/>
                    </a:lnTo>
                    <a:cubicBezTo>
                      <a:pt x="286791" y="324553"/>
                      <a:pt x="282862" y="327382"/>
                      <a:pt x="278488" y="327208"/>
                    </a:cubicBezTo>
                    <a:lnTo>
                      <a:pt x="258676" y="326351"/>
                    </a:lnTo>
                    <a:cubicBezTo>
                      <a:pt x="255407" y="326249"/>
                      <a:pt x="252314" y="327831"/>
                      <a:pt x="250485" y="330542"/>
                    </a:cubicBezTo>
                    <a:lnTo>
                      <a:pt x="239531" y="347020"/>
                    </a:lnTo>
                    <a:cubicBezTo>
                      <a:pt x="237097" y="350595"/>
                      <a:pt x="232559" y="352081"/>
                      <a:pt x="228482" y="350639"/>
                    </a:cubicBezTo>
                    <a:lnTo>
                      <a:pt x="209432" y="343781"/>
                    </a:lnTo>
                    <a:cubicBezTo>
                      <a:pt x="206232" y="342499"/>
                      <a:pt x="202589" y="343046"/>
                      <a:pt x="199907" y="345210"/>
                    </a:cubicBezTo>
                    <a:lnTo>
                      <a:pt x="184381" y="357497"/>
                    </a:lnTo>
                    <a:cubicBezTo>
                      <a:pt x="180956" y="360134"/>
                      <a:pt x="176185" y="360134"/>
                      <a:pt x="172761" y="357497"/>
                    </a:cubicBezTo>
                    <a:lnTo>
                      <a:pt x="157616" y="342924"/>
                    </a:lnTo>
                    <a:cubicBezTo>
                      <a:pt x="154933" y="340760"/>
                      <a:pt x="151290" y="340213"/>
                      <a:pt x="148091" y="341495"/>
                    </a:cubicBezTo>
                    <a:lnTo>
                      <a:pt x="129041" y="348353"/>
                    </a:lnTo>
                    <a:cubicBezTo>
                      <a:pt x="124963" y="349795"/>
                      <a:pt x="120426" y="348309"/>
                      <a:pt x="117992" y="344734"/>
                    </a:cubicBezTo>
                    <a:lnTo>
                      <a:pt x="107038" y="328256"/>
                    </a:lnTo>
                    <a:cubicBezTo>
                      <a:pt x="105208" y="325545"/>
                      <a:pt x="102116" y="323963"/>
                      <a:pt x="98847" y="324065"/>
                    </a:cubicBezTo>
                    <a:lnTo>
                      <a:pt x="79035" y="324922"/>
                    </a:lnTo>
                    <a:cubicBezTo>
                      <a:pt x="74661" y="325096"/>
                      <a:pt x="70732" y="322267"/>
                      <a:pt x="69510" y="318064"/>
                    </a:cubicBezTo>
                    <a:lnTo>
                      <a:pt x="64176" y="299014"/>
                    </a:lnTo>
                    <a:cubicBezTo>
                      <a:pt x="63265" y="295890"/>
                      <a:pt x="60822" y="293448"/>
                      <a:pt x="57699" y="292537"/>
                    </a:cubicBezTo>
                    <a:lnTo>
                      <a:pt x="38649" y="287108"/>
                    </a:lnTo>
                    <a:cubicBezTo>
                      <a:pt x="34483" y="285850"/>
                      <a:pt x="31700" y="281930"/>
                      <a:pt x="31886" y="277583"/>
                    </a:cubicBezTo>
                    <a:lnTo>
                      <a:pt x="32648" y="257675"/>
                    </a:lnTo>
                    <a:cubicBezTo>
                      <a:pt x="32717" y="254440"/>
                      <a:pt x="31138" y="251391"/>
                      <a:pt x="28457" y="249579"/>
                    </a:cubicBezTo>
                    <a:lnTo>
                      <a:pt x="11979" y="238530"/>
                    </a:lnTo>
                    <a:cubicBezTo>
                      <a:pt x="8621" y="235978"/>
                      <a:pt x="7342" y="231521"/>
                      <a:pt x="8835" y="227576"/>
                    </a:cubicBezTo>
                    <a:lnTo>
                      <a:pt x="15789" y="208526"/>
                    </a:lnTo>
                    <a:cubicBezTo>
                      <a:pt x="17045" y="205310"/>
                      <a:pt x="16462" y="201665"/>
                      <a:pt x="14265" y="199001"/>
                    </a:cubicBezTo>
                    <a:lnTo>
                      <a:pt x="1977" y="183380"/>
                    </a:lnTo>
                    <a:cubicBezTo>
                      <a:pt x="-659" y="179956"/>
                      <a:pt x="-659" y="175185"/>
                      <a:pt x="1977" y="171760"/>
                    </a:cubicBezTo>
                    <a:lnTo>
                      <a:pt x="14741" y="157282"/>
                    </a:lnTo>
                    <a:cubicBezTo>
                      <a:pt x="16938" y="154618"/>
                      <a:pt x="17521" y="150973"/>
                      <a:pt x="16265" y="147757"/>
                    </a:cubicBezTo>
                    <a:lnTo>
                      <a:pt x="9312" y="128707"/>
                    </a:lnTo>
                    <a:cubicBezTo>
                      <a:pt x="7870" y="124629"/>
                      <a:pt x="9356" y="120092"/>
                      <a:pt x="12931" y="117658"/>
                    </a:cubicBezTo>
                    <a:lnTo>
                      <a:pt x="29409" y="106609"/>
                    </a:lnTo>
                    <a:cubicBezTo>
                      <a:pt x="32120" y="104779"/>
                      <a:pt x="33702" y="101686"/>
                      <a:pt x="33600" y="98417"/>
                    </a:cubicBezTo>
                    <a:lnTo>
                      <a:pt x="32838" y="78605"/>
                    </a:lnTo>
                    <a:cubicBezTo>
                      <a:pt x="32653" y="74259"/>
                      <a:pt x="35436" y="70338"/>
                      <a:pt x="39601" y="69080"/>
                    </a:cubicBezTo>
                    <a:lnTo>
                      <a:pt x="58651" y="63651"/>
                    </a:lnTo>
                    <a:cubicBezTo>
                      <a:pt x="61775" y="62740"/>
                      <a:pt x="64217" y="60298"/>
                      <a:pt x="65128" y="57174"/>
                    </a:cubicBezTo>
                    <a:lnTo>
                      <a:pt x="70462" y="38124"/>
                    </a:lnTo>
                    <a:cubicBezTo>
                      <a:pt x="71684" y="33921"/>
                      <a:pt x="75613" y="31092"/>
                      <a:pt x="79987" y="31266"/>
                    </a:cubicBezTo>
                    <a:lnTo>
                      <a:pt x="99799" y="32028"/>
                    </a:lnTo>
                    <a:cubicBezTo>
                      <a:pt x="103050" y="32151"/>
                      <a:pt x="106139" y="30607"/>
                      <a:pt x="107991" y="27932"/>
                    </a:cubicBezTo>
                    <a:lnTo>
                      <a:pt x="118944" y="11359"/>
                    </a:lnTo>
                    <a:cubicBezTo>
                      <a:pt x="121405" y="7819"/>
                      <a:pt x="125937" y="6374"/>
                      <a:pt x="129993" y="7835"/>
                    </a:cubicBezTo>
                    <a:lnTo>
                      <a:pt x="149043" y="14693"/>
                    </a:lnTo>
                    <a:cubicBezTo>
                      <a:pt x="152243" y="15975"/>
                      <a:pt x="155886" y="15429"/>
                      <a:pt x="158568" y="13264"/>
                    </a:cubicBezTo>
                    <a:lnTo>
                      <a:pt x="174189" y="977"/>
                    </a:lnTo>
                    <a:cubicBezTo>
                      <a:pt x="177519" y="-660"/>
                      <a:pt x="181496" y="-214"/>
                      <a:pt x="184381" y="2120"/>
                    </a:cubicBezTo>
                    <a:close/>
                  </a:path>
                </a:pathLst>
              </a:custGeom>
              <a:noFill/>
              <a:ln w="9525" cap="flat">
                <a:solidFill>
                  <a:srgbClr val="F1F2F2"/>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E415BF34-26FA-4D57-8119-B0CC2C8F06F2}"/>
                  </a:ext>
                </a:extLst>
              </p:cNvPr>
              <p:cNvSpPr/>
              <p:nvPr/>
            </p:nvSpPr>
            <p:spPr>
              <a:xfrm>
                <a:off x="13986562" y="3188493"/>
                <a:ext cx="189928" cy="189928"/>
              </a:xfrm>
              <a:custGeom>
                <a:avLst/>
                <a:gdLst>
                  <a:gd name="connsiteX0" fmla="*/ 189928 w 189928"/>
                  <a:gd name="connsiteY0" fmla="*/ 94964 h 189928"/>
                  <a:gd name="connsiteX1" fmla="*/ 94964 w 189928"/>
                  <a:gd name="connsiteY1" fmla="*/ 189929 h 189928"/>
                  <a:gd name="connsiteX2" fmla="*/ 0 w 189928"/>
                  <a:gd name="connsiteY2" fmla="*/ 94964 h 189928"/>
                  <a:gd name="connsiteX3" fmla="*/ 94964 w 189928"/>
                  <a:gd name="connsiteY3" fmla="*/ 0 h 189928"/>
                  <a:gd name="connsiteX4" fmla="*/ 189928 w 189928"/>
                  <a:gd name="connsiteY4" fmla="*/ 94964 h 18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28" h="189928">
                    <a:moveTo>
                      <a:pt x="189928" y="94964"/>
                    </a:moveTo>
                    <a:cubicBezTo>
                      <a:pt x="189928" y="147412"/>
                      <a:pt x="147412" y="189929"/>
                      <a:pt x="94964" y="189929"/>
                    </a:cubicBezTo>
                    <a:cubicBezTo>
                      <a:pt x="42517" y="189929"/>
                      <a:pt x="0" y="147412"/>
                      <a:pt x="0" y="94964"/>
                    </a:cubicBezTo>
                    <a:cubicBezTo>
                      <a:pt x="0" y="42517"/>
                      <a:pt x="42517" y="0"/>
                      <a:pt x="94964" y="0"/>
                    </a:cubicBezTo>
                    <a:cubicBezTo>
                      <a:pt x="147412" y="0"/>
                      <a:pt x="189928" y="42517"/>
                      <a:pt x="189928" y="94964"/>
                    </a:cubicBezTo>
                    <a:close/>
                  </a:path>
                </a:pathLst>
              </a:custGeom>
              <a:noFill/>
              <a:ln w="9525" cap="flat">
                <a:solidFill>
                  <a:srgbClr val="F1F2F2"/>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6E98972A-5286-4FF4-A689-3CB9C685783A}"/>
                  </a:ext>
                </a:extLst>
              </p:cNvPr>
              <p:cNvSpPr/>
              <p:nvPr/>
            </p:nvSpPr>
            <p:spPr>
              <a:xfrm>
                <a:off x="14065144" y="3477672"/>
                <a:ext cx="119174" cy="165004"/>
              </a:xfrm>
              <a:custGeom>
                <a:avLst/>
                <a:gdLst>
                  <a:gd name="connsiteX0" fmla="*/ 0 w 119174"/>
                  <a:gd name="connsiteY0" fmla="*/ 6191 h 165004"/>
                  <a:gd name="connsiteX1" fmla="*/ 34480 w 119174"/>
                  <a:gd name="connsiteY1" fmla="*/ 157925 h 165004"/>
                  <a:gd name="connsiteX2" fmla="*/ 46133 w 119174"/>
                  <a:gd name="connsiteY2" fmla="*/ 164682 h 165004"/>
                  <a:gd name="connsiteX3" fmla="*/ 51721 w 119174"/>
                  <a:gd name="connsiteY3" fmla="*/ 160592 h 165004"/>
                  <a:gd name="connsiteX4" fmla="*/ 66961 w 119174"/>
                  <a:gd name="connsiteY4" fmla="*/ 134874 h 165004"/>
                  <a:gd name="connsiteX5" fmla="*/ 80079 w 119174"/>
                  <a:gd name="connsiteY5" fmla="*/ 131814 h 165004"/>
                  <a:gd name="connsiteX6" fmla="*/ 80391 w 119174"/>
                  <a:gd name="connsiteY6" fmla="*/ 132016 h 165004"/>
                  <a:gd name="connsiteX7" fmla="*/ 104584 w 119174"/>
                  <a:gd name="connsiteY7" fmla="*/ 148971 h 165004"/>
                  <a:gd name="connsiteX8" fmla="*/ 117716 w 119174"/>
                  <a:gd name="connsiteY8" fmla="*/ 145970 h 165004"/>
                  <a:gd name="connsiteX9" fmla="*/ 119063 w 119174"/>
                  <a:gd name="connsiteY9" fmla="*/ 139446 h 165004"/>
                  <a:gd name="connsiteX10" fmla="*/ 89059 w 119174"/>
                  <a:gd name="connsiteY10" fmla="*/ 0 h 16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174" h="165004">
                    <a:moveTo>
                      <a:pt x="0" y="6191"/>
                    </a:moveTo>
                    <a:lnTo>
                      <a:pt x="34480" y="157925"/>
                    </a:lnTo>
                    <a:cubicBezTo>
                      <a:pt x="35832" y="163008"/>
                      <a:pt x="41050" y="166034"/>
                      <a:pt x="46133" y="164682"/>
                    </a:cubicBezTo>
                    <a:cubicBezTo>
                      <a:pt x="48443" y="164068"/>
                      <a:pt x="50437" y="162608"/>
                      <a:pt x="51721" y="160592"/>
                    </a:cubicBezTo>
                    <a:lnTo>
                      <a:pt x="66961" y="134874"/>
                    </a:lnTo>
                    <a:cubicBezTo>
                      <a:pt x="69738" y="130406"/>
                      <a:pt x="75611" y="129036"/>
                      <a:pt x="80079" y="131814"/>
                    </a:cubicBezTo>
                    <a:cubicBezTo>
                      <a:pt x="80184" y="131879"/>
                      <a:pt x="80288" y="131947"/>
                      <a:pt x="80391" y="132016"/>
                    </a:cubicBezTo>
                    <a:lnTo>
                      <a:pt x="104584" y="148971"/>
                    </a:lnTo>
                    <a:cubicBezTo>
                      <a:pt x="109039" y="151769"/>
                      <a:pt x="114919" y="150425"/>
                      <a:pt x="117716" y="145970"/>
                    </a:cubicBezTo>
                    <a:cubicBezTo>
                      <a:pt x="118936" y="144028"/>
                      <a:pt x="119414" y="141712"/>
                      <a:pt x="119063" y="139446"/>
                    </a:cubicBezTo>
                    <a:lnTo>
                      <a:pt x="89059" y="0"/>
                    </a:lnTo>
                  </a:path>
                </a:pathLst>
              </a:custGeom>
              <a:noFill/>
              <a:ln w="9525" cap="flat">
                <a:solidFill>
                  <a:srgbClr val="F1F2F2"/>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1565B940-6F88-4E71-B86B-E335ACFD1303}"/>
                  </a:ext>
                </a:extLst>
              </p:cNvPr>
              <p:cNvSpPr/>
              <p:nvPr/>
            </p:nvSpPr>
            <p:spPr>
              <a:xfrm>
                <a:off x="13960064" y="3463385"/>
                <a:ext cx="96792" cy="179131"/>
              </a:xfrm>
              <a:custGeom>
                <a:avLst/>
                <a:gdLst>
                  <a:gd name="connsiteX0" fmla="*/ 33070 w 96792"/>
                  <a:gd name="connsiteY0" fmla="*/ 0 h 179131"/>
                  <a:gd name="connsiteX1" fmla="*/ 114 w 96792"/>
                  <a:gd name="connsiteY1" fmla="*/ 153543 h 179131"/>
                  <a:gd name="connsiteX2" fmla="*/ 8068 w 96792"/>
                  <a:gd name="connsiteY2" fmla="*/ 164414 h 179131"/>
                  <a:gd name="connsiteX3" fmla="*/ 14592 w 96792"/>
                  <a:gd name="connsiteY3" fmla="*/ 163068 h 179131"/>
                  <a:gd name="connsiteX4" fmla="*/ 38785 w 96792"/>
                  <a:gd name="connsiteY4" fmla="*/ 146590 h 179131"/>
                  <a:gd name="connsiteX5" fmla="*/ 52013 w 96792"/>
                  <a:gd name="connsiteY5" fmla="*/ 149135 h 179131"/>
                  <a:gd name="connsiteX6" fmla="*/ 52215 w 96792"/>
                  <a:gd name="connsiteY6" fmla="*/ 149447 h 179131"/>
                  <a:gd name="connsiteX7" fmla="*/ 67360 w 96792"/>
                  <a:gd name="connsiteY7" fmla="*/ 174879 h 179131"/>
                  <a:gd name="connsiteX8" fmla="*/ 80566 w 96792"/>
                  <a:gd name="connsiteY8" fmla="*/ 177537 h 179131"/>
                  <a:gd name="connsiteX9" fmla="*/ 84505 w 96792"/>
                  <a:gd name="connsiteY9" fmla="*/ 172021 h 179131"/>
                  <a:gd name="connsiteX10" fmla="*/ 96792 w 96792"/>
                  <a:gd name="connsiteY10" fmla="*/ 114871 h 17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792" h="179131">
                    <a:moveTo>
                      <a:pt x="33070" y="0"/>
                    </a:moveTo>
                    <a:lnTo>
                      <a:pt x="114" y="153543"/>
                    </a:lnTo>
                    <a:cubicBezTo>
                      <a:pt x="-692" y="158741"/>
                      <a:pt x="2869" y="163609"/>
                      <a:pt x="8068" y="164414"/>
                    </a:cubicBezTo>
                    <a:cubicBezTo>
                      <a:pt x="10334" y="164765"/>
                      <a:pt x="12650" y="164287"/>
                      <a:pt x="14592" y="163068"/>
                    </a:cubicBezTo>
                    <a:lnTo>
                      <a:pt x="38785" y="146590"/>
                    </a:lnTo>
                    <a:cubicBezTo>
                      <a:pt x="43141" y="143640"/>
                      <a:pt x="49063" y="144780"/>
                      <a:pt x="52013" y="149135"/>
                    </a:cubicBezTo>
                    <a:cubicBezTo>
                      <a:pt x="52082" y="149238"/>
                      <a:pt x="52150" y="149342"/>
                      <a:pt x="52215" y="149447"/>
                    </a:cubicBezTo>
                    <a:lnTo>
                      <a:pt x="67360" y="174879"/>
                    </a:lnTo>
                    <a:cubicBezTo>
                      <a:pt x="70273" y="179260"/>
                      <a:pt x="76185" y="180449"/>
                      <a:pt x="80566" y="177537"/>
                    </a:cubicBezTo>
                    <a:cubicBezTo>
                      <a:pt x="82511" y="176243"/>
                      <a:pt x="83913" y="174281"/>
                      <a:pt x="84505" y="172021"/>
                    </a:cubicBezTo>
                    <a:lnTo>
                      <a:pt x="96792" y="114871"/>
                    </a:lnTo>
                  </a:path>
                </a:pathLst>
              </a:custGeom>
              <a:noFill/>
              <a:ln w="9525" cap="flat">
                <a:solidFill>
                  <a:srgbClr val="F1F2F2"/>
                </a:solidFill>
                <a:prstDash val="solid"/>
                <a:round/>
              </a:ln>
            </p:spPr>
            <p:txBody>
              <a:bodyPr rtlCol="0" anchor="ctr"/>
              <a:lstStyle/>
              <a:p>
                <a:endParaRPr lang="en-US" dirty="0"/>
              </a:p>
            </p:txBody>
          </p:sp>
        </p:grpSp>
      </p:grpSp>
      <p:grpSp>
        <p:nvGrpSpPr>
          <p:cNvPr id="142" name="Group 141">
            <a:extLst>
              <a:ext uri="{FF2B5EF4-FFF2-40B4-BE49-F238E27FC236}">
                <a16:creationId xmlns:a16="http://schemas.microsoft.com/office/drawing/2014/main" id="{DF1695A9-2E48-4FD8-A99F-04B5489038B8}"/>
              </a:ext>
            </a:extLst>
          </p:cNvPr>
          <p:cNvGrpSpPr/>
          <p:nvPr/>
        </p:nvGrpSpPr>
        <p:grpSpPr>
          <a:xfrm>
            <a:off x="3941388" y="2263321"/>
            <a:ext cx="616857" cy="616857"/>
            <a:chOff x="3941388" y="3858976"/>
            <a:chExt cx="616857" cy="616857"/>
          </a:xfrm>
        </p:grpSpPr>
        <p:sp>
          <p:nvSpPr>
            <p:cNvPr id="143" name="Oval 142">
              <a:extLst>
                <a:ext uri="{FF2B5EF4-FFF2-40B4-BE49-F238E27FC236}">
                  <a16:creationId xmlns:a16="http://schemas.microsoft.com/office/drawing/2014/main" id="{7BE41274-7089-4C26-995F-B457C33A06B5}"/>
                </a:ext>
              </a:extLst>
            </p:cNvPr>
            <p:cNvSpPr/>
            <p:nvPr/>
          </p:nvSpPr>
          <p:spPr>
            <a:xfrm>
              <a:off x="3941388"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44" name="Group 143">
              <a:extLst>
                <a:ext uri="{FF2B5EF4-FFF2-40B4-BE49-F238E27FC236}">
                  <a16:creationId xmlns:a16="http://schemas.microsoft.com/office/drawing/2014/main" id="{58D71E04-FA4C-4C46-8098-48EACFAC12BB}"/>
                </a:ext>
              </a:extLst>
            </p:cNvPr>
            <p:cNvGrpSpPr/>
            <p:nvPr/>
          </p:nvGrpSpPr>
          <p:grpSpPr>
            <a:xfrm>
              <a:off x="4040583" y="4025357"/>
              <a:ext cx="418467" cy="284094"/>
              <a:chOff x="4040583" y="4012929"/>
              <a:chExt cx="418467" cy="284094"/>
            </a:xfrm>
          </p:grpSpPr>
          <p:sp>
            <p:nvSpPr>
              <p:cNvPr id="145" name="Freeform: Shape 144">
                <a:extLst>
                  <a:ext uri="{FF2B5EF4-FFF2-40B4-BE49-F238E27FC236}">
                    <a16:creationId xmlns:a16="http://schemas.microsoft.com/office/drawing/2014/main" id="{867F9860-10E5-43A9-B262-07D8944D7738}"/>
                  </a:ext>
                </a:extLst>
              </p:cNvPr>
              <p:cNvSpPr/>
              <p:nvPr/>
            </p:nvSpPr>
            <p:spPr>
              <a:xfrm>
                <a:off x="4120883" y="4270320"/>
                <a:ext cx="338167" cy="26703"/>
              </a:xfrm>
              <a:custGeom>
                <a:avLst/>
                <a:gdLst>
                  <a:gd name="connsiteX0" fmla="*/ 0 w 1349787"/>
                  <a:gd name="connsiteY0" fmla="*/ 0 h 106584"/>
                  <a:gd name="connsiteX1" fmla="*/ 0 w 1349787"/>
                  <a:gd name="connsiteY1" fmla="*/ 71914 h 106584"/>
                  <a:gd name="connsiteX2" fmla="*/ 4572 w 1349787"/>
                  <a:gd name="connsiteY2" fmla="*/ 75343 h 106584"/>
                  <a:gd name="connsiteX3" fmla="*/ 79248 w 1349787"/>
                  <a:gd name="connsiteY3" fmla="*/ 106585 h 106584"/>
                  <a:gd name="connsiteX4" fmla="*/ 1279398 w 1349787"/>
                  <a:gd name="connsiteY4" fmla="*/ 106585 h 106584"/>
                  <a:gd name="connsiteX5" fmla="*/ 1341215 w 1349787"/>
                  <a:gd name="connsiteY5" fmla="*/ 78772 h 106584"/>
                  <a:gd name="connsiteX6" fmla="*/ 1349788 w 1349787"/>
                  <a:gd name="connsiteY6" fmla="*/ 71914 h 106584"/>
                  <a:gd name="connsiteX7" fmla="*/ 1348931 w 1349787"/>
                  <a:gd name="connsiteY7" fmla="*/ 0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787" h="106584">
                    <a:moveTo>
                      <a:pt x="0" y="0"/>
                    </a:moveTo>
                    <a:lnTo>
                      <a:pt x="0" y="71914"/>
                    </a:lnTo>
                    <a:lnTo>
                      <a:pt x="4572" y="75343"/>
                    </a:lnTo>
                    <a:cubicBezTo>
                      <a:pt x="26099" y="91535"/>
                      <a:pt x="52197" y="106585"/>
                      <a:pt x="79248" y="106585"/>
                    </a:cubicBezTo>
                    <a:lnTo>
                      <a:pt x="1279398" y="106585"/>
                    </a:lnTo>
                    <a:cubicBezTo>
                      <a:pt x="1301877" y="106585"/>
                      <a:pt x="1323594" y="92678"/>
                      <a:pt x="1341215" y="78772"/>
                    </a:cubicBezTo>
                    <a:lnTo>
                      <a:pt x="1349788" y="71914"/>
                    </a:lnTo>
                    <a:lnTo>
                      <a:pt x="1348931" y="0"/>
                    </a:lnTo>
                    <a:close/>
                  </a:path>
                </a:pathLst>
              </a:custGeom>
              <a:noFill/>
              <a:ln w="9525" cap="flat">
                <a:solidFill>
                  <a:srgbClr val="FFFFFF"/>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32F71F1F-81F5-4D29-91F7-0A8E1770F63A}"/>
                  </a:ext>
                </a:extLst>
              </p:cNvPr>
              <p:cNvSpPr/>
              <p:nvPr/>
            </p:nvSpPr>
            <p:spPr>
              <a:xfrm>
                <a:off x="4168132" y="4083423"/>
                <a:ext cx="243218" cy="169124"/>
              </a:xfrm>
              <a:custGeom>
                <a:avLst/>
                <a:gdLst>
                  <a:gd name="connsiteX0" fmla="*/ 261842 w 970797"/>
                  <a:gd name="connsiteY0" fmla="*/ 0 h 675053"/>
                  <a:gd name="connsiteX1" fmla="*/ 943642 w 970797"/>
                  <a:gd name="connsiteY1" fmla="*/ 0 h 675053"/>
                  <a:gd name="connsiteX2" fmla="*/ 970693 w 970797"/>
                  <a:gd name="connsiteY2" fmla="*/ 27241 h 675053"/>
                  <a:gd name="connsiteX3" fmla="*/ 970693 w 970797"/>
                  <a:gd name="connsiteY3" fmla="*/ 27242 h 675053"/>
                  <a:gd name="connsiteX4" fmla="*/ 970693 w 970797"/>
                  <a:gd name="connsiteY4" fmla="*/ 651320 h 675053"/>
                  <a:gd name="connsiteX5" fmla="*/ 951287 w 970797"/>
                  <a:gd name="connsiteY5" fmla="*/ 674950 h 675053"/>
                  <a:gd name="connsiteX6" fmla="*/ 946976 w 970797"/>
                  <a:gd name="connsiteY6" fmla="*/ 674941 h 675053"/>
                  <a:gd name="connsiteX7" fmla="*/ 27051 w 970797"/>
                  <a:gd name="connsiteY7" fmla="*/ 674941 h 675053"/>
                  <a:gd name="connsiteX8" fmla="*/ 0 w 970797"/>
                  <a:gd name="connsiteY8" fmla="*/ 647986 h 675053"/>
                  <a:gd name="connsiteX9" fmla="*/ 0 w 970797"/>
                  <a:gd name="connsiteY9" fmla="*/ 268986 h 67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797" h="675053">
                    <a:moveTo>
                      <a:pt x="261842" y="0"/>
                    </a:moveTo>
                    <a:lnTo>
                      <a:pt x="943642" y="0"/>
                    </a:lnTo>
                    <a:cubicBezTo>
                      <a:pt x="958634" y="53"/>
                      <a:pt x="970745" y="12249"/>
                      <a:pt x="970693" y="27241"/>
                    </a:cubicBezTo>
                    <a:cubicBezTo>
                      <a:pt x="970693" y="27241"/>
                      <a:pt x="970693" y="27241"/>
                      <a:pt x="970693" y="27242"/>
                    </a:cubicBezTo>
                    <a:lnTo>
                      <a:pt x="970693" y="651320"/>
                    </a:lnTo>
                    <a:cubicBezTo>
                      <a:pt x="971859" y="663204"/>
                      <a:pt x="963171" y="673784"/>
                      <a:pt x="951287" y="674950"/>
                    </a:cubicBezTo>
                    <a:cubicBezTo>
                      <a:pt x="949853" y="675091"/>
                      <a:pt x="948409" y="675088"/>
                      <a:pt x="946976" y="674941"/>
                    </a:cubicBezTo>
                    <a:lnTo>
                      <a:pt x="27051" y="674941"/>
                    </a:lnTo>
                    <a:cubicBezTo>
                      <a:pt x="12148" y="674942"/>
                      <a:pt x="52" y="662888"/>
                      <a:pt x="0" y="647986"/>
                    </a:cubicBezTo>
                    <a:lnTo>
                      <a:pt x="0" y="268986"/>
                    </a:lnTo>
                  </a:path>
                </a:pathLst>
              </a:custGeom>
              <a:noFill/>
              <a:ln w="9525" cap="flat">
                <a:solidFill>
                  <a:srgbClr val="FFFFFF"/>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37D0D93F-CDAA-4F29-87E6-CB6D21780018}"/>
                  </a:ext>
                </a:extLst>
              </p:cNvPr>
              <p:cNvSpPr/>
              <p:nvPr/>
            </p:nvSpPr>
            <p:spPr>
              <a:xfrm>
                <a:off x="4150331" y="4068603"/>
                <a:ext cx="278891" cy="201717"/>
              </a:xfrm>
              <a:custGeom>
                <a:avLst/>
                <a:gdLst>
                  <a:gd name="connsiteX0" fmla="*/ 336233 w 1113186"/>
                  <a:gd name="connsiteY0" fmla="*/ 0 h 805148"/>
                  <a:gd name="connsiteX1" fmla="*/ 1086136 w 1113186"/>
                  <a:gd name="connsiteY1" fmla="*/ 0 h 805148"/>
                  <a:gd name="connsiteX2" fmla="*/ 1113187 w 1113186"/>
                  <a:gd name="connsiteY2" fmla="*/ 26956 h 805148"/>
                  <a:gd name="connsiteX3" fmla="*/ 1113187 w 1113186"/>
                  <a:gd name="connsiteY3" fmla="*/ 778193 h 805148"/>
                  <a:gd name="connsiteX4" fmla="*/ 1086136 w 1113186"/>
                  <a:gd name="connsiteY4" fmla="*/ 805148 h 805148"/>
                  <a:gd name="connsiteX5" fmla="*/ 27051 w 1113186"/>
                  <a:gd name="connsiteY5" fmla="*/ 805148 h 805148"/>
                  <a:gd name="connsiteX6" fmla="*/ 0 w 1113186"/>
                  <a:gd name="connsiteY6" fmla="*/ 778193 h 805148"/>
                  <a:gd name="connsiteX7" fmla="*/ 0 w 1113186"/>
                  <a:gd name="connsiteY7" fmla="*/ 325184 h 80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186" h="805148">
                    <a:moveTo>
                      <a:pt x="336233" y="0"/>
                    </a:moveTo>
                    <a:lnTo>
                      <a:pt x="1086136" y="0"/>
                    </a:lnTo>
                    <a:cubicBezTo>
                      <a:pt x="1101039" y="0"/>
                      <a:pt x="1113134" y="12053"/>
                      <a:pt x="1113187" y="26956"/>
                    </a:cubicBezTo>
                    <a:lnTo>
                      <a:pt x="1113187" y="778193"/>
                    </a:lnTo>
                    <a:cubicBezTo>
                      <a:pt x="1113134" y="793095"/>
                      <a:pt x="1101039" y="805148"/>
                      <a:pt x="1086136" y="805148"/>
                    </a:cubicBezTo>
                    <a:lnTo>
                      <a:pt x="27051" y="805148"/>
                    </a:lnTo>
                    <a:cubicBezTo>
                      <a:pt x="12148" y="805148"/>
                      <a:pt x="52" y="793095"/>
                      <a:pt x="0" y="778193"/>
                    </a:cubicBezTo>
                    <a:lnTo>
                      <a:pt x="0" y="325184"/>
                    </a:lnTo>
                  </a:path>
                </a:pathLst>
              </a:custGeom>
              <a:noFill/>
              <a:ln w="9525" cap="flat">
                <a:solidFill>
                  <a:srgbClr val="FFFFFF"/>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8B068CF3-8DF2-4AE1-8A81-506995FABBAE}"/>
                  </a:ext>
                </a:extLst>
              </p:cNvPr>
              <p:cNvSpPr/>
              <p:nvPr/>
            </p:nvSpPr>
            <p:spPr>
              <a:xfrm>
                <a:off x="4276447" y="4113476"/>
                <a:ext cx="121595" cy="121557"/>
              </a:xfrm>
              <a:custGeom>
                <a:avLst/>
                <a:gdLst>
                  <a:gd name="connsiteX0" fmla="*/ 23437 w 485345"/>
                  <a:gd name="connsiteY0" fmla="*/ 348864 h 485190"/>
                  <a:gd name="connsiteX1" fmla="*/ 105924 w 485345"/>
                  <a:gd name="connsiteY1" fmla="*/ 329814 h 485190"/>
                  <a:gd name="connsiteX2" fmla="*/ 329856 w 485345"/>
                  <a:gd name="connsiteY2" fmla="*/ 105977 h 485190"/>
                  <a:gd name="connsiteX3" fmla="*/ 379569 w 485345"/>
                  <a:gd name="connsiteY3" fmla="*/ 4331 h 485190"/>
                  <a:gd name="connsiteX4" fmla="*/ 440727 w 485345"/>
                  <a:gd name="connsiteY4" fmla="*/ 8155 h 485190"/>
                  <a:gd name="connsiteX5" fmla="*/ 394626 w 485345"/>
                  <a:gd name="connsiteY5" fmla="*/ 54161 h 485190"/>
                  <a:gd name="connsiteX6" fmla="*/ 431393 w 485345"/>
                  <a:gd name="connsiteY6" fmla="*/ 90832 h 485190"/>
                  <a:gd name="connsiteX7" fmla="*/ 477208 w 485345"/>
                  <a:gd name="connsiteY7" fmla="*/ 44541 h 485190"/>
                  <a:gd name="connsiteX8" fmla="*/ 440365 w 485345"/>
                  <a:gd name="connsiteY8" fmla="*/ 151668 h 485190"/>
                  <a:gd name="connsiteX9" fmla="*/ 379386 w 485345"/>
                  <a:gd name="connsiteY9" fmla="*/ 155507 h 485190"/>
                  <a:gd name="connsiteX10" fmla="*/ 155454 w 485345"/>
                  <a:gd name="connsiteY10" fmla="*/ 379440 h 485190"/>
                  <a:gd name="connsiteX11" fmla="*/ 105439 w 485345"/>
                  <a:gd name="connsiteY11" fmla="*/ 480937 h 485190"/>
                  <a:gd name="connsiteX12" fmla="*/ 44773 w 485345"/>
                  <a:gd name="connsiteY12" fmla="*/ 477166 h 485190"/>
                  <a:gd name="connsiteX13" fmla="*/ 90874 w 485345"/>
                  <a:gd name="connsiteY13" fmla="*/ 431160 h 485190"/>
                  <a:gd name="connsiteX14" fmla="*/ 54203 w 485345"/>
                  <a:gd name="connsiteY14" fmla="*/ 394489 h 485190"/>
                  <a:gd name="connsiteX15" fmla="*/ 8197 w 485345"/>
                  <a:gd name="connsiteY15" fmla="*/ 440590 h 485190"/>
                  <a:gd name="connsiteX16" fmla="*/ 23437 w 485345"/>
                  <a:gd name="connsiteY16" fmla="*/ 348864 h 48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345" h="485190">
                    <a:moveTo>
                      <a:pt x="23437" y="348864"/>
                    </a:moveTo>
                    <a:cubicBezTo>
                      <a:pt x="45046" y="327297"/>
                      <a:pt x="77045" y="319907"/>
                      <a:pt x="105924" y="329814"/>
                    </a:cubicBezTo>
                    <a:lnTo>
                      <a:pt x="329856" y="105977"/>
                    </a:lnTo>
                    <a:cubicBezTo>
                      <a:pt x="315515" y="64180"/>
                      <a:pt x="337772" y="18672"/>
                      <a:pt x="379569" y="4331"/>
                    </a:cubicBezTo>
                    <a:cubicBezTo>
                      <a:pt x="399655" y="-2561"/>
                      <a:pt x="421656" y="-1185"/>
                      <a:pt x="440727" y="8155"/>
                    </a:cubicBezTo>
                    <a:lnTo>
                      <a:pt x="394626" y="54161"/>
                    </a:lnTo>
                    <a:lnTo>
                      <a:pt x="431393" y="90832"/>
                    </a:lnTo>
                    <a:lnTo>
                      <a:pt x="477208" y="44541"/>
                    </a:lnTo>
                    <a:cubicBezTo>
                      <a:pt x="496616" y="84297"/>
                      <a:pt x="480121" y="132260"/>
                      <a:pt x="440365" y="151668"/>
                    </a:cubicBezTo>
                    <a:cubicBezTo>
                      <a:pt x="421344" y="160953"/>
                      <a:pt x="399421" y="162334"/>
                      <a:pt x="379386" y="155507"/>
                    </a:cubicBezTo>
                    <a:lnTo>
                      <a:pt x="155454" y="379440"/>
                    </a:lnTo>
                    <a:cubicBezTo>
                      <a:pt x="169670" y="421279"/>
                      <a:pt x="147278" y="466721"/>
                      <a:pt x="105439" y="480937"/>
                    </a:cubicBezTo>
                    <a:cubicBezTo>
                      <a:pt x="85508" y="487709"/>
                      <a:pt x="63712" y="486354"/>
                      <a:pt x="44773" y="477166"/>
                    </a:cubicBezTo>
                    <a:lnTo>
                      <a:pt x="90874" y="431160"/>
                    </a:lnTo>
                    <a:lnTo>
                      <a:pt x="54203" y="394489"/>
                    </a:lnTo>
                    <a:lnTo>
                      <a:pt x="8197" y="440590"/>
                    </a:lnTo>
                    <a:cubicBezTo>
                      <a:pt x="-6895" y="409907"/>
                      <a:pt x="-766" y="373019"/>
                      <a:pt x="23437" y="348864"/>
                    </a:cubicBezTo>
                    <a:close/>
                  </a:path>
                </a:pathLst>
              </a:custGeom>
              <a:noFill/>
              <a:ln w="9525" cap="flat">
                <a:solidFill>
                  <a:srgbClr val="FFFFFF"/>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F29E4626-28D6-4DA8-A4BB-6D34DEDE6E97}"/>
                  </a:ext>
                </a:extLst>
              </p:cNvPr>
              <p:cNvSpPr/>
              <p:nvPr/>
            </p:nvSpPr>
            <p:spPr>
              <a:xfrm>
                <a:off x="4073205" y="4040803"/>
                <a:ext cx="35604" cy="2386"/>
              </a:xfrm>
              <a:custGeom>
                <a:avLst/>
                <a:gdLst>
                  <a:gd name="connsiteX0" fmla="*/ 0 w 142112"/>
                  <a:gd name="connsiteY0" fmla="*/ 0 h 9525"/>
                  <a:gd name="connsiteX1" fmla="*/ 142113 w 142112"/>
                  <a:gd name="connsiteY1" fmla="*/ 0 h 9525"/>
                </a:gdLst>
                <a:ahLst/>
                <a:cxnLst>
                  <a:cxn ang="0">
                    <a:pos x="connsiteX0" y="connsiteY0"/>
                  </a:cxn>
                  <a:cxn ang="0">
                    <a:pos x="connsiteX1" y="connsiteY1"/>
                  </a:cxn>
                </a:cxnLst>
                <a:rect l="l" t="t" r="r" b="b"/>
                <a:pathLst>
                  <a:path w="142112" h="9525">
                    <a:moveTo>
                      <a:pt x="0" y="0"/>
                    </a:moveTo>
                    <a:lnTo>
                      <a:pt x="142113" y="0"/>
                    </a:lnTo>
                  </a:path>
                </a:pathLst>
              </a:custGeom>
              <a:ln w="9525" cap="flat">
                <a:solidFill>
                  <a:schemeClr val="accent1"/>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4B98DCE1-3129-4E7B-AE75-A679AA4D6BE1}"/>
                  </a:ext>
                </a:extLst>
              </p:cNvPr>
              <p:cNvSpPr/>
              <p:nvPr/>
            </p:nvSpPr>
            <p:spPr>
              <a:xfrm>
                <a:off x="4049484" y="4052662"/>
                <a:ext cx="29662" cy="2386"/>
              </a:xfrm>
              <a:custGeom>
                <a:avLst/>
                <a:gdLst>
                  <a:gd name="connsiteX0" fmla="*/ 0 w 118395"/>
                  <a:gd name="connsiteY0" fmla="*/ 0 h 9525"/>
                  <a:gd name="connsiteX1" fmla="*/ 118396 w 118395"/>
                  <a:gd name="connsiteY1" fmla="*/ 0 h 9525"/>
                </a:gdLst>
                <a:ahLst/>
                <a:cxnLst>
                  <a:cxn ang="0">
                    <a:pos x="connsiteX0" y="connsiteY0"/>
                  </a:cxn>
                  <a:cxn ang="0">
                    <a:pos x="connsiteX1" y="connsiteY1"/>
                  </a:cxn>
                </a:cxnLst>
                <a:rect l="l" t="t" r="r" b="b"/>
                <a:pathLst>
                  <a:path w="118395" h="9525">
                    <a:moveTo>
                      <a:pt x="0" y="0"/>
                    </a:moveTo>
                    <a:lnTo>
                      <a:pt x="118396" y="0"/>
                    </a:lnTo>
                  </a:path>
                </a:pathLst>
              </a:custGeom>
              <a:ln w="9525" cap="flat">
                <a:solidFill>
                  <a:schemeClr val="accent1"/>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8E52948E-BB0F-47A4-9751-00391A926910}"/>
                  </a:ext>
                </a:extLst>
              </p:cNvPr>
              <p:cNvSpPr/>
              <p:nvPr/>
            </p:nvSpPr>
            <p:spPr>
              <a:xfrm>
                <a:off x="4040583" y="4040803"/>
                <a:ext cx="17802" cy="2386"/>
              </a:xfrm>
              <a:custGeom>
                <a:avLst/>
                <a:gdLst>
                  <a:gd name="connsiteX0" fmla="*/ 71057 w 71056"/>
                  <a:gd name="connsiteY0" fmla="*/ 0 h 9525"/>
                  <a:gd name="connsiteX1" fmla="*/ 0 w 71056"/>
                  <a:gd name="connsiteY1" fmla="*/ 0 h 9525"/>
                </a:gdLst>
                <a:ahLst/>
                <a:cxnLst>
                  <a:cxn ang="0">
                    <a:pos x="connsiteX0" y="connsiteY0"/>
                  </a:cxn>
                  <a:cxn ang="0">
                    <a:pos x="connsiteX1" y="connsiteY1"/>
                  </a:cxn>
                </a:cxnLst>
                <a:rect l="l" t="t" r="r" b="b"/>
                <a:pathLst>
                  <a:path w="71056" h="9525">
                    <a:moveTo>
                      <a:pt x="71057" y="0"/>
                    </a:moveTo>
                    <a:lnTo>
                      <a:pt x="0" y="0"/>
                    </a:lnTo>
                  </a:path>
                </a:pathLst>
              </a:custGeom>
              <a:ln w="9525" cap="flat">
                <a:solidFill>
                  <a:schemeClr val="accent1"/>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494E5DE0-3B8F-4180-AFBD-B858BFD71647}"/>
                  </a:ext>
                </a:extLst>
              </p:cNvPr>
              <p:cNvSpPr/>
              <p:nvPr/>
            </p:nvSpPr>
            <p:spPr>
              <a:xfrm>
                <a:off x="4085065" y="4052662"/>
                <a:ext cx="14843" cy="2386"/>
              </a:xfrm>
              <a:custGeom>
                <a:avLst/>
                <a:gdLst>
                  <a:gd name="connsiteX0" fmla="*/ 59245 w 59245"/>
                  <a:gd name="connsiteY0" fmla="*/ 0 h 9525"/>
                  <a:gd name="connsiteX1" fmla="*/ 0 w 59245"/>
                  <a:gd name="connsiteY1" fmla="*/ 0 h 9525"/>
                </a:gdLst>
                <a:ahLst/>
                <a:cxnLst>
                  <a:cxn ang="0">
                    <a:pos x="connsiteX0" y="connsiteY0"/>
                  </a:cxn>
                  <a:cxn ang="0">
                    <a:pos x="connsiteX1" y="connsiteY1"/>
                  </a:cxn>
                </a:cxnLst>
                <a:rect l="l" t="t" r="r" b="b"/>
                <a:pathLst>
                  <a:path w="59245" h="9525">
                    <a:moveTo>
                      <a:pt x="59245" y="0"/>
                    </a:moveTo>
                    <a:lnTo>
                      <a:pt x="0" y="0"/>
                    </a:lnTo>
                  </a:path>
                </a:pathLst>
              </a:custGeom>
              <a:ln w="9525" cap="flat">
                <a:solidFill>
                  <a:schemeClr val="accent1"/>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1CAD8B71-52B0-4B43-89C9-A33AA95E5F83}"/>
                  </a:ext>
                </a:extLst>
              </p:cNvPr>
              <p:cNvSpPr/>
              <p:nvPr/>
            </p:nvSpPr>
            <p:spPr>
              <a:xfrm>
                <a:off x="4095779" y="4012929"/>
                <a:ext cx="126953" cy="126953"/>
              </a:xfrm>
              <a:custGeom>
                <a:avLst/>
                <a:gdLst>
                  <a:gd name="connsiteX0" fmla="*/ 0 w 506730"/>
                  <a:gd name="connsiteY0" fmla="*/ 253371 h 506730"/>
                  <a:gd name="connsiteX1" fmla="*/ 253371 w 506730"/>
                  <a:gd name="connsiteY1" fmla="*/ 506730 h 506730"/>
                  <a:gd name="connsiteX2" fmla="*/ 506730 w 506730"/>
                  <a:gd name="connsiteY2" fmla="*/ 253359 h 506730"/>
                  <a:gd name="connsiteX3" fmla="*/ 253359 w 506730"/>
                  <a:gd name="connsiteY3" fmla="*/ 0 h 506730"/>
                  <a:gd name="connsiteX4" fmla="*/ 67342 w 506730"/>
                  <a:gd name="connsiteY4" fmla="*/ 81350 h 506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 h="506730">
                    <a:moveTo>
                      <a:pt x="0" y="253371"/>
                    </a:moveTo>
                    <a:cubicBezTo>
                      <a:pt x="4" y="393301"/>
                      <a:pt x="113442" y="506734"/>
                      <a:pt x="253371" y="506730"/>
                    </a:cubicBezTo>
                    <a:cubicBezTo>
                      <a:pt x="393301" y="506726"/>
                      <a:pt x="506734" y="393288"/>
                      <a:pt x="506730" y="253359"/>
                    </a:cubicBezTo>
                    <a:cubicBezTo>
                      <a:pt x="506726" y="113429"/>
                      <a:pt x="393288" y="-4"/>
                      <a:pt x="253359" y="0"/>
                    </a:cubicBezTo>
                    <a:cubicBezTo>
                      <a:pt x="182724" y="2"/>
                      <a:pt x="115297" y="29489"/>
                      <a:pt x="67342" y="81350"/>
                    </a:cubicBezTo>
                  </a:path>
                </a:pathLst>
              </a:custGeom>
              <a:noFill/>
              <a:ln w="9525" cap="flat">
                <a:solidFill>
                  <a:schemeClr val="accent1"/>
                </a:solidFill>
                <a:prstDash val="solid"/>
                <a:round/>
              </a:ln>
            </p:spPr>
            <p:txBody>
              <a:bodyPr rtlCol="0" anchor="ctr"/>
              <a:lstStyle/>
              <a:p>
                <a:endParaRPr lang="en-US" dirty="0"/>
              </a:p>
            </p:txBody>
          </p:sp>
          <p:sp>
            <p:nvSpPr>
              <p:cNvPr id="154" name="Freeform: Shape 153">
                <a:extLst>
                  <a:ext uri="{FF2B5EF4-FFF2-40B4-BE49-F238E27FC236}">
                    <a16:creationId xmlns:a16="http://schemas.microsoft.com/office/drawing/2014/main" id="{5A534584-E255-433B-8819-0B55BB352F84}"/>
                  </a:ext>
                </a:extLst>
              </p:cNvPr>
              <p:cNvSpPr/>
              <p:nvPr/>
            </p:nvSpPr>
            <p:spPr>
              <a:xfrm>
                <a:off x="4110980" y="4028155"/>
                <a:ext cx="96503" cy="96503"/>
              </a:xfrm>
              <a:custGeom>
                <a:avLst/>
                <a:gdLst>
                  <a:gd name="connsiteX0" fmla="*/ 385191 w 385190"/>
                  <a:gd name="connsiteY0" fmla="*/ 192596 h 385190"/>
                  <a:gd name="connsiteX1" fmla="*/ 192595 w 385190"/>
                  <a:gd name="connsiteY1" fmla="*/ 385191 h 385190"/>
                  <a:gd name="connsiteX2" fmla="*/ 0 w 385190"/>
                  <a:gd name="connsiteY2" fmla="*/ 192595 h 385190"/>
                  <a:gd name="connsiteX3" fmla="*/ 192596 w 385190"/>
                  <a:gd name="connsiteY3" fmla="*/ 0 h 385190"/>
                  <a:gd name="connsiteX4" fmla="*/ 192786 w 385190"/>
                  <a:gd name="connsiteY4" fmla="*/ 0 h 38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190" h="385190">
                    <a:moveTo>
                      <a:pt x="385191" y="192596"/>
                    </a:moveTo>
                    <a:cubicBezTo>
                      <a:pt x="385191" y="298963"/>
                      <a:pt x="298963" y="385191"/>
                      <a:pt x="192595" y="385191"/>
                    </a:cubicBezTo>
                    <a:cubicBezTo>
                      <a:pt x="86228" y="385191"/>
                      <a:pt x="0" y="298963"/>
                      <a:pt x="0" y="192595"/>
                    </a:cubicBezTo>
                    <a:cubicBezTo>
                      <a:pt x="0" y="86228"/>
                      <a:pt x="86228" y="0"/>
                      <a:pt x="192596" y="0"/>
                    </a:cubicBezTo>
                    <a:cubicBezTo>
                      <a:pt x="192659" y="0"/>
                      <a:pt x="192723" y="0"/>
                      <a:pt x="192786" y="0"/>
                    </a:cubicBezTo>
                  </a:path>
                </a:pathLst>
              </a:custGeom>
              <a:noFill/>
              <a:ln w="9525" cap="flat">
                <a:solidFill>
                  <a:schemeClr val="accent1"/>
                </a:solidFill>
                <a:prstDash val="solid"/>
                <a:round/>
              </a:ln>
            </p:spPr>
            <p:txBody>
              <a:bodyPr rtlCol="0" anchor="ctr"/>
              <a:lstStyle/>
              <a:p>
                <a:endParaRPr lang="en-US" dirty="0"/>
              </a:p>
            </p:txBody>
          </p:sp>
          <p:sp>
            <p:nvSpPr>
              <p:cNvPr id="155" name="Freeform: Shape 154">
                <a:extLst>
                  <a:ext uri="{FF2B5EF4-FFF2-40B4-BE49-F238E27FC236}">
                    <a16:creationId xmlns:a16="http://schemas.microsoft.com/office/drawing/2014/main" id="{E2C1B767-EC8B-4AB0-8A60-B4F7B1D9A285}"/>
                  </a:ext>
                </a:extLst>
              </p:cNvPr>
              <p:cNvSpPr/>
              <p:nvPr/>
            </p:nvSpPr>
            <p:spPr>
              <a:xfrm>
                <a:off x="4073205" y="4064547"/>
                <a:ext cx="17802" cy="2386"/>
              </a:xfrm>
              <a:custGeom>
                <a:avLst/>
                <a:gdLst>
                  <a:gd name="connsiteX0" fmla="*/ 0 w 71056"/>
                  <a:gd name="connsiteY0" fmla="*/ 0 h 9525"/>
                  <a:gd name="connsiteX1" fmla="*/ 71056 w 71056"/>
                  <a:gd name="connsiteY1" fmla="*/ 0 h 9525"/>
                </a:gdLst>
                <a:ahLst/>
                <a:cxnLst>
                  <a:cxn ang="0">
                    <a:pos x="connsiteX0" y="connsiteY0"/>
                  </a:cxn>
                  <a:cxn ang="0">
                    <a:pos x="connsiteX1" y="connsiteY1"/>
                  </a:cxn>
                </a:cxnLst>
                <a:rect l="l" t="t" r="r" b="b"/>
                <a:pathLst>
                  <a:path w="71056" h="9525">
                    <a:moveTo>
                      <a:pt x="0" y="0"/>
                    </a:moveTo>
                    <a:lnTo>
                      <a:pt x="71056" y="0"/>
                    </a:lnTo>
                  </a:path>
                </a:pathLst>
              </a:custGeom>
              <a:ln w="9525" cap="flat">
                <a:solidFill>
                  <a:schemeClr val="accent1"/>
                </a:solidFill>
                <a:prstDash val="solid"/>
                <a:round/>
              </a:ln>
            </p:spPr>
            <p:txBody>
              <a:bodyPr rtlCol="0" anchor="ctr"/>
              <a:lstStyle/>
              <a:p>
                <a:endParaRPr lang="en-US" dirty="0"/>
              </a:p>
            </p:txBody>
          </p:sp>
          <p:sp>
            <p:nvSpPr>
              <p:cNvPr id="156" name="Freeform: Shape 155">
                <a:extLst>
                  <a:ext uri="{FF2B5EF4-FFF2-40B4-BE49-F238E27FC236}">
                    <a16:creationId xmlns:a16="http://schemas.microsoft.com/office/drawing/2014/main" id="{87CB3D38-3178-4630-86B4-A5C788BEF194}"/>
                  </a:ext>
                </a:extLst>
              </p:cNvPr>
              <p:cNvSpPr/>
              <p:nvPr/>
            </p:nvSpPr>
            <p:spPr>
              <a:xfrm>
                <a:off x="4136919" y="4048057"/>
                <a:ext cx="25319" cy="49182"/>
              </a:xfrm>
              <a:custGeom>
                <a:avLst/>
                <a:gdLst>
                  <a:gd name="connsiteX0" fmla="*/ 0 w 101060"/>
                  <a:gd name="connsiteY0" fmla="*/ 196310 h 196310"/>
                  <a:gd name="connsiteX1" fmla="*/ 101060 w 101060"/>
                  <a:gd name="connsiteY1" fmla="*/ 114205 h 196310"/>
                  <a:gd name="connsiteX2" fmla="*/ 101060 w 101060"/>
                  <a:gd name="connsiteY2" fmla="*/ 0 h 196310"/>
                </a:gdLst>
                <a:ahLst/>
                <a:cxnLst>
                  <a:cxn ang="0">
                    <a:pos x="connsiteX0" y="connsiteY0"/>
                  </a:cxn>
                  <a:cxn ang="0">
                    <a:pos x="connsiteX1" y="connsiteY1"/>
                  </a:cxn>
                  <a:cxn ang="0">
                    <a:pos x="connsiteX2" y="connsiteY2"/>
                  </a:cxn>
                </a:cxnLst>
                <a:rect l="l" t="t" r="r" b="b"/>
                <a:pathLst>
                  <a:path w="101060" h="196310">
                    <a:moveTo>
                      <a:pt x="0" y="196310"/>
                    </a:moveTo>
                    <a:lnTo>
                      <a:pt x="101060" y="114205"/>
                    </a:lnTo>
                    <a:lnTo>
                      <a:pt x="101060" y="0"/>
                    </a:lnTo>
                  </a:path>
                </a:pathLst>
              </a:custGeom>
              <a:noFill/>
              <a:ln w="9525" cap="flat">
                <a:solidFill>
                  <a:schemeClr val="accent1"/>
                </a:solidFill>
                <a:prstDash val="solid"/>
                <a:round/>
              </a:ln>
            </p:spPr>
            <p:txBody>
              <a:bodyPr rtlCol="0" anchor="ctr"/>
              <a:lstStyle/>
              <a:p>
                <a:endParaRPr lang="en-US" dirty="0"/>
              </a:p>
            </p:txBody>
          </p:sp>
          <p:sp>
            <p:nvSpPr>
              <p:cNvPr id="157" name="Freeform: Shape 156">
                <a:extLst>
                  <a:ext uri="{FF2B5EF4-FFF2-40B4-BE49-F238E27FC236}">
                    <a16:creationId xmlns:a16="http://schemas.microsoft.com/office/drawing/2014/main" id="{3CD7B302-09D2-4617-A066-5BE5D38058BE}"/>
                  </a:ext>
                </a:extLst>
              </p:cNvPr>
              <p:cNvSpPr/>
              <p:nvPr/>
            </p:nvSpPr>
            <p:spPr>
              <a:xfrm>
                <a:off x="4209679" y="4165942"/>
                <a:ext cx="103829" cy="2386"/>
              </a:xfrm>
              <a:custGeom>
                <a:avLst/>
                <a:gdLst>
                  <a:gd name="connsiteX0" fmla="*/ 414433 w 414432"/>
                  <a:gd name="connsiteY0" fmla="*/ 0 h 9525"/>
                  <a:gd name="connsiteX1" fmla="*/ 0 w 414432"/>
                  <a:gd name="connsiteY1" fmla="*/ 0 h 9525"/>
                </a:gdLst>
                <a:ahLst/>
                <a:cxnLst>
                  <a:cxn ang="0">
                    <a:pos x="connsiteX0" y="connsiteY0"/>
                  </a:cxn>
                  <a:cxn ang="0">
                    <a:pos x="connsiteX1" y="connsiteY1"/>
                  </a:cxn>
                </a:cxnLst>
                <a:rect l="l" t="t" r="r" b="b"/>
                <a:pathLst>
                  <a:path w="414432" h="9525">
                    <a:moveTo>
                      <a:pt x="414433" y="0"/>
                    </a:moveTo>
                    <a:lnTo>
                      <a:pt x="0" y="0"/>
                    </a:lnTo>
                  </a:path>
                </a:pathLst>
              </a:custGeom>
              <a:ln w="9525" cap="flat">
                <a:solidFill>
                  <a:srgbClr val="FFFFFF"/>
                </a:solid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597E632-82F8-4712-870F-4DE3DF1350D3}"/>
                  </a:ext>
                </a:extLst>
              </p:cNvPr>
              <p:cNvSpPr/>
              <p:nvPr/>
            </p:nvSpPr>
            <p:spPr>
              <a:xfrm>
                <a:off x="4191876" y="4162959"/>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254F0A39-9F45-49FF-940C-34115D882924}"/>
                  </a:ext>
                </a:extLst>
              </p:cNvPr>
              <p:cNvSpPr/>
              <p:nvPr/>
            </p:nvSpPr>
            <p:spPr>
              <a:xfrm>
                <a:off x="4209679" y="4186703"/>
                <a:ext cx="65266" cy="2386"/>
              </a:xfrm>
              <a:custGeom>
                <a:avLst/>
                <a:gdLst>
                  <a:gd name="connsiteX0" fmla="*/ 260509 w 260508"/>
                  <a:gd name="connsiteY0" fmla="*/ 0 h 9525"/>
                  <a:gd name="connsiteX1" fmla="*/ 0 w 260508"/>
                  <a:gd name="connsiteY1" fmla="*/ 0 h 9525"/>
                </a:gdLst>
                <a:ahLst/>
                <a:cxnLst>
                  <a:cxn ang="0">
                    <a:pos x="connsiteX0" y="connsiteY0"/>
                  </a:cxn>
                  <a:cxn ang="0">
                    <a:pos x="connsiteX1" y="connsiteY1"/>
                  </a:cxn>
                </a:cxnLst>
                <a:rect l="l" t="t" r="r" b="b"/>
                <a:pathLst>
                  <a:path w="260508" h="9525">
                    <a:moveTo>
                      <a:pt x="260509" y="0"/>
                    </a:moveTo>
                    <a:lnTo>
                      <a:pt x="0" y="0"/>
                    </a:lnTo>
                  </a:path>
                </a:pathLst>
              </a:custGeom>
              <a:ln w="9525" cap="flat">
                <a:solidFill>
                  <a:srgbClr val="FFFFFF"/>
                </a:solid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2C0A3F8-3486-44F1-9467-A6B4FD137AD5}"/>
                  </a:ext>
                </a:extLst>
              </p:cNvPr>
              <p:cNvSpPr/>
              <p:nvPr/>
            </p:nvSpPr>
            <p:spPr>
              <a:xfrm>
                <a:off x="4191876" y="4183720"/>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33E1811C-C76C-4F31-BEEB-671BA7A1B2D7}"/>
                  </a:ext>
                </a:extLst>
              </p:cNvPr>
              <p:cNvSpPr/>
              <p:nvPr/>
            </p:nvSpPr>
            <p:spPr>
              <a:xfrm>
                <a:off x="4218580" y="4124396"/>
                <a:ext cx="124591" cy="2386"/>
              </a:xfrm>
              <a:custGeom>
                <a:avLst/>
                <a:gdLst>
                  <a:gd name="connsiteX0" fmla="*/ 497300 w 497300"/>
                  <a:gd name="connsiteY0" fmla="*/ 0 h 9525"/>
                  <a:gd name="connsiteX1" fmla="*/ 0 w 497300"/>
                  <a:gd name="connsiteY1" fmla="*/ 0 h 9525"/>
                </a:gdLst>
                <a:ahLst/>
                <a:cxnLst>
                  <a:cxn ang="0">
                    <a:pos x="connsiteX0" y="connsiteY0"/>
                  </a:cxn>
                  <a:cxn ang="0">
                    <a:pos x="connsiteX1" y="connsiteY1"/>
                  </a:cxn>
                </a:cxnLst>
                <a:rect l="l" t="t" r="r" b="b"/>
                <a:pathLst>
                  <a:path w="497300" h="9525">
                    <a:moveTo>
                      <a:pt x="497300" y="0"/>
                    </a:moveTo>
                    <a:lnTo>
                      <a:pt x="0" y="0"/>
                    </a:lnTo>
                  </a:path>
                </a:pathLst>
              </a:custGeom>
              <a:ln w="9525" cap="flat">
                <a:solidFill>
                  <a:srgbClr val="FFFFFF"/>
                </a:solid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D3BFB29-3EEF-4B7C-B55A-96EEF662084A}"/>
                  </a:ext>
                </a:extLst>
              </p:cNvPr>
              <p:cNvSpPr/>
              <p:nvPr/>
            </p:nvSpPr>
            <p:spPr>
              <a:xfrm>
                <a:off x="4209679" y="4145157"/>
                <a:ext cx="109771" cy="2386"/>
              </a:xfrm>
              <a:custGeom>
                <a:avLst/>
                <a:gdLst>
                  <a:gd name="connsiteX0" fmla="*/ 438150 w 438149"/>
                  <a:gd name="connsiteY0" fmla="*/ 0 h 9525"/>
                  <a:gd name="connsiteX1" fmla="*/ 0 w 438149"/>
                  <a:gd name="connsiteY1" fmla="*/ 0 h 9525"/>
                </a:gdLst>
                <a:ahLst/>
                <a:cxnLst>
                  <a:cxn ang="0">
                    <a:pos x="connsiteX0" y="connsiteY0"/>
                  </a:cxn>
                  <a:cxn ang="0">
                    <a:pos x="connsiteX1" y="connsiteY1"/>
                  </a:cxn>
                </a:cxnLst>
                <a:rect l="l" t="t" r="r" b="b"/>
                <a:pathLst>
                  <a:path w="438149" h="9525">
                    <a:moveTo>
                      <a:pt x="438150" y="0"/>
                    </a:moveTo>
                    <a:lnTo>
                      <a:pt x="0" y="0"/>
                    </a:lnTo>
                  </a:path>
                </a:pathLst>
              </a:custGeom>
              <a:ln w="9525" cap="flat">
                <a:solidFill>
                  <a:srgbClr val="FFFFFF"/>
                </a:solid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8DAE34DF-B8BA-48AA-9F88-C4A91605C89E}"/>
                  </a:ext>
                </a:extLst>
              </p:cNvPr>
              <p:cNvSpPr/>
              <p:nvPr/>
            </p:nvSpPr>
            <p:spPr>
              <a:xfrm>
                <a:off x="4191876" y="4142198"/>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chemeClr val="tx1"/>
                </a:solid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7B9688B3-A660-437D-927F-CC78912CC0B5}"/>
                  </a:ext>
                </a:extLst>
              </p:cNvPr>
              <p:cNvSpPr/>
              <p:nvPr/>
            </p:nvSpPr>
            <p:spPr>
              <a:xfrm>
                <a:off x="4209679" y="4207465"/>
                <a:ext cx="53406" cy="2386"/>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9525" cap="flat">
                <a:solidFill>
                  <a:srgbClr val="FFFFFF"/>
                </a:solid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1053573-A702-494E-8D65-8CA66F080162}"/>
                  </a:ext>
                </a:extLst>
              </p:cNvPr>
              <p:cNvSpPr/>
              <p:nvPr/>
            </p:nvSpPr>
            <p:spPr>
              <a:xfrm>
                <a:off x="4191876" y="4204505"/>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708257B-81A4-420E-9D8E-5A3274B89A2D}"/>
                  </a:ext>
                </a:extLst>
              </p:cNvPr>
              <p:cNvSpPr/>
              <p:nvPr/>
            </p:nvSpPr>
            <p:spPr>
              <a:xfrm>
                <a:off x="4209679" y="4228225"/>
                <a:ext cx="53406" cy="2386"/>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9525" cap="flat">
                <a:solidFill>
                  <a:srgbClr val="FFFFFF"/>
                </a:solid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48CEBFB-CB86-48B9-9363-13C9E6AECD24}"/>
                  </a:ext>
                </a:extLst>
              </p:cNvPr>
              <p:cNvSpPr/>
              <p:nvPr/>
            </p:nvSpPr>
            <p:spPr>
              <a:xfrm>
                <a:off x="4191876" y="4225266"/>
                <a:ext cx="5942" cy="5942"/>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9525" cap="flat">
                <a:solidFill>
                  <a:srgbClr val="FFFFFF"/>
                </a:solidFill>
                <a:prstDash val="solid"/>
                <a:miter/>
              </a:ln>
            </p:spPr>
            <p:txBody>
              <a:bodyPr rtlCol="0" anchor="ctr"/>
              <a:lstStyle/>
              <a:p>
                <a:endParaRPr lang="en-US" dirty="0"/>
              </a:p>
            </p:txBody>
          </p:sp>
        </p:grpSp>
      </p:grpSp>
      <p:grpSp>
        <p:nvGrpSpPr>
          <p:cNvPr id="176" name="Group 175">
            <a:extLst>
              <a:ext uri="{FF2B5EF4-FFF2-40B4-BE49-F238E27FC236}">
                <a16:creationId xmlns:a16="http://schemas.microsoft.com/office/drawing/2014/main" id="{82B5A8E7-9C18-478F-9273-D70152760C1A}"/>
              </a:ext>
            </a:extLst>
          </p:cNvPr>
          <p:cNvGrpSpPr/>
          <p:nvPr/>
        </p:nvGrpSpPr>
        <p:grpSpPr>
          <a:xfrm>
            <a:off x="3941388" y="3858976"/>
            <a:ext cx="616857" cy="616857"/>
            <a:chOff x="3941388" y="3858976"/>
            <a:chExt cx="616857" cy="616857"/>
          </a:xfrm>
        </p:grpSpPr>
        <p:sp>
          <p:nvSpPr>
            <p:cNvPr id="68" name="Oval 67">
              <a:extLst>
                <a:ext uri="{FF2B5EF4-FFF2-40B4-BE49-F238E27FC236}">
                  <a16:creationId xmlns:a16="http://schemas.microsoft.com/office/drawing/2014/main" id="{CECE5FE1-E75A-4AC2-ADB4-CB0F89DFD9E2}"/>
                </a:ext>
              </a:extLst>
            </p:cNvPr>
            <p:cNvSpPr/>
            <p:nvPr/>
          </p:nvSpPr>
          <p:spPr>
            <a:xfrm>
              <a:off x="3941388"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68" name="Graphic 5131">
              <a:extLst>
                <a:ext uri="{FF2B5EF4-FFF2-40B4-BE49-F238E27FC236}">
                  <a16:creationId xmlns:a16="http://schemas.microsoft.com/office/drawing/2014/main" id="{04500304-DEFA-4665-827E-D35B441CBA73}"/>
                </a:ext>
              </a:extLst>
            </p:cNvPr>
            <p:cNvGrpSpPr/>
            <p:nvPr/>
          </p:nvGrpSpPr>
          <p:grpSpPr>
            <a:xfrm>
              <a:off x="4012058" y="3929646"/>
              <a:ext cx="475516" cy="475516"/>
              <a:chOff x="12180852" y="6858000"/>
              <a:chExt cx="1905000" cy="1905000"/>
            </a:xfrm>
          </p:grpSpPr>
          <p:sp>
            <p:nvSpPr>
              <p:cNvPr id="169" name="Freeform: Shape 168">
                <a:extLst>
                  <a:ext uri="{FF2B5EF4-FFF2-40B4-BE49-F238E27FC236}">
                    <a16:creationId xmlns:a16="http://schemas.microsoft.com/office/drawing/2014/main" id="{A756B7AA-4844-4D3C-AF8D-884D5A6B3523}"/>
                  </a:ext>
                </a:extLst>
              </p:cNvPr>
              <p:cNvSpPr/>
              <p:nvPr/>
            </p:nvSpPr>
            <p:spPr>
              <a:xfrm>
                <a:off x="13537973" y="7750778"/>
                <a:ext cx="413099" cy="389762"/>
              </a:xfrm>
              <a:custGeom>
                <a:avLst/>
                <a:gdLst>
                  <a:gd name="connsiteX0" fmla="*/ 0 w 413099"/>
                  <a:gd name="connsiteY0" fmla="*/ 0 h 389762"/>
                  <a:gd name="connsiteX1" fmla="*/ 262890 w 413099"/>
                  <a:gd name="connsiteY1" fmla="*/ 0 h 389762"/>
                  <a:gd name="connsiteX2" fmla="*/ 413099 w 413099"/>
                  <a:gd name="connsiteY2" fmla="*/ 194881 h 389762"/>
                  <a:gd name="connsiteX3" fmla="*/ 413099 w 413099"/>
                  <a:gd name="connsiteY3" fmla="*/ 194881 h 389762"/>
                  <a:gd name="connsiteX4" fmla="*/ 262890 w 413099"/>
                  <a:gd name="connsiteY4" fmla="*/ 389763 h 389762"/>
                  <a:gd name="connsiteX5" fmla="*/ 208026 w 413099"/>
                  <a:gd name="connsiteY5" fmla="*/ 389763 h 38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099" h="389762">
                    <a:moveTo>
                      <a:pt x="0" y="0"/>
                    </a:moveTo>
                    <a:lnTo>
                      <a:pt x="262890" y="0"/>
                    </a:lnTo>
                    <a:cubicBezTo>
                      <a:pt x="345853" y="0"/>
                      <a:pt x="413099" y="87249"/>
                      <a:pt x="413099" y="194881"/>
                    </a:cubicBezTo>
                    <a:lnTo>
                      <a:pt x="413099" y="194881"/>
                    </a:lnTo>
                    <a:cubicBezTo>
                      <a:pt x="413099" y="302514"/>
                      <a:pt x="345853" y="389763"/>
                      <a:pt x="262890" y="389763"/>
                    </a:cubicBezTo>
                    <a:lnTo>
                      <a:pt x="208026" y="389763"/>
                    </a:lnTo>
                  </a:path>
                </a:pathLst>
              </a:custGeom>
              <a:noFill/>
              <a:ln w="9525" cap="flat">
                <a:solidFill>
                  <a:schemeClr val="accent1"/>
                </a:solidFill>
                <a:custDash>
                  <a:ds d="300000" sp="450000"/>
                </a:custDash>
                <a:round/>
              </a:ln>
            </p:spPr>
            <p:txBody>
              <a:bodyPr rtlCol="0" anchor="ctr"/>
              <a:lstStyle/>
              <a:p>
                <a:endParaRPr lang="en-US" dirty="0"/>
              </a:p>
            </p:txBody>
          </p:sp>
          <p:sp>
            <p:nvSpPr>
              <p:cNvPr id="170" name="Freeform: Shape 169">
                <a:extLst>
                  <a:ext uri="{FF2B5EF4-FFF2-40B4-BE49-F238E27FC236}">
                    <a16:creationId xmlns:a16="http://schemas.microsoft.com/office/drawing/2014/main" id="{477285D9-9E98-49A6-A0BF-ACD4143DCD10}"/>
                  </a:ext>
                </a:extLst>
              </p:cNvPr>
              <p:cNvSpPr/>
              <p:nvPr/>
            </p:nvSpPr>
            <p:spPr>
              <a:xfrm>
                <a:off x="12490414" y="7317581"/>
                <a:ext cx="323945" cy="433292"/>
              </a:xfrm>
              <a:custGeom>
                <a:avLst/>
                <a:gdLst>
                  <a:gd name="connsiteX0" fmla="*/ 323945 w 323945"/>
                  <a:gd name="connsiteY0" fmla="*/ 0 h 433292"/>
                  <a:gd name="connsiteX1" fmla="*/ 166688 w 323945"/>
                  <a:gd name="connsiteY1" fmla="*/ 0 h 433292"/>
                  <a:gd name="connsiteX2" fmla="*/ 0 w 323945"/>
                  <a:gd name="connsiteY2" fmla="*/ 216694 h 433292"/>
                  <a:gd name="connsiteX3" fmla="*/ 0 w 323945"/>
                  <a:gd name="connsiteY3" fmla="*/ 216694 h 433292"/>
                  <a:gd name="connsiteX4" fmla="*/ 166878 w 323945"/>
                  <a:gd name="connsiteY4" fmla="*/ 433292 h 433292"/>
                  <a:gd name="connsiteX5" fmla="*/ 271463 w 323945"/>
                  <a:gd name="connsiteY5" fmla="*/ 433292 h 43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945" h="433292">
                    <a:moveTo>
                      <a:pt x="323945" y="0"/>
                    </a:moveTo>
                    <a:lnTo>
                      <a:pt x="166688" y="0"/>
                    </a:lnTo>
                    <a:cubicBezTo>
                      <a:pt x="74771" y="0"/>
                      <a:pt x="0" y="96965"/>
                      <a:pt x="0" y="216694"/>
                    </a:cubicBezTo>
                    <a:lnTo>
                      <a:pt x="0" y="216694"/>
                    </a:lnTo>
                    <a:cubicBezTo>
                      <a:pt x="0" y="336328"/>
                      <a:pt x="74771" y="433292"/>
                      <a:pt x="166878" y="433292"/>
                    </a:cubicBezTo>
                    <a:lnTo>
                      <a:pt x="271463" y="433292"/>
                    </a:lnTo>
                  </a:path>
                </a:pathLst>
              </a:custGeom>
              <a:noFill/>
              <a:ln w="9525" cap="flat">
                <a:solidFill>
                  <a:schemeClr val="accent1"/>
                </a:solidFill>
                <a:custDash>
                  <a:ds d="300000" sp="450000"/>
                </a:custDash>
                <a:round/>
              </a:ln>
            </p:spPr>
            <p:txBody>
              <a:bodyPr rtlCol="0" anchor="ctr"/>
              <a:lstStyle/>
              <a:p>
                <a:endParaRPr lang="en-US" dirty="0"/>
              </a:p>
            </p:txBody>
          </p:sp>
          <p:sp>
            <p:nvSpPr>
              <p:cNvPr id="171" name="Freeform: Shape 170">
                <a:extLst>
                  <a:ext uri="{FF2B5EF4-FFF2-40B4-BE49-F238E27FC236}">
                    <a16:creationId xmlns:a16="http://schemas.microsoft.com/office/drawing/2014/main" id="{4C2DB266-73D1-4F54-9B2A-990E7E09AF80}"/>
                  </a:ext>
                </a:extLst>
              </p:cNvPr>
              <p:cNvSpPr/>
              <p:nvPr/>
            </p:nvSpPr>
            <p:spPr>
              <a:xfrm>
                <a:off x="13587694" y="8043672"/>
                <a:ext cx="167259" cy="167259"/>
              </a:xfrm>
              <a:custGeom>
                <a:avLst/>
                <a:gdLst>
                  <a:gd name="connsiteX0" fmla="*/ 167259 w 167259"/>
                  <a:gd name="connsiteY0" fmla="*/ 83629 h 167259"/>
                  <a:gd name="connsiteX1" fmla="*/ 83629 w 167259"/>
                  <a:gd name="connsiteY1" fmla="*/ 167259 h 167259"/>
                  <a:gd name="connsiteX2" fmla="*/ 0 w 167259"/>
                  <a:gd name="connsiteY2" fmla="*/ 83629 h 167259"/>
                  <a:gd name="connsiteX3" fmla="*/ 83629 w 167259"/>
                  <a:gd name="connsiteY3" fmla="*/ 0 h 167259"/>
                  <a:gd name="connsiteX4" fmla="*/ 167259 w 167259"/>
                  <a:gd name="connsiteY4" fmla="*/ 83629 h 1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9" h="167259">
                    <a:moveTo>
                      <a:pt x="167259" y="83629"/>
                    </a:moveTo>
                    <a:cubicBezTo>
                      <a:pt x="167259" y="129817"/>
                      <a:pt x="129817" y="167259"/>
                      <a:pt x="83629" y="167259"/>
                    </a:cubicBezTo>
                    <a:cubicBezTo>
                      <a:pt x="37442" y="167259"/>
                      <a:pt x="0" y="129817"/>
                      <a:pt x="0" y="83629"/>
                    </a:cubicBezTo>
                    <a:cubicBezTo>
                      <a:pt x="0" y="37442"/>
                      <a:pt x="37442" y="0"/>
                      <a:pt x="83629" y="0"/>
                    </a:cubicBezTo>
                    <a:cubicBezTo>
                      <a:pt x="129817" y="0"/>
                      <a:pt x="167259" y="37442"/>
                      <a:pt x="167259" y="83629"/>
                    </a:cubicBezTo>
                    <a:close/>
                  </a:path>
                </a:pathLst>
              </a:custGeom>
              <a:noFill/>
              <a:ln w="9525" cap="flat">
                <a:solidFill>
                  <a:schemeClr val="accent1"/>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88B793C2-EFB8-4FCF-9E7C-BFC9458B8EB6}"/>
                  </a:ext>
                </a:extLst>
              </p:cNvPr>
              <p:cNvSpPr/>
              <p:nvPr/>
            </p:nvSpPr>
            <p:spPr>
              <a:xfrm>
                <a:off x="12823503" y="7252144"/>
                <a:ext cx="130873" cy="130873"/>
              </a:xfrm>
              <a:custGeom>
                <a:avLst/>
                <a:gdLst>
                  <a:gd name="connsiteX0" fmla="*/ 130873 w 130873"/>
                  <a:gd name="connsiteY0" fmla="*/ 65437 h 130873"/>
                  <a:gd name="connsiteX1" fmla="*/ 65437 w 130873"/>
                  <a:gd name="connsiteY1" fmla="*/ 130873 h 130873"/>
                  <a:gd name="connsiteX2" fmla="*/ 0 w 130873"/>
                  <a:gd name="connsiteY2" fmla="*/ 65437 h 130873"/>
                  <a:gd name="connsiteX3" fmla="*/ 65437 w 130873"/>
                  <a:gd name="connsiteY3" fmla="*/ 0 h 130873"/>
                  <a:gd name="connsiteX4" fmla="*/ 130873 w 130873"/>
                  <a:gd name="connsiteY4" fmla="*/ 65437 h 13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73" h="130873">
                    <a:moveTo>
                      <a:pt x="130873" y="65437"/>
                    </a:moveTo>
                    <a:cubicBezTo>
                      <a:pt x="130873" y="101576"/>
                      <a:pt x="101576" y="130873"/>
                      <a:pt x="65437" y="130873"/>
                    </a:cubicBezTo>
                    <a:cubicBezTo>
                      <a:pt x="29297" y="130873"/>
                      <a:pt x="0" y="101576"/>
                      <a:pt x="0" y="65437"/>
                    </a:cubicBezTo>
                    <a:cubicBezTo>
                      <a:pt x="0" y="29297"/>
                      <a:pt x="29297" y="0"/>
                      <a:pt x="65437" y="0"/>
                    </a:cubicBezTo>
                    <a:cubicBezTo>
                      <a:pt x="101576" y="0"/>
                      <a:pt x="130873" y="29297"/>
                      <a:pt x="130873" y="65437"/>
                    </a:cubicBezTo>
                    <a:close/>
                  </a:path>
                </a:pathLst>
              </a:custGeom>
              <a:noFill/>
              <a:ln w="9525" cap="flat">
                <a:solidFill>
                  <a:schemeClr val="accent1"/>
                </a:solidFill>
                <a:prstDash val="solid"/>
                <a:round/>
              </a:ln>
            </p:spPr>
            <p:txBody>
              <a:bodyPr rtlCol="0" anchor="ctr"/>
              <a:lstStyle/>
              <a:p>
                <a:endParaRPr lang="en-US" dirty="0"/>
              </a:p>
            </p:txBody>
          </p:sp>
          <p:sp>
            <p:nvSpPr>
              <p:cNvPr id="173" name="Freeform: Shape 172">
                <a:extLst>
                  <a:ext uri="{FF2B5EF4-FFF2-40B4-BE49-F238E27FC236}">
                    <a16:creationId xmlns:a16="http://schemas.microsoft.com/office/drawing/2014/main" id="{A104C464-7E01-4C1A-917A-42C198054C39}"/>
                  </a:ext>
                </a:extLst>
              </p:cNvPr>
              <p:cNvSpPr/>
              <p:nvPr/>
            </p:nvSpPr>
            <p:spPr>
              <a:xfrm>
                <a:off x="12498701" y="7861839"/>
                <a:ext cx="95440" cy="9525"/>
              </a:xfrm>
              <a:custGeom>
                <a:avLst/>
                <a:gdLst>
                  <a:gd name="connsiteX0" fmla="*/ 95440 w 95440"/>
                  <a:gd name="connsiteY0" fmla="*/ 0 h 9525"/>
                  <a:gd name="connsiteX1" fmla="*/ 0 w 95440"/>
                  <a:gd name="connsiteY1" fmla="*/ 0 h 9525"/>
                </a:gdLst>
                <a:ahLst/>
                <a:cxnLst>
                  <a:cxn ang="0">
                    <a:pos x="connsiteX0" y="connsiteY0"/>
                  </a:cxn>
                  <a:cxn ang="0">
                    <a:pos x="connsiteX1" y="connsiteY1"/>
                  </a:cxn>
                </a:cxnLst>
                <a:rect l="l" t="t" r="r" b="b"/>
                <a:pathLst>
                  <a:path w="95440" h="9525">
                    <a:moveTo>
                      <a:pt x="95440" y="0"/>
                    </a:moveTo>
                    <a:lnTo>
                      <a:pt x="0" y="0"/>
                    </a:lnTo>
                  </a:path>
                </a:pathLst>
              </a:custGeom>
              <a:ln w="9525" cap="flat">
                <a:solidFill>
                  <a:srgbClr val="F1F2F2"/>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193064A4-617C-48ED-8A9F-7E6B1CD911D4}"/>
                  </a:ext>
                </a:extLst>
              </p:cNvPr>
              <p:cNvSpPr/>
              <p:nvPr/>
            </p:nvSpPr>
            <p:spPr>
              <a:xfrm>
                <a:off x="12323125" y="7861791"/>
                <a:ext cx="1182463" cy="505580"/>
              </a:xfrm>
              <a:custGeom>
                <a:avLst/>
                <a:gdLst>
                  <a:gd name="connsiteX0" fmla="*/ 143476 w 1182463"/>
                  <a:gd name="connsiteY0" fmla="*/ 49 h 505580"/>
                  <a:gd name="connsiteX1" fmla="*/ 45273 w 1182463"/>
                  <a:gd name="connsiteY1" fmla="*/ 49 h 505580"/>
                  <a:gd name="connsiteX2" fmla="*/ 49 w 1182463"/>
                  <a:gd name="connsiteY2" fmla="*/ 41215 h 505580"/>
                  <a:gd name="connsiteX3" fmla="*/ 41215 w 1182463"/>
                  <a:gd name="connsiteY3" fmla="*/ 86440 h 505580"/>
                  <a:gd name="connsiteX4" fmla="*/ 45273 w 1182463"/>
                  <a:gd name="connsiteY4" fmla="*/ 86440 h 505580"/>
                  <a:gd name="connsiteX5" fmla="*/ 501711 w 1182463"/>
                  <a:gd name="connsiteY5" fmla="*/ 86440 h 505580"/>
                  <a:gd name="connsiteX6" fmla="*/ 690878 w 1182463"/>
                  <a:gd name="connsiteY6" fmla="*/ 289704 h 505580"/>
                  <a:gd name="connsiteX7" fmla="*/ 743551 w 1182463"/>
                  <a:gd name="connsiteY7" fmla="*/ 312659 h 505580"/>
                  <a:gd name="connsiteX8" fmla="*/ 1047589 w 1182463"/>
                  <a:gd name="connsiteY8" fmla="*/ 313421 h 505580"/>
                  <a:gd name="connsiteX9" fmla="*/ 944814 w 1182463"/>
                  <a:gd name="connsiteY9" fmla="*/ 436008 h 505580"/>
                  <a:gd name="connsiteX10" fmla="*/ 952790 w 1182463"/>
                  <a:gd name="connsiteY10" fmla="*/ 496641 h 505580"/>
                  <a:gd name="connsiteX11" fmla="*/ 1011013 w 1182463"/>
                  <a:gd name="connsiteY11" fmla="*/ 491539 h 505580"/>
                  <a:gd name="connsiteX12" fmla="*/ 1172938 w 1182463"/>
                  <a:gd name="connsiteY12" fmla="*/ 298181 h 505580"/>
                  <a:gd name="connsiteX13" fmla="*/ 1174653 w 1182463"/>
                  <a:gd name="connsiteY13" fmla="*/ 295800 h 505580"/>
                  <a:gd name="connsiteX14" fmla="*/ 1175986 w 1182463"/>
                  <a:gd name="connsiteY14" fmla="*/ 293990 h 505580"/>
                  <a:gd name="connsiteX15" fmla="*/ 1179510 w 1182463"/>
                  <a:gd name="connsiteY15" fmla="*/ 287513 h 505580"/>
                  <a:gd name="connsiteX16" fmla="*/ 1179987 w 1182463"/>
                  <a:gd name="connsiteY16" fmla="*/ 286084 h 505580"/>
                  <a:gd name="connsiteX17" fmla="*/ 1181796 w 1182463"/>
                  <a:gd name="connsiteY17" fmla="*/ 280274 h 505580"/>
                  <a:gd name="connsiteX18" fmla="*/ 1181796 w 1182463"/>
                  <a:gd name="connsiteY18" fmla="*/ 277988 h 505580"/>
                  <a:gd name="connsiteX19" fmla="*/ 1182463 w 1182463"/>
                  <a:gd name="connsiteY19" fmla="*/ 272178 h 505580"/>
                  <a:gd name="connsiteX20" fmla="*/ 1182463 w 1182463"/>
                  <a:gd name="connsiteY20" fmla="*/ 270558 h 505580"/>
                  <a:gd name="connsiteX21" fmla="*/ 1181892 w 1182463"/>
                  <a:gd name="connsiteY21" fmla="*/ 263320 h 505580"/>
                  <a:gd name="connsiteX22" fmla="*/ 1181415 w 1182463"/>
                  <a:gd name="connsiteY22" fmla="*/ 261415 h 505580"/>
                  <a:gd name="connsiteX23" fmla="*/ 1179891 w 1182463"/>
                  <a:gd name="connsiteY23" fmla="*/ 255985 h 505580"/>
                  <a:gd name="connsiteX24" fmla="*/ 1179034 w 1182463"/>
                  <a:gd name="connsiteY24" fmla="*/ 253699 h 505580"/>
                  <a:gd name="connsiteX25" fmla="*/ 1178463 w 1182463"/>
                  <a:gd name="connsiteY25" fmla="*/ 252175 h 505580"/>
                  <a:gd name="connsiteX26" fmla="*/ 1176177 w 1182463"/>
                  <a:gd name="connsiteY26" fmla="*/ 248079 h 505580"/>
                  <a:gd name="connsiteX27" fmla="*/ 1175605 w 1182463"/>
                  <a:gd name="connsiteY27" fmla="*/ 246936 h 505580"/>
                  <a:gd name="connsiteX28" fmla="*/ 1170747 w 1182463"/>
                  <a:gd name="connsiteY28" fmla="*/ 240936 h 505580"/>
                  <a:gd name="connsiteX29" fmla="*/ 1170747 w 1182463"/>
                  <a:gd name="connsiteY29" fmla="*/ 240269 h 505580"/>
                  <a:gd name="connsiteX30" fmla="*/ 999297 w 1182463"/>
                  <a:gd name="connsiteY30" fmla="*/ 64628 h 505580"/>
                  <a:gd name="connsiteX31" fmla="*/ 938226 w 1182463"/>
                  <a:gd name="connsiteY31" fmla="*/ 61414 h 505580"/>
                  <a:gd name="connsiteX32" fmla="*/ 935012 w 1182463"/>
                  <a:gd name="connsiteY32" fmla="*/ 122485 h 505580"/>
                  <a:gd name="connsiteX33" fmla="*/ 937385 w 1182463"/>
                  <a:gd name="connsiteY33" fmla="*/ 124921 h 505580"/>
                  <a:gd name="connsiteX34" fmla="*/ 1036826 w 1182463"/>
                  <a:gd name="connsiteY34" fmla="*/ 226934 h 505580"/>
                  <a:gd name="connsiteX35" fmla="*/ 749457 w 1182463"/>
                  <a:gd name="connsiteY35" fmla="*/ 226267 h 505580"/>
                  <a:gd name="connsiteX36" fmla="*/ 560766 w 1182463"/>
                  <a:gd name="connsiteY36" fmla="*/ 23099 h 505580"/>
                  <a:gd name="connsiteX37" fmla="*/ 507998 w 1182463"/>
                  <a:gd name="connsiteY37" fmla="*/ 49 h 505580"/>
                  <a:gd name="connsiteX38" fmla="*/ 322737 w 1182463"/>
                  <a:gd name="connsiteY38" fmla="*/ 49 h 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82463" h="505580">
                    <a:moveTo>
                      <a:pt x="143476" y="49"/>
                    </a:moveTo>
                    <a:lnTo>
                      <a:pt x="45273" y="49"/>
                    </a:lnTo>
                    <a:cubicBezTo>
                      <a:pt x="21417" y="-1072"/>
                      <a:pt x="1169" y="17359"/>
                      <a:pt x="49" y="41215"/>
                    </a:cubicBezTo>
                    <a:cubicBezTo>
                      <a:pt x="-1072" y="65072"/>
                      <a:pt x="17359" y="85320"/>
                      <a:pt x="41215" y="86440"/>
                    </a:cubicBezTo>
                    <a:cubicBezTo>
                      <a:pt x="42567" y="86504"/>
                      <a:pt x="43921" y="86504"/>
                      <a:pt x="45273" y="86440"/>
                    </a:cubicBezTo>
                    <a:lnTo>
                      <a:pt x="501711" y="86440"/>
                    </a:lnTo>
                    <a:lnTo>
                      <a:pt x="690878" y="289704"/>
                    </a:lnTo>
                    <a:cubicBezTo>
                      <a:pt x="704537" y="304266"/>
                      <a:pt x="723586" y="312567"/>
                      <a:pt x="743551" y="312659"/>
                    </a:cubicBezTo>
                    <a:lnTo>
                      <a:pt x="1047589" y="313421"/>
                    </a:lnTo>
                    <a:lnTo>
                      <a:pt x="944814" y="436008"/>
                    </a:lnTo>
                    <a:cubicBezTo>
                      <a:pt x="930273" y="454954"/>
                      <a:pt x="933844" y="482100"/>
                      <a:pt x="952790" y="496641"/>
                    </a:cubicBezTo>
                    <a:cubicBezTo>
                      <a:pt x="970584" y="510298"/>
                      <a:pt x="995866" y="508082"/>
                      <a:pt x="1011013" y="491539"/>
                    </a:cubicBezTo>
                    <a:lnTo>
                      <a:pt x="1172938" y="298181"/>
                    </a:lnTo>
                    <a:lnTo>
                      <a:pt x="1174653" y="295800"/>
                    </a:lnTo>
                    <a:cubicBezTo>
                      <a:pt x="1175043" y="295158"/>
                      <a:pt x="1175489" y="294553"/>
                      <a:pt x="1175986" y="293990"/>
                    </a:cubicBezTo>
                    <a:cubicBezTo>
                      <a:pt x="1177290" y="291904"/>
                      <a:pt x="1178467" y="289741"/>
                      <a:pt x="1179510" y="287513"/>
                    </a:cubicBezTo>
                    <a:cubicBezTo>
                      <a:pt x="1179510" y="287513"/>
                      <a:pt x="1179510" y="286561"/>
                      <a:pt x="1179987" y="286084"/>
                    </a:cubicBezTo>
                    <a:cubicBezTo>
                      <a:pt x="1180690" y="284180"/>
                      <a:pt x="1181294" y="282241"/>
                      <a:pt x="1181796" y="280274"/>
                    </a:cubicBezTo>
                    <a:cubicBezTo>
                      <a:pt x="1181796" y="279512"/>
                      <a:pt x="1181796" y="278750"/>
                      <a:pt x="1181796" y="277988"/>
                    </a:cubicBezTo>
                    <a:cubicBezTo>
                      <a:pt x="1182165" y="276071"/>
                      <a:pt x="1182387" y="274129"/>
                      <a:pt x="1182463" y="272178"/>
                    </a:cubicBezTo>
                    <a:cubicBezTo>
                      <a:pt x="1182463" y="271702"/>
                      <a:pt x="1182463" y="271130"/>
                      <a:pt x="1182463" y="270558"/>
                    </a:cubicBezTo>
                    <a:cubicBezTo>
                      <a:pt x="1182462" y="268134"/>
                      <a:pt x="1182271" y="265714"/>
                      <a:pt x="1181892" y="263320"/>
                    </a:cubicBezTo>
                    <a:cubicBezTo>
                      <a:pt x="1181789" y="262672"/>
                      <a:pt x="1181630" y="262034"/>
                      <a:pt x="1181415" y="261415"/>
                    </a:cubicBezTo>
                    <a:cubicBezTo>
                      <a:pt x="1181042" y="259570"/>
                      <a:pt x="1180533" y="257755"/>
                      <a:pt x="1179891" y="255985"/>
                    </a:cubicBezTo>
                    <a:lnTo>
                      <a:pt x="1179034" y="253699"/>
                    </a:lnTo>
                    <a:cubicBezTo>
                      <a:pt x="1178888" y="253176"/>
                      <a:pt x="1178696" y="252666"/>
                      <a:pt x="1178463" y="252175"/>
                    </a:cubicBezTo>
                    <a:cubicBezTo>
                      <a:pt x="1177796" y="250747"/>
                      <a:pt x="1176939" y="249413"/>
                      <a:pt x="1176177" y="248079"/>
                    </a:cubicBezTo>
                    <a:lnTo>
                      <a:pt x="1175605" y="246936"/>
                    </a:lnTo>
                    <a:cubicBezTo>
                      <a:pt x="1174199" y="244773"/>
                      <a:pt x="1172571" y="242762"/>
                      <a:pt x="1170747" y="240936"/>
                    </a:cubicBezTo>
                    <a:lnTo>
                      <a:pt x="1170747" y="240269"/>
                    </a:lnTo>
                    <a:lnTo>
                      <a:pt x="999297" y="64628"/>
                    </a:lnTo>
                    <a:cubicBezTo>
                      <a:pt x="983321" y="46876"/>
                      <a:pt x="955978" y="45437"/>
                      <a:pt x="938226" y="61414"/>
                    </a:cubicBezTo>
                    <a:cubicBezTo>
                      <a:pt x="920474" y="77390"/>
                      <a:pt x="919035" y="104733"/>
                      <a:pt x="935012" y="122485"/>
                    </a:cubicBezTo>
                    <a:cubicBezTo>
                      <a:pt x="935771" y="123328"/>
                      <a:pt x="936562" y="124140"/>
                      <a:pt x="937385" y="124921"/>
                    </a:cubicBezTo>
                    <a:lnTo>
                      <a:pt x="1036826" y="226934"/>
                    </a:lnTo>
                    <a:lnTo>
                      <a:pt x="749457" y="226267"/>
                    </a:lnTo>
                    <a:lnTo>
                      <a:pt x="560766" y="23099"/>
                    </a:lnTo>
                    <a:cubicBezTo>
                      <a:pt x="547155" y="8401"/>
                      <a:pt x="528030" y="47"/>
                      <a:pt x="507998" y="49"/>
                    </a:cubicBezTo>
                    <a:lnTo>
                      <a:pt x="322737" y="49"/>
                    </a:lnTo>
                  </a:path>
                </a:pathLst>
              </a:custGeom>
              <a:noFill/>
              <a:ln w="9525" cap="flat">
                <a:solidFill>
                  <a:srgbClr val="F1F2F2"/>
                </a:solidFill>
                <a:prstDash val="solid"/>
                <a:round/>
              </a:ln>
            </p:spPr>
            <p:txBody>
              <a:bodyPr rtlCol="0" anchor="ctr"/>
              <a:lstStyle/>
              <a:p>
                <a:endParaRPr lang="en-US" dirty="0"/>
              </a:p>
            </p:txBody>
          </p:sp>
          <p:sp>
            <p:nvSpPr>
              <p:cNvPr id="175" name="Freeform: Shape 174">
                <a:extLst>
                  <a:ext uri="{FF2B5EF4-FFF2-40B4-BE49-F238E27FC236}">
                    <a16:creationId xmlns:a16="http://schemas.microsoft.com/office/drawing/2014/main" id="{92FA945A-74D6-48A5-A826-B0AEE814AB1D}"/>
                  </a:ext>
                </a:extLst>
              </p:cNvPr>
              <p:cNvSpPr/>
              <p:nvPr/>
            </p:nvSpPr>
            <p:spPr>
              <a:xfrm>
                <a:off x="12814740" y="7373547"/>
                <a:ext cx="690753" cy="461145"/>
              </a:xfrm>
              <a:custGeom>
                <a:avLst/>
                <a:gdLst>
                  <a:gd name="connsiteX0" fmla="*/ 0 w 690753"/>
                  <a:gd name="connsiteY0" fmla="*/ 428094 h 461145"/>
                  <a:gd name="connsiteX1" fmla="*/ 199263 w 690753"/>
                  <a:gd name="connsiteY1" fmla="*/ 215972 h 461145"/>
                  <a:gd name="connsiteX2" fmla="*/ 251936 w 690753"/>
                  <a:gd name="connsiteY2" fmla="*/ 192922 h 461145"/>
                  <a:gd name="connsiteX3" fmla="*/ 555974 w 690753"/>
                  <a:gd name="connsiteY3" fmla="*/ 192160 h 461145"/>
                  <a:gd name="connsiteX4" fmla="*/ 453104 w 690753"/>
                  <a:gd name="connsiteY4" fmla="*/ 69573 h 461145"/>
                  <a:gd name="connsiteX5" fmla="*/ 461080 w 690753"/>
                  <a:gd name="connsiteY5" fmla="*/ 8940 h 461145"/>
                  <a:gd name="connsiteX6" fmla="*/ 519303 w 690753"/>
                  <a:gd name="connsiteY6" fmla="*/ 14042 h 461145"/>
                  <a:gd name="connsiteX7" fmla="*/ 681228 w 690753"/>
                  <a:gd name="connsiteY7" fmla="*/ 207400 h 461145"/>
                  <a:gd name="connsiteX8" fmla="*/ 682943 w 690753"/>
                  <a:gd name="connsiteY8" fmla="*/ 209781 h 461145"/>
                  <a:gd name="connsiteX9" fmla="*/ 684276 w 690753"/>
                  <a:gd name="connsiteY9" fmla="*/ 211686 h 461145"/>
                  <a:gd name="connsiteX10" fmla="*/ 687800 w 690753"/>
                  <a:gd name="connsiteY10" fmla="*/ 218068 h 461145"/>
                  <a:gd name="connsiteX11" fmla="*/ 688276 w 690753"/>
                  <a:gd name="connsiteY11" fmla="*/ 219497 h 461145"/>
                  <a:gd name="connsiteX12" fmla="*/ 690086 w 690753"/>
                  <a:gd name="connsiteY12" fmla="*/ 225307 h 461145"/>
                  <a:gd name="connsiteX13" fmla="*/ 690086 w 690753"/>
                  <a:gd name="connsiteY13" fmla="*/ 227593 h 461145"/>
                  <a:gd name="connsiteX14" fmla="*/ 690753 w 690753"/>
                  <a:gd name="connsiteY14" fmla="*/ 233403 h 461145"/>
                  <a:gd name="connsiteX15" fmla="*/ 690753 w 690753"/>
                  <a:gd name="connsiteY15" fmla="*/ 235022 h 461145"/>
                  <a:gd name="connsiteX16" fmla="*/ 690182 w 690753"/>
                  <a:gd name="connsiteY16" fmla="*/ 242357 h 461145"/>
                  <a:gd name="connsiteX17" fmla="*/ 689705 w 690753"/>
                  <a:gd name="connsiteY17" fmla="*/ 244262 h 461145"/>
                  <a:gd name="connsiteX18" fmla="*/ 688181 w 690753"/>
                  <a:gd name="connsiteY18" fmla="*/ 249596 h 461145"/>
                  <a:gd name="connsiteX19" fmla="*/ 687324 w 690753"/>
                  <a:gd name="connsiteY19" fmla="*/ 251882 h 461145"/>
                  <a:gd name="connsiteX20" fmla="*/ 686753 w 690753"/>
                  <a:gd name="connsiteY20" fmla="*/ 253406 h 461145"/>
                  <a:gd name="connsiteX21" fmla="*/ 684467 w 690753"/>
                  <a:gd name="connsiteY21" fmla="*/ 257597 h 461145"/>
                  <a:gd name="connsiteX22" fmla="*/ 683895 w 690753"/>
                  <a:gd name="connsiteY22" fmla="*/ 258644 h 461145"/>
                  <a:gd name="connsiteX23" fmla="*/ 679037 w 690753"/>
                  <a:gd name="connsiteY23" fmla="*/ 264645 h 461145"/>
                  <a:gd name="connsiteX24" fmla="*/ 679037 w 690753"/>
                  <a:gd name="connsiteY24" fmla="*/ 265312 h 461145"/>
                  <a:gd name="connsiteX25" fmla="*/ 507587 w 690753"/>
                  <a:gd name="connsiteY25" fmla="*/ 440953 h 461145"/>
                  <a:gd name="connsiteX26" fmla="*/ 446516 w 690753"/>
                  <a:gd name="connsiteY26" fmla="*/ 444167 h 461145"/>
                  <a:gd name="connsiteX27" fmla="*/ 443302 w 690753"/>
                  <a:gd name="connsiteY27" fmla="*/ 383096 h 461145"/>
                  <a:gd name="connsiteX28" fmla="*/ 445675 w 690753"/>
                  <a:gd name="connsiteY28" fmla="*/ 380660 h 461145"/>
                  <a:gd name="connsiteX29" fmla="*/ 545116 w 690753"/>
                  <a:gd name="connsiteY29" fmla="*/ 278647 h 461145"/>
                  <a:gd name="connsiteX30" fmla="*/ 257746 w 690753"/>
                  <a:gd name="connsiteY30" fmla="*/ 279409 h 461145"/>
                  <a:gd name="connsiteX31" fmla="*/ 89154 w 690753"/>
                  <a:gd name="connsiteY31" fmla="*/ 461146 h 46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0753" h="461145">
                    <a:moveTo>
                      <a:pt x="0" y="428094"/>
                    </a:moveTo>
                    <a:lnTo>
                      <a:pt x="199263" y="215972"/>
                    </a:lnTo>
                    <a:cubicBezTo>
                      <a:pt x="212886" y="201347"/>
                      <a:pt x="231949" y="193004"/>
                      <a:pt x="251936" y="192922"/>
                    </a:cubicBezTo>
                    <a:lnTo>
                      <a:pt x="555974" y="192160"/>
                    </a:lnTo>
                    <a:lnTo>
                      <a:pt x="453104" y="69573"/>
                    </a:lnTo>
                    <a:cubicBezTo>
                      <a:pt x="438563" y="50627"/>
                      <a:pt x="442134" y="23481"/>
                      <a:pt x="461080" y="8940"/>
                    </a:cubicBezTo>
                    <a:cubicBezTo>
                      <a:pt x="478874" y="-4717"/>
                      <a:pt x="504156" y="-2501"/>
                      <a:pt x="519303" y="14042"/>
                    </a:cubicBezTo>
                    <a:lnTo>
                      <a:pt x="681228" y="207400"/>
                    </a:lnTo>
                    <a:lnTo>
                      <a:pt x="682943" y="209781"/>
                    </a:lnTo>
                    <a:cubicBezTo>
                      <a:pt x="683355" y="210438"/>
                      <a:pt x="683800" y="211074"/>
                      <a:pt x="684276" y="211686"/>
                    </a:cubicBezTo>
                    <a:cubicBezTo>
                      <a:pt x="685599" y="213728"/>
                      <a:pt x="686777" y="215861"/>
                      <a:pt x="687800" y="218068"/>
                    </a:cubicBezTo>
                    <a:cubicBezTo>
                      <a:pt x="687800" y="218068"/>
                      <a:pt x="687800" y="219020"/>
                      <a:pt x="688276" y="219497"/>
                    </a:cubicBezTo>
                    <a:cubicBezTo>
                      <a:pt x="688980" y="221401"/>
                      <a:pt x="689584" y="223340"/>
                      <a:pt x="690086" y="225307"/>
                    </a:cubicBezTo>
                    <a:cubicBezTo>
                      <a:pt x="690086" y="226069"/>
                      <a:pt x="690086" y="226831"/>
                      <a:pt x="690086" y="227593"/>
                    </a:cubicBezTo>
                    <a:cubicBezTo>
                      <a:pt x="690455" y="229510"/>
                      <a:pt x="690677" y="231452"/>
                      <a:pt x="690753" y="233403"/>
                    </a:cubicBezTo>
                    <a:cubicBezTo>
                      <a:pt x="690753" y="233975"/>
                      <a:pt x="690753" y="234451"/>
                      <a:pt x="690753" y="235022"/>
                    </a:cubicBezTo>
                    <a:cubicBezTo>
                      <a:pt x="690749" y="237478"/>
                      <a:pt x="690558" y="239930"/>
                      <a:pt x="690182" y="242357"/>
                    </a:cubicBezTo>
                    <a:cubicBezTo>
                      <a:pt x="690057" y="243000"/>
                      <a:pt x="689898" y="243636"/>
                      <a:pt x="689705" y="244262"/>
                    </a:cubicBezTo>
                    <a:cubicBezTo>
                      <a:pt x="689318" y="246072"/>
                      <a:pt x="688808" y="247854"/>
                      <a:pt x="688181" y="249596"/>
                    </a:cubicBezTo>
                    <a:lnTo>
                      <a:pt x="687324" y="251882"/>
                    </a:lnTo>
                    <a:cubicBezTo>
                      <a:pt x="687177" y="252405"/>
                      <a:pt x="686986" y="252915"/>
                      <a:pt x="686753" y="253406"/>
                    </a:cubicBezTo>
                    <a:cubicBezTo>
                      <a:pt x="686086" y="254834"/>
                      <a:pt x="685229" y="256168"/>
                      <a:pt x="684467" y="257597"/>
                    </a:cubicBezTo>
                    <a:lnTo>
                      <a:pt x="683895" y="258644"/>
                    </a:lnTo>
                    <a:cubicBezTo>
                      <a:pt x="682489" y="260808"/>
                      <a:pt x="680861" y="262819"/>
                      <a:pt x="679037" y="264645"/>
                    </a:cubicBezTo>
                    <a:lnTo>
                      <a:pt x="679037" y="265312"/>
                    </a:lnTo>
                    <a:lnTo>
                      <a:pt x="507587" y="440953"/>
                    </a:lnTo>
                    <a:cubicBezTo>
                      <a:pt x="491611" y="458705"/>
                      <a:pt x="464268" y="460144"/>
                      <a:pt x="446516" y="444167"/>
                    </a:cubicBezTo>
                    <a:cubicBezTo>
                      <a:pt x="428764" y="428191"/>
                      <a:pt x="427325" y="400848"/>
                      <a:pt x="443302" y="383096"/>
                    </a:cubicBezTo>
                    <a:cubicBezTo>
                      <a:pt x="444061" y="382253"/>
                      <a:pt x="444852" y="381440"/>
                      <a:pt x="445675" y="380660"/>
                    </a:cubicBezTo>
                    <a:lnTo>
                      <a:pt x="545116" y="278647"/>
                    </a:lnTo>
                    <a:lnTo>
                      <a:pt x="257746" y="279409"/>
                    </a:lnTo>
                    <a:lnTo>
                      <a:pt x="89154" y="461146"/>
                    </a:lnTo>
                  </a:path>
                </a:pathLst>
              </a:custGeom>
              <a:noFill/>
              <a:ln w="9525" cap="flat">
                <a:solidFill>
                  <a:srgbClr val="F1F2F2"/>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316084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1.45833E-6 -3.7037E-6 L 1.45833E-6 0.04352 " pathEditMode="relative" rAng="0" ptsTypes="AA">
                                      <p:cBhvr>
                                        <p:cTn id="9" dur="600" spd="-100000" fill="hold"/>
                                        <p:tgtEl>
                                          <p:spTgt spid="12"/>
                                        </p:tgtEl>
                                        <p:attrNameLst>
                                          <p:attrName>ppt_x</p:attrName>
                                          <p:attrName>ppt_y</p:attrName>
                                        </p:attrNameLst>
                                      </p:cBhvr>
                                      <p:rCtr x="0" y="2176"/>
                                    </p:animMotion>
                                  </p:childTnLst>
                                </p:cTn>
                              </p:par>
                              <p:par>
                                <p:cTn id="10" presetID="1" presetClass="entr" presetSubtype="0" fill="hold" grpId="0" nodeType="withEffect">
                                  <p:stCondLst>
                                    <p:cond delay="0"/>
                                  </p:stCondLst>
                                  <p:childTnLst>
                                    <p:set>
                                      <p:cBhvr>
                                        <p:cTn id="11" dur="1" fill="hold">
                                          <p:stCondLst>
                                            <p:cond delay="499"/>
                                          </p:stCondLst>
                                        </p:cTn>
                                        <p:tgtEl>
                                          <p:spTgt spid="1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19"/>
                                        </p:tgtEl>
                                      </p:cBhvr>
                                      <p:by x="100000" y="0"/>
                                    </p:animScale>
                                  </p:childTnLst>
                                </p:cTn>
                              </p:par>
                              <p:par>
                                <p:cTn id="14" presetID="42" presetClass="path" presetSubtype="0" accel="100000" autoRev="1" fill="hold" grpId="2" nodeType="withEffect">
                                  <p:stCondLst>
                                    <p:cond delay="0"/>
                                  </p:stCondLst>
                                  <p:childTnLst>
                                    <p:animMotion origin="layout" path="M 3.05556E-6 0 L 3.05556E-6 -0.5 " pathEditMode="relative" rAng="0" ptsTypes="AA">
                                      <p:cBhvr>
                                        <p:cTn id="15" dur="500" fill="hold"/>
                                        <p:tgtEl>
                                          <p:spTgt spid="19"/>
                                        </p:tgtEl>
                                        <p:attrNameLst>
                                          <p:attrName>ppt_x</p:attrName>
                                          <p:attrName>ppt_y</p:attrName>
                                        </p:attrNameLst>
                                      </p:cBhvr>
                                      <p:rCtr x="0" y="-25000"/>
                                    </p:animMotion>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20"/>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20"/>
                                        </p:tgtEl>
                                      </p:cBhvr>
                                      <p:by x="0" y="0"/>
                                    </p:animScale>
                                  </p:childTnLst>
                                </p:cTn>
                              </p:par>
                              <p:par>
                                <p:cTn id="21" presetID="6" presetClass="emph" presetSubtype="0" accel="100000" autoRev="1" fill="hold" nodeType="withEffect">
                                  <p:stCondLst>
                                    <p:cond delay="250"/>
                                  </p:stCondLst>
                                  <p:childTnLst>
                                    <p:animScale>
                                      <p:cBhvr>
                                        <p:cTn id="22" dur="250" fill="hold"/>
                                        <p:tgtEl>
                                          <p:spTgt spid="20"/>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37"/>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37"/>
                                        </p:tgtEl>
                                      </p:cBhvr>
                                      <p:by x="0" y="0"/>
                                    </p:animScale>
                                  </p:childTnLst>
                                </p:cTn>
                              </p:par>
                              <p:par>
                                <p:cTn id="27" presetID="6" presetClass="emph" presetSubtype="0" accel="100000" autoRev="1" fill="hold" nodeType="withEffect">
                                  <p:stCondLst>
                                    <p:cond delay="250"/>
                                  </p:stCondLst>
                                  <p:childTnLst>
                                    <p:animScale>
                                      <p:cBhvr>
                                        <p:cTn id="28" dur="250" fill="hold"/>
                                        <p:tgtEl>
                                          <p:spTgt spid="37"/>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142"/>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142"/>
                                        </p:tgtEl>
                                      </p:cBhvr>
                                      <p:by x="0" y="0"/>
                                    </p:animScale>
                                  </p:childTnLst>
                                </p:cTn>
                              </p:par>
                              <p:par>
                                <p:cTn id="33" presetID="6" presetClass="emph" presetSubtype="0" accel="100000" autoRev="1" fill="hold" nodeType="withEffect">
                                  <p:stCondLst>
                                    <p:cond delay="250"/>
                                  </p:stCondLst>
                                  <p:childTnLst>
                                    <p:animScale>
                                      <p:cBhvr>
                                        <p:cTn id="34" dur="250" fill="hold"/>
                                        <p:tgtEl>
                                          <p:spTgt spid="142"/>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140"/>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140"/>
                                        </p:tgtEl>
                                      </p:cBhvr>
                                      <p:by x="0" y="0"/>
                                    </p:animScale>
                                  </p:childTnLst>
                                </p:cTn>
                              </p:par>
                              <p:par>
                                <p:cTn id="39" presetID="6" presetClass="emph" presetSubtype="0" accel="100000" autoRev="1" fill="hold" nodeType="withEffect">
                                  <p:stCondLst>
                                    <p:cond delay="250"/>
                                  </p:stCondLst>
                                  <p:childTnLst>
                                    <p:animScale>
                                      <p:cBhvr>
                                        <p:cTn id="40" dur="250" fill="hold"/>
                                        <p:tgtEl>
                                          <p:spTgt spid="140"/>
                                        </p:tgtEl>
                                      </p:cBhvr>
                                      <p:by x="125000" y="125000"/>
                                    </p:animScale>
                                  </p:childTnLst>
                                </p:cTn>
                              </p:par>
                              <p:par>
                                <p:cTn id="41" presetID="1" presetClass="entr" presetSubtype="0" fill="hold" nodeType="withEffect">
                                  <p:stCondLst>
                                    <p:cond delay="250"/>
                                  </p:stCondLst>
                                  <p:childTnLst>
                                    <p:set>
                                      <p:cBhvr>
                                        <p:cTn id="42" dur="1" fill="hold">
                                          <p:stCondLst>
                                            <p:cond delay="0"/>
                                          </p:stCondLst>
                                        </p:cTn>
                                        <p:tgtEl>
                                          <p:spTgt spid="176"/>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250" fill="hold"/>
                                        <p:tgtEl>
                                          <p:spTgt spid="176"/>
                                        </p:tgtEl>
                                      </p:cBhvr>
                                      <p:by x="0" y="0"/>
                                    </p:animScale>
                                  </p:childTnLst>
                                </p:cTn>
                              </p:par>
                              <p:par>
                                <p:cTn id="45" presetID="6" presetClass="emph" presetSubtype="0" accel="100000" autoRev="1" fill="hold" nodeType="withEffect">
                                  <p:stCondLst>
                                    <p:cond delay="250"/>
                                  </p:stCondLst>
                                  <p:childTnLst>
                                    <p:animScale>
                                      <p:cBhvr>
                                        <p:cTn id="46" dur="250" fill="hold"/>
                                        <p:tgtEl>
                                          <p:spTgt spid="176"/>
                                        </p:tgtEl>
                                      </p:cBhvr>
                                      <p:by x="125000" y="125000"/>
                                    </p:animScale>
                                  </p:childTnLst>
                                </p:cTn>
                              </p:par>
                              <p:par>
                                <p:cTn id="47" presetID="10" presetClass="entr" presetSubtype="0" fill="hold" nodeType="withEffect">
                                  <p:stCondLst>
                                    <p:cond delay="0"/>
                                  </p:stCondLst>
                                  <p:childTnLst>
                                    <p:set>
                                      <p:cBhvr>
                                        <p:cTn id="48" dur="1" fill="hold">
                                          <p:stCondLst>
                                            <p:cond delay="0"/>
                                          </p:stCondLst>
                                        </p:cTn>
                                        <p:tgtEl>
                                          <p:spTgt spid="177"/>
                                        </p:tgtEl>
                                        <p:attrNameLst>
                                          <p:attrName>style.visibility</p:attrName>
                                        </p:attrNameLst>
                                      </p:cBhvr>
                                      <p:to>
                                        <p:strVal val="visible"/>
                                      </p:to>
                                    </p:set>
                                    <p:animEffect transition="in" filter="fade">
                                      <p:cBhvr>
                                        <p:cTn id="49" dur="500"/>
                                        <p:tgtEl>
                                          <p:spTgt spid="177"/>
                                        </p:tgtEl>
                                      </p:cBhvr>
                                    </p:animEffect>
                                  </p:childTnLst>
                                </p:cTn>
                              </p:par>
                              <p:par>
                                <p:cTn id="50" presetID="42" presetClass="path" presetSubtype="0" decel="100000" fill="hold" nodeType="withEffect">
                                  <p:stCondLst>
                                    <p:cond delay="0"/>
                                  </p:stCondLst>
                                  <p:childTnLst>
                                    <p:animMotion origin="layout" path="M 1.66667E-6 0 L 0.0368 0 " pathEditMode="relative" rAng="0" ptsTypes="AA">
                                      <p:cBhvr>
                                        <p:cTn id="51" dur="600" spd="-100000" fill="hold"/>
                                        <p:tgtEl>
                                          <p:spTgt spid="177"/>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9" grpId="0" animBg="1"/>
      <p:bldP spid="19" grpId="1" animBg="1"/>
      <p:bldP spid="19"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084132" y="1044266"/>
            <a:ext cx="8726870" cy="738664"/>
          </a:xfrm>
          <a:prstGeom prst="rect">
            <a:avLst/>
          </a:prstGeom>
          <a:noFill/>
        </p:spPr>
        <p:txBody>
          <a:bodyPr wrap="square" rtlCol="0">
            <a:spAutoFit/>
          </a:bodyPr>
          <a:lstStyle/>
          <a:p>
            <a:pPr defTabSz="457189">
              <a:defRPr/>
            </a:pPr>
            <a:r>
              <a:rPr lang="en-US" sz="1400" dirty="0">
                <a:solidFill>
                  <a:srgbClr val="EB8D00"/>
                </a:solidFill>
                <a:latin typeface="Amazon Ember" panose="020B0603020204020204"/>
              </a:rPr>
              <a:t>Business challenge: </a:t>
            </a:r>
          </a:p>
          <a:p>
            <a:pPr marL="257175" indent="-257175" defTabSz="457189">
              <a:buFont typeface="Arial" panose="020B0604020202020204" pitchFamily="34" charset="0"/>
              <a:buChar char="•"/>
              <a:defRPr/>
            </a:pPr>
            <a:r>
              <a:rPr lang="en-US" sz="1400" dirty="0">
                <a:solidFill>
                  <a:prstClr val="white"/>
                </a:solidFill>
                <a:latin typeface="Amazon Ember" panose="020B0603020204020204"/>
              </a:rPr>
              <a:t>Predict energy demand for better resource allocation and outage management </a:t>
            </a:r>
          </a:p>
          <a:p>
            <a:pPr marL="257175" indent="-257175" defTabSz="457189">
              <a:buFont typeface="Arial" panose="020B0604020202020204" pitchFamily="34" charset="0"/>
              <a:buChar char="•"/>
              <a:defRPr/>
            </a:pPr>
            <a:r>
              <a:rPr lang="en-US" sz="1400" dirty="0">
                <a:solidFill>
                  <a:prstClr val="white"/>
                </a:solidFill>
                <a:latin typeface="Amazon Ember" panose="020B0603020204020204"/>
              </a:rPr>
              <a:t>Alert customers with a high bill warning</a:t>
            </a:r>
          </a:p>
        </p:txBody>
      </p:sp>
      <p:sp>
        <p:nvSpPr>
          <p:cNvPr id="2" name="Rectangle 1"/>
          <p:cNvSpPr/>
          <p:nvPr/>
        </p:nvSpPr>
        <p:spPr>
          <a:xfrm>
            <a:off x="2022549" y="5339276"/>
            <a:ext cx="4572000" cy="507831"/>
          </a:xfrm>
          <a:prstGeom prst="rect">
            <a:avLst/>
          </a:prstGeom>
        </p:spPr>
        <p:txBody>
          <a:bodyPr>
            <a:spAutoFit/>
          </a:bodyPr>
          <a:lstStyle/>
          <a:p>
            <a:pPr defTabSz="685800">
              <a:defRPr/>
            </a:pPr>
            <a:r>
              <a:rPr lang="en-US" sz="1350" dirty="0">
                <a:solidFill>
                  <a:prstClr val="black"/>
                </a:solidFill>
                <a:latin typeface="Times New Roman" panose="02020603050405020304" pitchFamily="18" charset="0"/>
                <a:ea typeface="Calibri" panose="020F0502020204030204" pitchFamily="34" charset="0"/>
              </a:rPr>
              <a:t>We could have saved a total of $25K for the month of July for these SKUs</a:t>
            </a:r>
            <a:endParaRPr lang="en-US" sz="1350" dirty="0">
              <a:solidFill>
                <a:prstClr val="black"/>
              </a:solidFill>
              <a:latin typeface="Calibri" panose="020F0502020204030204"/>
            </a:endParaRPr>
          </a:p>
        </p:txBody>
      </p:sp>
      <p:sp>
        <p:nvSpPr>
          <p:cNvPr id="8"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Capacity planning case study: Puget Sound Energy</a:t>
            </a:r>
          </a:p>
          <a:p>
            <a:pPr defTabSz="457189">
              <a:spcAft>
                <a:spcPts val="400"/>
              </a:spcAft>
              <a:defRPr/>
            </a:pPr>
            <a:r>
              <a:rPr lang="en-US" sz="1400" spc="56" dirty="0">
                <a:solidFill>
                  <a:srgbClr val="FF9900"/>
                </a:solidFill>
                <a:latin typeface="Amazon Ember"/>
                <a:sym typeface="Helvetica Neue"/>
              </a:rPr>
              <a:t>Puget Sounds Energy – Energy service provider in Western Washington</a:t>
            </a:r>
            <a:endParaRPr lang="en-US" sz="1400" dirty="0">
              <a:solidFill>
                <a:srgbClr val="FF9900"/>
              </a:solidFill>
              <a:latin typeface="Amazon Emb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212" y="1844759"/>
            <a:ext cx="3296500" cy="266181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581216" y="1844759"/>
            <a:ext cx="2859988" cy="2661810"/>
          </a:xfrm>
          <a:prstGeom prst="rect">
            <a:avLst/>
          </a:prstGeom>
        </p:spPr>
      </p:pic>
      <p:sp>
        <p:nvSpPr>
          <p:cNvPr id="6" name="Oval 5"/>
          <p:cNvSpPr/>
          <p:nvPr/>
        </p:nvSpPr>
        <p:spPr>
          <a:xfrm>
            <a:off x="6744904" y="2828122"/>
            <a:ext cx="151448" cy="151448"/>
          </a:xfrm>
          <a:prstGeom prst="ellipse">
            <a:avLst/>
          </a:prstGeom>
          <a:solidFill>
            <a:srgbClr val="EAF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2942" y="157748"/>
            <a:ext cx="617220" cy="411480"/>
          </a:xfrm>
          <a:prstGeom prst="rect">
            <a:avLst/>
          </a:prstGeom>
        </p:spPr>
      </p:pic>
    </p:spTree>
    <p:extLst>
      <p:ext uri="{BB962C8B-B14F-4D97-AF65-F5344CB8AC3E}">
        <p14:creationId xmlns:p14="http://schemas.microsoft.com/office/powerpoint/2010/main" val="360788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Capacity planning case study: Puget Sound Energy</a:t>
            </a:r>
          </a:p>
          <a:p>
            <a:pPr defTabSz="457189">
              <a:spcAft>
                <a:spcPts val="400"/>
              </a:spcAft>
              <a:defRPr/>
            </a:pPr>
            <a:r>
              <a:rPr lang="en-US" sz="1400" spc="56" dirty="0">
                <a:solidFill>
                  <a:srgbClr val="FF9900"/>
                </a:solidFill>
                <a:latin typeface="Amazon Ember"/>
                <a:sym typeface="Helvetica Neue"/>
              </a:rPr>
              <a:t>Puget Sounds Energy – Energy service provider of Western Washington</a:t>
            </a:r>
            <a:endParaRPr lang="en-US" sz="1400" dirty="0">
              <a:solidFill>
                <a:srgbClr val="FF9900"/>
              </a:solidFill>
              <a:latin typeface="Amazon Ember"/>
            </a:endParaRPr>
          </a:p>
        </p:txBody>
      </p:sp>
      <p:sp>
        <p:nvSpPr>
          <p:cNvPr id="19" name="Rectangle">
            <a:extLst>
              <a:ext uri="{FF2B5EF4-FFF2-40B4-BE49-F238E27FC236}">
                <a16:creationId xmlns:a16="http://schemas.microsoft.com/office/drawing/2014/main" id="{02CD2786-9BFC-C245-8A2F-08E6FD91984A}"/>
              </a:ext>
            </a:extLst>
          </p:cNvPr>
          <p:cNvSpPr/>
          <p:nvPr/>
        </p:nvSpPr>
        <p:spPr>
          <a:xfrm>
            <a:off x="7289354" y="1699370"/>
            <a:ext cx="1055126" cy="1128999"/>
          </a:xfrm>
          <a:prstGeom prst="rect">
            <a:avLst/>
          </a:prstGeom>
          <a:noFill/>
          <a:ln w="19050">
            <a:solidFill>
              <a:srgbClr val="FF9900"/>
            </a:solidFill>
            <a:tailEnd type="triangle"/>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Private </a:t>
            </a:r>
            <a:endParaRPr lang="en-US" sz="9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forecasting API</a:t>
            </a:r>
          </a:p>
        </p:txBody>
      </p:sp>
      <p:sp>
        <p:nvSpPr>
          <p:cNvPr id="21" name="Straight Arrow Connector 22">
            <a:extLst>
              <a:ext uri="{FF2B5EF4-FFF2-40B4-BE49-F238E27FC236}">
                <a16:creationId xmlns:a16="http://schemas.microsoft.com/office/drawing/2014/main" id="{7F563873-8D41-1F4A-9CDA-DE0631B762E4}"/>
              </a:ext>
            </a:extLst>
          </p:cNvPr>
          <p:cNvSpPr/>
          <p:nvPr/>
        </p:nvSpPr>
        <p:spPr>
          <a:xfrm>
            <a:off x="2204798" y="2320305"/>
            <a:ext cx="2171409" cy="11359"/>
          </a:xfrm>
          <a:prstGeom prst="line">
            <a:avLst/>
          </a:prstGeom>
          <a:ln w="63500">
            <a:solidFill>
              <a:srgbClr val="C93CB2"/>
            </a:solidFill>
            <a:headEnd type="none" w="med" len="med"/>
            <a:tailEnd type="none" w="med" len="med"/>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pic>
        <p:nvPicPr>
          <p:cNvPr id="23" name="Picture 22" descr="Picture 23">
            <a:extLst>
              <a:ext uri="{FF2B5EF4-FFF2-40B4-BE49-F238E27FC236}">
                <a16:creationId xmlns:a16="http://schemas.microsoft.com/office/drawing/2014/main" id="{21CB8118-A8F8-5545-8C33-440E1104DF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10557" y="1859586"/>
            <a:ext cx="412720" cy="425856"/>
          </a:xfrm>
          <a:prstGeom prst="rect">
            <a:avLst/>
          </a:prstGeom>
          <a:ln w="12700">
            <a:miter lim="400000"/>
          </a:ln>
        </p:spPr>
      </p:pic>
      <p:pic>
        <p:nvPicPr>
          <p:cNvPr id="24" name="Picture 23" descr="Picture 1">
            <a:extLst>
              <a:ext uri="{FF2B5EF4-FFF2-40B4-BE49-F238E27FC236}">
                <a16:creationId xmlns:a16="http://schemas.microsoft.com/office/drawing/2014/main" id="{66887600-E9D8-3349-95AA-8D5BA88055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454255" y="1836281"/>
            <a:ext cx="238500" cy="314271"/>
          </a:xfrm>
          <a:prstGeom prst="rect">
            <a:avLst/>
          </a:prstGeom>
          <a:ln w="12700">
            <a:miter lim="400000"/>
          </a:ln>
        </p:spPr>
      </p:pic>
      <p:pic>
        <p:nvPicPr>
          <p:cNvPr id="25" name="Picture 24" descr="Picture 1">
            <a:extLst>
              <a:ext uri="{FF2B5EF4-FFF2-40B4-BE49-F238E27FC236}">
                <a16:creationId xmlns:a16="http://schemas.microsoft.com/office/drawing/2014/main" id="{ECE0C3CA-D7AB-0D4C-82E6-BD768E33C0F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454255" y="2637035"/>
            <a:ext cx="238500" cy="314271"/>
          </a:xfrm>
          <a:prstGeom prst="rect">
            <a:avLst/>
          </a:prstGeom>
          <a:ln w="12700">
            <a:miter lim="400000"/>
          </a:ln>
        </p:spPr>
      </p:pic>
      <p:sp>
        <p:nvSpPr>
          <p:cNvPr id="27" name="Oval 26">
            <a:extLst>
              <a:ext uri="{FF2B5EF4-FFF2-40B4-BE49-F238E27FC236}">
                <a16:creationId xmlns:a16="http://schemas.microsoft.com/office/drawing/2014/main" id="{D5D311D5-73F5-5A49-9D69-EB28B88579B9}"/>
              </a:ext>
            </a:extLst>
          </p:cNvPr>
          <p:cNvSpPr/>
          <p:nvPr/>
        </p:nvSpPr>
        <p:spPr>
          <a:xfrm>
            <a:off x="4376206" y="1957806"/>
            <a:ext cx="627752" cy="663202"/>
          </a:xfrm>
          <a:prstGeom prst="ellipse">
            <a:avLst/>
          </a:prstGeom>
          <a:noFill/>
          <a:ln w="63500">
            <a:solidFill>
              <a:srgbClr val="C93CB2"/>
            </a:solidFill>
            <a:miter/>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sp>
        <p:nvSpPr>
          <p:cNvPr id="28" name="Amazon…">
            <a:extLst>
              <a:ext uri="{FF2B5EF4-FFF2-40B4-BE49-F238E27FC236}">
                <a16:creationId xmlns:a16="http://schemas.microsoft.com/office/drawing/2014/main" id="{7033D60D-A681-DA47-A14B-F0FC74D40927}"/>
              </a:ext>
            </a:extLst>
          </p:cNvPr>
          <p:cNvSpPr txBox="1"/>
          <p:nvPr/>
        </p:nvSpPr>
        <p:spPr>
          <a:xfrm>
            <a:off x="4154864" y="2685757"/>
            <a:ext cx="1170662" cy="17120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8573" tIns="8573" rIns="8573" bIns="8573"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r>
              <a:rPr sz="1000" kern="0" dirty="0">
                <a:solidFill>
                  <a:srgbClr val="FFFFFF"/>
                </a:solidFill>
                <a:latin typeface="Amazon Ember"/>
                <a:cs typeface="Arial" panose="020B0604020202020204" pitchFamily="34" charset="0"/>
              </a:rPr>
              <a:t>Amazon Forecast</a:t>
            </a:r>
          </a:p>
        </p:txBody>
      </p:sp>
      <p:pic>
        <p:nvPicPr>
          <p:cNvPr id="29" name="Picture 28" descr="Picture 66">
            <a:extLst>
              <a:ext uri="{FF2B5EF4-FFF2-40B4-BE49-F238E27FC236}">
                <a16:creationId xmlns:a16="http://schemas.microsoft.com/office/drawing/2014/main" id="{4CB78944-7791-714C-84D6-C276C53D87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520127" y="2118203"/>
            <a:ext cx="340033" cy="334479"/>
          </a:xfrm>
          <a:prstGeom prst="rect">
            <a:avLst/>
          </a:prstGeom>
          <a:ln w="12700">
            <a:miter lim="400000"/>
          </a:ln>
        </p:spPr>
      </p:pic>
      <p:cxnSp>
        <p:nvCxnSpPr>
          <p:cNvPr id="30" name="Straight Arrow Connector 29">
            <a:extLst>
              <a:ext uri="{FF2B5EF4-FFF2-40B4-BE49-F238E27FC236}">
                <a16:creationId xmlns:a16="http://schemas.microsoft.com/office/drawing/2014/main" id="{5D79BBF1-D1AE-A84B-B8DB-B56463B56E11}"/>
              </a:ext>
            </a:extLst>
          </p:cNvPr>
          <p:cNvCxnSpPr/>
          <p:nvPr/>
        </p:nvCxnSpPr>
        <p:spPr>
          <a:xfrm>
            <a:off x="1767087" y="2079951"/>
            <a:ext cx="331338" cy="0"/>
          </a:xfrm>
          <a:prstGeom prst="straightConnector1">
            <a:avLst/>
          </a:prstGeom>
          <a:ln w="63500">
            <a:solidFill>
              <a:srgbClr val="FFFFFF"/>
            </a:solidFill>
            <a:tailEnd type="triangle"/>
          </a:ln>
        </p:spPr>
      </p:cxnSp>
      <p:cxnSp>
        <p:nvCxnSpPr>
          <p:cNvPr id="31" name="Straight Arrow Connector 30">
            <a:extLst>
              <a:ext uri="{FF2B5EF4-FFF2-40B4-BE49-F238E27FC236}">
                <a16:creationId xmlns:a16="http://schemas.microsoft.com/office/drawing/2014/main" id="{A4BEBF33-E809-9840-B2B6-AFD073F9E2FE}"/>
              </a:ext>
            </a:extLst>
          </p:cNvPr>
          <p:cNvCxnSpPr/>
          <p:nvPr/>
        </p:nvCxnSpPr>
        <p:spPr>
          <a:xfrm>
            <a:off x="1767087" y="2757583"/>
            <a:ext cx="331338" cy="0"/>
          </a:xfrm>
          <a:prstGeom prst="straightConnector1">
            <a:avLst/>
          </a:prstGeom>
          <a:ln w="63500">
            <a:solidFill>
              <a:srgbClr val="FFFFFF"/>
            </a:solidFill>
            <a:tailEnd type="triangle"/>
          </a:ln>
        </p:spPr>
      </p:cxnSp>
      <p:sp>
        <p:nvSpPr>
          <p:cNvPr id="32" name="Rectangle 31"/>
          <p:cNvSpPr/>
          <p:nvPr/>
        </p:nvSpPr>
        <p:spPr>
          <a:xfrm>
            <a:off x="0" y="1726345"/>
            <a:ext cx="1450063" cy="246221"/>
          </a:xfrm>
          <a:prstGeom prst="rect">
            <a:avLst/>
          </a:prstGeom>
        </p:spPr>
        <p:txBody>
          <a:bodyPr wrap="square">
            <a:spAutoFit/>
          </a:bodyPr>
          <a:lstStyle/>
          <a:p>
            <a:pPr algn="r" defTabSz="457189" hangingPunct="0"/>
            <a:r>
              <a:rPr lang="en-US" sz="1000" kern="0" dirty="0">
                <a:solidFill>
                  <a:srgbClr val="FF9900"/>
                </a:solidFill>
                <a:latin typeface="Amazon Ember"/>
                <a:cs typeface="Arial" panose="020B0604020202020204" pitchFamily="34" charset="0"/>
              </a:rPr>
              <a:t>Historical data</a:t>
            </a:r>
          </a:p>
        </p:txBody>
      </p:sp>
      <p:sp>
        <p:nvSpPr>
          <p:cNvPr id="33" name="Tracks, artists, albums">
            <a:extLst>
              <a:ext uri="{FF2B5EF4-FFF2-40B4-BE49-F238E27FC236}">
                <a16:creationId xmlns:a16="http://schemas.microsoft.com/office/drawing/2014/main" id="{DD129335-43AA-D343-B7A2-1C6B828267E4}"/>
              </a:ext>
            </a:extLst>
          </p:cNvPr>
          <p:cNvSpPr txBox="1"/>
          <p:nvPr/>
        </p:nvSpPr>
        <p:spPr>
          <a:xfrm>
            <a:off x="215209" y="1905601"/>
            <a:ext cx="1164714" cy="317396"/>
          </a:xfrm>
          <a:prstGeom prst="rect">
            <a:avLst/>
          </a:prstGeom>
          <a:ln w="12700">
            <a:miter lim="400000"/>
          </a:ln>
          <a:extLst>
            <a:ext uri="{C572A759-6A51-4108-AA02-DFA0A04FC94B}">
              <ma14:wrappingTextBoxFlag xmlns="" xmlns:ma14="http://schemas.microsoft.com/office/mac/drawingml/2011/main" val="1"/>
            </a:ext>
          </a:extLst>
        </p:spPr>
        <p:txBody>
          <a:bodyPr wrap="square" lIns="8573" tIns="8573" rIns="8573" bIns="8573">
            <a:spAutoFit/>
          </a:bodyPr>
          <a:lstStyle>
            <a:lvl1pPr algn="r">
              <a:defRPr sz="4000">
                <a:solidFill>
                  <a:srgbClr val="FFFFFF"/>
                </a:solidFill>
                <a:latin typeface="Amazon Ember"/>
                <a:ea typeface="Amazon Ember"/>
                <a:cs typeface="Amazon Ember"/>
                <a:sym typeface="Amazon Ember"/>
              </a:defRPr>
            </a:lvl1pPr>
          </a:lstStyle>
          <a:p>
            <a:pPr defTabSz="457189" hangingPunct="0"/>
            <a:r>
              <a:rPr lang="en-US" sz="975" kern="0" dirty="0">
                <a:cs typeface="Arial" panose="020B0604020202020204" pitchFamily="34" charset="0"/>
              </a:rPr>
              <a:t>Energy usage per customer</a:t>
            </a:r>
          </a:p>
        </p:txBody>
      </p:sp>
      <p:sp>
        <p:nvSpPr>
          <p:cNvPr id="34" name="Tracks, artists, albums">
            <a:extLst>
              <a:ext uri="{FF2B5EF4-FFF2-40B4-BE49-F238E27FC236}">
                <a16:creationId xmlns:a16="http://schemas.microsoft.com/office/drawing/2014/main" id="{640420C9-538F-034C-827F-60ABAE349373}"/>
              </a:ext>
            </a:extLst>
          </p:cNvPr>
          <p:cNvSpPr txBox="1"/>
          <p:nvPr/>
        </p:nvSpPr>
        <p:spPr>
          <a:xfrm>
            <a:off x="222749" y="2726245"/>
            <a:ext cx="1166323" cy="167355"/>
          </a:xfrm>
          <a:prstGeom prst="rect">
            <a:avLst/>
          </a:prstGeom>
          <a:ln w="12700">
            <a:miter lim="400000"/>
          </a:ln>
          <a:extLst>
            <a:ext uri="{C572A759-6A51-4108-AA02-DFA0A04FC94B}">
              <ma14:wrappingTextBoxFlag xmlns="" xmlns:ma14="http://schemas.microsoft.com/office/mac/drawingml/2011/main" val="1"/>
            </a:ext>
          </a:extLst>
        </p:spPr>
        <p:txBody>
          <a:bodyPr wrap="square" lIns="8573" tIns="8573" rIns="8573" bIns="8573">
            <a:spAutoFit/>
          </a:bodyPr>
          <a:lstStyle>
            <a:lvl1pPr algn="r">
              <a:defRPr sz="4000">
                <a:solidFill>
                  <a:srgbClr val="FFFFFF"/>
                </a:solidFill>
                <a:latin typeface="Amazon Ember"/>
                <a:ea typeface="Amazon Ember"/>
                <a:cs typeface="Amazon Ember"/>
                <a:sym typeface="Amazon Ember"/>
              </a:defRPr>
            </a:lvl1pPr>
          </a:lstStyle>
          <a:p>
            <a:pPr defTabSz="457189" hangingPunct="0"/>
            <a:r>
              <a:rPr lang="en-US" sz="975" kern="0" dirty="0">
                <a:cs typeface="Arial" panose="020B0604020202020204" pitchFamily="34" charset="0"/>
              </a:rPr>
              <a:t>Weather</a:t>
            </a:r>
            <a:endParaRPr sz="975" kern="0" dirty="0">
              <a:cs typeface="Arial" panose="020B0604020202020204" pitchFamily="34" charset="0"/>
            </a:endParaRPr>
          </a:p>
        </p:txBody>
      </p:sp>
      <p:sp>
        <p:nvSpPr>
          <p:cNvPr id="35" name="Straight Arrow Connector 22">
            <a:extLst>
              <a:ext uri="{FF2B5EF4-FFF2-40B4-BE49-F238E27FC236}">
                <a16:creationId xmlns:a16="http://schemas.microsoft.com/office/drawing/2014/main" id="{7F563873-8D41-1F4A-9CDA-DE0631B762E4}"/>
              </a:ext>
            </a:extLst>
          </p:cNvPr>
          <p:cNvSpPr/>
          <p:nvPr/>
        </p:nvSpPr>
        <p:spPr>
          <a:xfrm>
            <a:off x="5004238" y="2331664"/>
            <a:ext cx="2256755" cy="0"/>
          </a:xfrm>
          <a:prstGeom prst="line">
            <a:avLst/>
          </a:prstGeom>
          <a:ln w="63500">
            <a:solidFill>
              <a:srgbClr val="C93CB2"/>
            </a:solidFill>
            <a:tailEnd type="triangle"/>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sp>
        <p:nvSpPr>
          <p:cNvPr id="36" name="Rectangle 35"/>
          <p:cNvSpPr/>
          <p:nvPr/>
        </p:nvSpPr>
        <p:spPr>
          <a:xfrm>
            <a:off x="6498" y="2525490"/>
            <a:ext cx="1450063" cy="246221"/>
          </a:xfrm>
          <a:prstGeom prst="rect">
            <a:avLst/>
          </a:prstGeom>
        </p:spPr>
        <p:txBody>
          <a:bodyPr wrap="square">
            <a:spAutoFit/>
          </a:bodyPr>
          <a:lstStyle/>
          <a:p>
            <a:pPr algn="r" defTabSz="457189" hangingPunct="0"/>
            <a:r>
              <a:rPr lang="en-US" sz="1000" kern="0" dirty="0">
                <a:solidFill>
                  <a:srgbClr val="FF9900"/>
                </a:solidFill>
                <a:latin typeface="Amazon Ember"/>
                <a:cs typeface="Arial" panose="020B0604020202020204" pitchFamily="34" charset="0"/>
              </a:rPr>
              <a:t>Related data</a:t>
            </a:r>
          </a:p>
        </p:txBody>
      </p:sp>
      <p:sp>
        <p:nvSpPr>
          <p:cNvPr id="2" name="Rectangle 1"/>
          <p:cNvSpPr/>
          <p:nvPr/>
        </p:nvSpPr>
        <p:spPr>
          <a:xfrm>
            <a:off x="215209" y="2452683"/>
            <a:ext cx="2036501" cy="633418"/>
          </a:xfrm>
          <a:prstGeom prst="rect">
            <a:avLst/>
          </a:prstGeom>
          <a:noFill/>
          <a:ln>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2942" y="157748"/>
            <a:ext cx="617220" cy="411480"/>
          </a:xfrm>
          <a:prstGeom prst="rect">
            <a:avLst/>
          </a:prstGeom>
        </p:spPr>
      </p:pic>
    </p:spTree>
    <p:extLst>
      <p:ext uri="{BB962C8B-B14F-4D97-AF65-F5344CB8AC3E}">
        <p14:creationId xmlns:p14="http://schemas.microsoft.com/office/powerpoint/2010/main" val="293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7335" y="2887443"/>
            <a:ext cx="2889582" cy="1027204"/>
          </a:xfrm>
          <a:prstGeom prst="rect">
            <a:avLst/>
          </a:prstGeom>
          <a:noFill/>
        </p:spPr>
        <p:txBody>
          <a:bodyPr wrap="square" rtlCol="0">
            <a:spAutoFit/>
          </a:bodyPr>
          <a:lstStyle/>
          <a:p>
            <a:pPr defTabSz="457189">
              <a:lnSpc>
                <a:spcPct val="150000"/>
              </a:lnSpc>
            </a:pPr>
            <a:r>
              <a:rPr lang="en-US" sz="1350" dirty="0">
                <a:solidFill>
                  <a:prstClr val="white"/>
                </a:solidFill>
                <a:latin typeface="Amazon Ember" panose="020B0603020204020204"/>
              </a:rPr>
              <a:t>Monthly furniture subscription</a:t>
            </a:r>
          </a:p>
          <a:p>
            <a:pPr defTabSz="457189">
              <a:lnSpc>
                <a:spcPct val="150000"/>
              </a:lnSpc>
            </a:pPr>
            <a:r>
              <a:rPr lang="en-US" sz="1350" dirty="0">
                <a:solidFill>
                  <a:prstClr val="white"/>
                </a:solidFill>
                <a:latin typeface="Amazon Ember" panose="020B0603020204020204"/>
              </a:rPr>
              <a:t>Operating in 6+ cities</a:t>
            </a:r>
          </a:p>
          <a:p>
            <a:pPr defTabSz="457189">
              <a:lnSpc>
                <a:spcPct val="150000"/>
              </a:lnSpc>
            </a:pPr>
            <a:r>
              <a:rPr lang="en-US" sz="1350" dirty="0">
                <a:solidFill>
                  <a:prstClr val="white"/>
                </a:solidFill>
                <a:latin typeface="Amazon Ember" panose="020B0603020204020204"/>
              </a:rPr>
              <a:t>Leasing term from 1 to 12 months</a:t>
            </a:r>
          </a:p>
        </p:txBody>
      </p:sp>
      <p:sp>
        <p:nvSpPr>
          <p:cNvPr id="5"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pPr>
            <a:r>
              <a:rPr lang="en-US" sz="2500" spc="56" dirty="0">
                <a:solidFill>
                  <a:srgbClr val="FFFFFF"/>
                </a:solidFill>
                <a:latin typeface="Amazon Ember"/>
                <a:sym typeface="Helvetica Neue"/>
              </a:rPr>
              <a:t>Inventory planning case study: CasaOne</a:t>
            </a:r>
          </a:p>
          <a:p>
            <a:pPr defTabSz="457189">
              <a:spcAft>
                <a:spcPts val="400"/>
              </a:spcAft>
            </a:pPr>
            <a:r>
              <a:rPr lang="en-US" sz="1400" spc="56" dirty="0" err="1">
                <a:solidFill>
                  <a:srgbClr val="FF9900"/>
                </a:solidFill>
                <a:latin typeface="Amazon Ember"/>
                <a:sym typeface="Helvetica Neue"/>
              </a:rPr>
              <a:t>CasaOne</a:t>
            </a:r>
            <a:r>
              <a:rPr lang="en-US" sz="1400" spc="56" dirty="0">
                <a:solidFill>
                  <a:srgbClr val="FF9900"/>
                </a:solidFill>
                <a:latin typeface="Amazon Ember"/>
                <a:sym typeface="Helvetica Neue"/>
              </a:rPr>
              <a:t>: </a:t>
            </a:r>
            <a:r>
              <a:rPr lang="en-US" sz="1300" spc="56" dirty="0">
                <a:solidFill>
                  <a:srgbClr val="FF9900"/>
                </a:solidFill>
                <a:latin typeface="Amazon Ember"/>
                <a:sym typeface="Helvetica Neue"/>
              </a:rPr>
              <a:t>Furniture rental e-commerce company operating in 6+ cities</a:t>
            </a:r>
            <a:endParaRPr lang="en-US" sz="1400" dirty="0">
              <a:solidFill>
                <a:srgbClr val="FF9900"/>
              </a:solidFill>
              <a:latin typeface="Amazon Ember"/>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35" y="1451033"/>
            <a:ext cx="2889582" cy="1131907"/>
          </a:xfrm>
          <a:prstGeom prst="rect">
            <a:avLst/>
          </a:prstGeom>
        </p:spPr>
      </p:pic>
      <p:sp>
        <p:nvSpPr>
          <p:cNvPr id="2" name="Rectangle 1"/>
          <p:cNvSpPr/>
          <p:nvPr/>
        </p:nvSpPr>
        <p:spPr>
          <a:xfrm>
            <a:off x="3618662" y="1451033"/>
            <a:ext cx="4572000" cy="1731243"/>
          </a:xfrm>
          <a:prstGeom prst="rect">
            <a:avLst/>
          </a:prstGeom>
        </p:spPr>
        <p:txBody>
          <a:bodyPr>
            <a:spAutoFit/>
          </a:bodyPr>
          <a:lstStyle/>
          <a:p>
            <a:pPr defTabSz="914378" eaLnBrk="0" fontAlgn="base" hangingPunct="0">
              <a:spcBef>
                <a:spcPct val="0"/>
              </a:spcBef>
              <a:spcAft>
                <a:spcPct val="0"/>
              </a:spcAft>
            </a:pPr>
            <a:r>
              <a:rPr lang="en-US" altLang="en-US" sz="1575" i="1" dirty="0">
                <a:solidFill>
                  <a:srgbClr val="FF9900"/>
                </a:solidFill>
                <a:latin typeface="Calibri Light" panose="020F0302020204030204"/>
              </a:rPr>
              <a:t>“</a:t>
            </a:r>
            <a:r>
              <a:rPr lang="en-US" sz="1575" i="1" dirty="0">
                <a:solidFill>
                  <a:srgbClr val="FF9900"/>
                </a:solidFill>
                <a:latin typeface="Calibri Light" panose="020F0302020204030204"/>
              </a:rPr>
              <a:t>With Amazon Forecast, our sales prediction accuracy has </a:t>
            </a:r>
            <a:r>
              <a:rPr lang="en-US" sz="1575" b="1" i="1" dirty="0">
                <a:solidFill>
                  <a:prstClr val="white"/>
                </a:solidFill>
                <a:latin typeface="Calibri Light" panose="020F0302020204030204"/>
              </a:rPr>
              <a:t>improved by 20% </a:t>
            </a:r>
            <a:r>
              <a:rPr lang="en-US" sz="1575" i="1" dirty="0">
                <a:solidFill>
                  <a:srgbClr val="FF9900"/>
                </a:solidFill>
                <a:latin typeface="Calibri Light" panose="020F0302020204030204"/>
              </a:rPr>
              <a:t>compared to our existing forecasting algorithm. This means we can stock the right products and save on purchase costs..." </a:t>
            </a:r>
            <a:endParaRPr lang="en-US" altLang="en-US" sz="1575" i="1" dirty="0">
              <a:solidFill>
                <a:srgbClr val="FF9900"/>
              </a:solidFill>
              <a:latin typeface="Calibri Light" panose="020F0302020204030204"/>
            </a:endParaRPr>
          </a:p>
          <a:p>
            <a:pPr defTabSz="914378" eaLnBrk="0" fontAlgn="base" hangingPunct="0">
              <a:spcBef>
                <a:spcPct val="0"/>
              </a:spcBef>
              <a:spcAft>
                <a:spcPct val="0"/>
              </a:spcAft>
            </a:pPr>
            <a:endParaRPr lang="en-US" altLang="en-US" dirty="0">
              <a:solidFill>
                <a:prstClr val="white"/>
              </a:solidFill>
              <a:latin typeface="Ink Free" panose="03080402000500000000" pitchFamily="66" charset="0"/>
            </a:endParaRPr>
          </a:p>
          <a:p>
            <a:pPr defTabSz="914378" eaLnBrk="0" fontAlgn="base" hangingPunct="0">
              <a:spcBef>
                <a:spcPct val="0"/>
              </a:spcBef>
              <a:spcAft>
                <a:spcPct val="0"/>
              </a:spcAft>
            </a:pPr>
            <a:r>
              <a:rPr lang="en-US" altLang="en-US" sz="1275" dirty="0" err="1">
                <a:solidFill>
                  <a:prstClr val="white"/>
                </a:solidFill>
                <a:latin typeface="Amazon Ember" panose="020B0603020204020204"/>
              </a:rPr>
              <a:t>Madhusudan</a:t>
            </a:r>
            <a:r>
              <a:rPr lang="en-US" altLang="en-US" sz="1275" dirty="0">
                <a:solidFill>
                  <a:prstClr val="white"/>
                </a:solidFill>
                <a:latin typeface="Amazon Ember" panose="020B0603020204020204"/>
              </a:rPr>
              <a:t> </a:t>
            </a:r>
            <a:r>
              <a:rPr lang="en-US" altLang="en-US" sz="1275" dirty="0" err="1">
                <a:solidFill>
                  <a:prstClr val="white"/>
                </a:solidFill>
                <a:latin typeface="Amazon Ember" panose="020B0603020204020204"/>
              </a:rPr>
              <a:t>Kagwad</a:t>
            </a:r>
            <a:r>
              <a:rPr lang="en-US" altLang="en-US" sz="1275" dirty="0">
                <a:solidFill>
                  <a:prstClr val="white"/>
                </a:solidFill>
                <a:latin typeface="Amazon Ember" panose="020B0603020204020204"/>
              </a:rPr>
              <a:t>, Co-founder and Head of Products</a:t>
            </a:r>
          </a:p>
          <a:p>
            <a:pPr defTabSz="914378" eaLnBrk="0" fontAlgn="base" hangingPunct="0">
              <a:spcBef>
                <a:spcPct val="0"/>
              </a:spcBef>
              <a:spcAft>
                <a:spcPct val="0"/>
              </a:spcAft>
            </a:pPr>
            <a:r>
              <a:rPr lang="en-US" altLang="en-US" sz="1275" dirty="0" err="1">
                <a:solidFill>
                  <a:prstClr val="white"/>
                </a:solidFill>
                <a:latin typeface="Amazon Ember" panose="020B0603020204020204"/>
              </a:rPr>
              <a:t>CasaOne</a:t>
            </a:r>
            <a:r>
              <a:rPr lang="en-US" altLang="en-US" sz="1275" dirty="0">
                <a:solidFill>
                  <a:prstClr val="white"/>
                </a:solidFill>
                <a:latin typeface="Amazon Ember" panose="020B0603020204020204"/>
              </a:rPr>
              <a:t> </a:t>
            </a:r>
          </a:p>
        </p:txBody>
      </p:sp>
    </p:spTree>
    <p:extLst>
      <p:ext uri="{BB962C8B-B14F-4D97-AF65-F5344CB8AC3E}">
        <p14:creationId xmlns:p14="http://schemas.microsoft.com/office/powerpoint/2010/main" val="3505515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irabelle Arm Chair Teal Velvet"/>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182766" y="1972199"/>
            <a:ext cx="2106251" cy="21062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irvana Corner Sectional Dakota T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498" y="1972201"/>
            <a:ext cx="4052844" cy="21062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5141" y="1155322"/>
            <a:ext cx="6258445" cy="738664"/>
          </a:xfrm>
          <a:prstGeom prst="rect">
            <a:avLst/>
          </a:prstGeom>
          <a:noFill/>
        </p:spPr>
        <p:txBody>
          <a:bodyPr wrap="none" rtlCol="0">
            <a:spAutoFit/>
          </a:bodyPr>
          <a:lstStyle/>
          <a:p>
            <a:pPr defTabSz="457189"/>
            <a:r>
              <a:rPr lang="en-US" sz="1400" dirty="0">
                <a:solidFill>
                  <a:srgbClr val="EB8D00"/>
                </a:solidFill>
                <a:latin typeface="Amazon Ember" panose="020B0603020204020204"/>
              </a:rPr>
              <a:t>Business challenge: </a:t>
            </a:r>
          </a:p>
          <a:p>
            <a:pPr marL="257175" indent="-257175" defTabSz="457189">
              <a:buFont typeface="Arial" panose="020B0604020202020204" pitchFamily="34" charset="0"/>
              <a:buChar char="•"/>
            </a:pPr>
            <a:r>
              <a:rPr lang="en-US" sz="1400" dirty="0">
                <a:solidFill>
                  <a:prstClr val="white"/>
                </a:solidFill>
                <a:latin typeface="Amazon Ember" panose="020B0603020204020204"/>
              </a:rPr>
              <a:t>Predict product demand for fast and slow moving products across cities</a:t>
            </a:r>
          </a:p>
          <a:p>
            <a:pPr marL="257175" indent="-257175" defTabSz="457189">
              <a:buFont typeface="Arial" panose="020B0604020202020204" pitchFamily="34" charset="0"/>
              <a:buChar char="•"/>
            </a:pPr>
            <a:r>
              <a:rPr lang="en-US" sz="1400" dirty="0">
                <a:solidFill>
                  <a:prstClr val="white"/>
                </a:solidFill>
                <a:latin typeface="Amazon Ember" panose="020B0603020204020204"/>
              </a:rPr>
              <a:t>Reduce inventory build up in warehouse</a:t>
            </a:r>
          </a:p>
        </p:txBody>
      </p:sp>
      <p:sp>
        <p:nvSpPr>
          <p:cNvPr id="18"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pPr>
            <a:r>
              <a:rPr lang="en-US" sz="2500" spc="56" dirty="0">
                <a:solidFill>
                  <a:srgbClr val="FFFFFF"/>
                </a:solidFill>
                <a:latin typeface="Amazon Ember"/>
                <a:sym typeface="Helvetica Neue"/>
              </a:rPr>
              <a:t>Inventory planning case study: CasaOne</a:t>
            </a:r>
          </a:p>
          <a:p>
            <a:pPr defTabSz="457189">
              <a:spcAft>
                <a:spcPts val="400"/>
              </a:spcAft>
            </a:pPr>
            <a:r>
              <a:rPr lang="en-US" sz="1400" spc="56" dirty="0">
                <a:solidFill>
                  <a:srgbClr val="FF9900"/>
                </a:solidFill>
                <a:latin typeface="Amazon Ember"/>
                <a:sym typeface="Helvetica Neue"/>
              </a:rPr>
              <a:t>CasaOne - </a:t>
            </a:r>
            <a:r>
              <a:rPr lang="en-US" sz="1300" spc="56" dirty="0">
                <a:solidFill>
                  <a:srgbClr val="FF9900"/>
                </a:solidFill>
                <a:latin typeface="Amazon Ember"/>
                <a:sym typeface="Helvetica Neue"/>
              </a:rPr>
              <a:t>Furniture rental e-commerce company</a:t>
            </a:r>
            <a:endParaRPr lang="en-US" sz="1400" dirty="0">
              <a:solidFill>
                <a:srgbClr val="FF9900"/>
              </a:solidFill>
              <a:latin typeface="Amazon Ember"/>
            </a:endParaRPr>
          </a:p>
        </p:txBody>
      </p:sp>
      <p:sp>
        <p:nvSpPr>
          <p:cNvPr id="2" name="Rectangle 1"/>
          <p:cNvSpPr/>
          <p:nvPr/>
        </p:nvSpPr>
        <p:spPr>
          <a:xfrm>
            <a:off x="2022549" y="5339276"/>
            <a:ext cx="4572000" cy="507831"/>
          </a:xfrm>
          <a:prstGeom prst="rect">
            <a:avLst/>
          </a:prstGeom>
        </p:spPr>
        <p:txBody>
          <a:bodyPr>
            <a:spAutoFit/>
          </a:bodyPr>
          <a:lstStyle/>
          <a:p>
            <a:r>
              <a:rPr lang="en-US" sz="1350" dirty="0">
                <a:latin typeface="Times New Roman" panose="02020603050405020304" pitchFamily="18" charset="0"/>
                <a:ea typeface="Calibri" panose="020F0502020204030204" pitchFamily="34" charset="0"/>
              </a:rPr>
              <a:t>We could have saved a total of $25K for the month of July for these SKUs</a:t>
            </a:r>
            <a:endParaRPr lang="en-US" sz="1350" dirty="0"/>
          </a:p>
        </p:txBody>
      </p:sp>
      <p:sp>
        <p:nvSpPr>
          <p:cNvPr id="3" name="TextBox 2"/>
          <p:cNvSpPr txBox="1"/>
          <p:nvPr/>
        </p:nvSpPr>
        <p:spPr>
          <a:xfrm>
            <a:off x="3432498" y="4078452"/>
            <a:ext cx="4052844" cy="461665"/>
          </a:xfrm>
          <a:prstGeom prst="rect">
            <a:avLst/>
          </a:prstGeom>
          <a:noFill/>
        </p:spPr>
        <p:txBody>
          <a:bodyPr wrap="square" rtlCol="0">
            <a:spAutoFit/>
          </a:bodyPr>
          <a:lstStyle/>
          <a:p>
            <a:pPr algn="ctr"/>
            <a:r>
              <a:rPr lang="en-US" sz="1200" dirty="0">
                <a:solidFill>
                  <a:schemeClr val="bg1"/>
                </a:solidFill>
              </a:rPr>
              <a:t>Infrequent demand</a:t>
            </a:r>
          </a:p>
          <a:p>
            <a:pPr algn="ctr"/>
            <a:r>
              <a:rPr lang="en-US" sz="1200" dirty="0">
                <a:solidFill>
                  <a:schemeClr val="bg1"/>
                </a:solidFill>
              </a:rPr>
              <a:t>Occupies more warehouse space</a:t>
            </a:r>
          </a:p>
        </p:txBody>
      </p:sp>
      <p:sp>
        <p:nvSpPr>
          <p:cNvPr id="9" name="TextBox 8"/>
          <p:cNvSpPr txBox="1"/>
          <p:nvPr/>
        </p:nvSpPr>
        <p:spPr>
          <a:xfrm>
            <a:off x="1182766" y="4078452"/>
            <a:ext cx="2106251" cy="646331"/>
          </a:xfrm>
          <a:prstGeom prst="rect">
            <a:avLst/>
          </a:prstGeom>
          <a:noFill/>
        </p:spPr>
        <p:txBody>
          <a:bodyPr wrap="square" rtlCol="0">
            <a:spAutoFit/>
          </a:bodyPr>
          <a:lstStyle/>
          <a:p>
            <a:pPr algn="ctr"/>
            <a:r>
              <a:rPr lang="en-US" sz="1200" dirty="0">
                <a:solidFill>
                  <a:schemeClr val="bg1"/>
                </a:solidFill>
              </a:rPr>
              <a:t>Frequent demand</a:t>
            </a:r>
          </a:p>
          <a:p>
            <a:pPr algn="ctr"/>
            <a:r>
              <a:rPr lang="en-US" sz="1200" dirty="0">
                <a:solidFill>
                  <a:schemeClr val="bg1"/>
                </a:solidFill>
              </a:rPr>
              <a:t>Occupies less warehouse space</a:t>
            </a:r>
          </a:p>
        </p:txBody>
      </p:sp>
      <p:pic>
        <p:nvPicPr>
          <p:cNvPr id="12" name="Picture 1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962835" y="113781"/>
            <a:ext cx="1044006" cy="408958"/>
          </a:xfrm>
          <a:prstGeom prst="rect">
            <a:avLst/>
          </a:prstGeom>
        </p:spPr>
      </p:pic>
    </p:spTree>
    <p:extLst>
      <p:ext uri="{BB962C8B-B14F-4D97-AF65-F5344CB8AC3E}">
        <p14:creationId xmlns:p14="http://schemas.microsoft.com/office/powerpoint/2010/main" val="216887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02CD2786-9BFC-C245-8A2F-08E6FD91984A}"/>
              </a:ext>
            </a:extLst>
          </p:cNvPr>
          <p:cNvSpPr/>
          <p:nvPr/>
        </p:nvSpPr>
        <p:spPr>
          <a:xfrm>
            <a:off x="7306570" y="1596500"/>
            <a:ext cx="1055126" cy="1128999"/>
          </a:xfrm>
          <a:prstGeom prst="rect">
            <a:avLst/>
          </a:prstGeom>
          <a:noFill/>
          <a:ln w="19050">
            <a:solidFill>
              <a:srgbClr val="FF9900"/>
            </a:solidFill>
            <a:tailEnd type="triangle"/>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Private </a:t>
            </a:r>
            <a:endParaRPr lang="en-US" sz="9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forecasting API</a:t>
            </a:r>
          </a:p>
        </p:txBody>
      </p:sp>
      <p:sp>
        <p:nvSpPr>
          <p:cNvPr id="7" name="Straight Arrow Connector 22">
            <a:extLst>
              <a:ext uri="{FF2B5EF4-FFF2-40B4-BE49-F238E27FC236}">
                <a16:creationId xmlns:a16="http://schemas.microsoft.com/office/drawing/2014/main" id="{7F563873-8D41-1F4A-9CDA-DE0631B762E4}"/>
              </a:ext>
            </a:extLst>
          </p:cNvPr>
          <p:cNvSpPr/>
          <p:nvPr/>
        </p:nvSpPr>
        <p:spPr>
          <a:xfrm>
            <a:off x="2662069" y="2217435"/>
            <a:ext cx="1714500" cy="11359"/>
          </a:xfrm>
          <a:prstGeom prst="line">
            <a:avLst/>
          </a:prstGeom>
          <a:ln w="63500">
            <a:solidFill>
              <a:srgbClr val="C93CB2"/>
            </a:solidFill>
            <a:headEnd type="none" w="med" len="med"/>
            <a:tailEnd type="none" w="med" len="med"/>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pic>
        <p:nvPicPr>
          <p:cNvPr id="8" name="Picture 7" descr="Picture 23">
            <a:extLst>
              <a:ext uri="{FF2B5EF4-FFF2-40B4-BE49-F238E27FC236}">
                <a16:creationId xmlns:a16="http://schemas.microsoft.com/office/drawing/2014/main" id="{21CB8118-A8F8-5545-8C33-440E1104DF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27773" y="1756716"/>
            <a:ext cx="412720" cy="425856"/>
          </a:xfrm>
          <a:prstGeom prst="rect">
            <a:avLst/>
          </a:prstGeom>
          <a:ln w="12700">
            <a:miter lim="400000"/>
          </a:ln>
        </p:spPr>
      </p:pic>
      <p:pic>
        <p:nvPicPr>
          <p:cNvPr id="10" name="Picture 9" descr="Picture 1">
            <a:extLst>
              <a:ext uri="{FF2B5EF4-FFF2-40B4-BE49-F238E27FC236}">
                <a16:creationId xmlns:a16="http://schemas.microsoft.com/office/drawing/2014/main" id="{66887600-E9D8-3349-95AA-8D5BA88055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99211" y="2060300"/>
            <a:ext cx="238500" cy="314271"/>
          </a:xfrm>
          <a:prstGeom prst="rect">
            <a:avLst/>
          </a:prstGeom>
          <a:ln w="12700">
            <a:miter lim="400000"/>
          </a:ln>
        </p:spPr>
      </p:pic>
      <p:sp>
        <p:nvSpPr>
          <p:cNvPr id="13" name="Oval 12">
            <a:extLst>
              <a:ext uri="{FF2B5EF4-FFF2-40B4-BE49-F238E27FC236}">
                <a16:creationId xmlns:a16="http://schemas.microsoft.com/office/drawing/2014/main" id="{D5D311D5-73F5-5A49-9D69-EB28B88579B9}"/>
              </a:ext>
            </a:extLst>
          </p:cNvPr>
          <p:cNvSpPr/>
          <p:nvPr/>
        </p:nvSpPr>
        <p:spPr>
          <a:xfrm>
            <a:off x="4393423" y="1854936"/>
            <a:ext cx="627752" cy="663202"/>
          </a:xfrm>
          <a:prstGeom prst="ellipse">
            <a:avLst/>
          </a:prstGeom>
          <a:noFill/>
          <a:ln w="63500">
            <a:solidFill>
              <a:srgbClr val="C93CB2"/>
            </a:solidFill>
            <a:miter/>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sp>
        <p:nvSpPr>
          <p:cNvPr id="14" name="Amazon…">
            <a:extLst>
              <a:ext uri="{FF2B5EF4-FFF2-40B4-BE49-F238E27FC236}">
                <a16:creationId xmlns:a16="http://schemas.microsoft.com/office/drawing/2014/main" id="{7033D60D-A681-DA47-A14B-F0FC74D40927}"/>
              </a:ext>
            </a:extLst>
          </p:cNvPr>
          <p:cNvSpPr txBox="1"/>
          <p:nvPr/>
        </p:nvSpPr>
        <p:spPr>
          <a:xfrm>
            <a:off x="4172080" y="2582887"/>
            <a:ext cx="1170662" cy="17120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8573" tIns="8573" rIns="8573" bIns="8573"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r>
              <a:rPr sz="1000" kern="0" dirty="0">
                <a:solidFill>
                  <a:srgbClr val="FFFFFF"/>
                </a:solidFill>
                <a:latin typeface="Amazon Ember"/>
                <a:cs typeface="Arial" panose="020B0604020202020204" pitchFamily="34" charset="0"/>
              </a:rPr>
              <a:t>Amazon Forecast</a:t>
            </a:r>
          </a:p>
        </p:txBody>
      </p:sp>
      <p:pic>
        <p:nvPicPr>
          <p:cNvPr id="15" name="Picture 14" descr="Picture 66">
            <a:extLst>
              <a:ext uri="{FF2B5EF4-FFF2-40B4-BE49-F238E27FC236}">
                <a16:creationId xmlns:a16="http://schemas.microsoft.com/office/drawing/2014/main" id="{4CB78944-7791-714C-84D6-C276C53D87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537343" y="2015333"/>
            <a:ext cx="340033" cy="334479"/>
          </a:xfrm>
          <a:prstGeom prst="rect">
            <a:avLst/>
          </a:prstGeom>
          <a:ln w="12700">
            <a:miter lim="400000"/>
          </a:ln>
        </p:spPr>
      </p:pic>
      <p:cxnSp>
        <p:nvCxnSpPr>
          <p:cNvPr id="16" name="Straight Arrow Connector 15">
            <a:extLst>
              <a:ext uri="{FF2B5EF4-FFF2-40B4-BE49-F238E27FC236}">
                <a16:creationId xmlns:a16="http://schemas.microsoft.com/office/drawing/2014/main" id="{5D79BBF1-D1AE-A84B-B8DB-B56463B56E11}"/>
              </a:ext>
            </a:extLst>
          </p:cNvPr>
          <p:cNvCxnSpPr/>
          <p:nvPr/>
        </p:nvCxnSpPr>
        <p:spPr>
          <a:xfrm>
            <a:off x="2209671" y="2217435"/>
            <a:ext cx="331338" cy="0"/>
          </a:xfrm>
          <a:prstGeom prst="straightConnector1">
            <a:avLst/>
          </a:prstGeom>
          <a:ln w="63500">
            <a:solidFill>
              <a:srgbClr val="FFFFFF"/>
            </a:solidFill>
            <a:tailEnd type="triangle"/>
          </a:ln>
        </p:spPr>
      </p:cxnSp>
      <p:sp>
        <p:nvSpPr>
          <p:cNvPr id="18" name="Rectangle 17"/>
          <p:cNvSpPr/>
          <p:nvPr/>
        </p:nvSpPr>
        <p:spPr>
          <a:xfrm>
            <a:off x="347631" y="1696965"/>
            <a:ext cx="1507981" cy="246221"/>
          </a:xfrm>
          <a:prstGeom prst="rect">
            <a:avLst/>
          </a:prstGeom>
        </p:spPr>
        <p:txBody>
          <a:bodyPr wrap="square">
            <a:spAutoFit/>
          </a:bodyPr>
          <a:lstStyle/>
          <a:p>
            <a:pPr algn="r" defTabSz="457189" hangingPunct="0"/>
            <a:r>
              <a:rPr lang="en-US" sz="1000" kern="0" dirty="0">
                <a:solidFill>
                  <a:srgbClr val="FF9900"/>
                </a:solidFill>
                <a:latin typeface="Amazon Ember"/>
                <a:cs typeface="Arial" panose="020B0604020202020204" pitchFamily="34" charset="0"/>
              </a:rPr>
              <a:t>Historical data</a:t>
            </a:r>
          </a:p>
        </p:txBody>
      </p:sp>
      <p:sp>
        <p:nvSpPr>
          <p:cNvPr id="20" name="Tracks, artists, albums">
            <a:extLst>
              <a:ext uri="{FF2B5EF4-FFF2-40B4-BE49-F238E27FC236}">
                <a16:creationId xmlns:a16="http://schemas.microsoft.com/office/drawing/2014/main" id="{DD129335-43AA-D343-B7A2-1C6B828267E4}"/>
              </a:ext>
            </a:extLst>
          </p:cNvPr>
          <p:cNvSpPr txBox="1"/>
          <p:nvPr/>
        </p:nvSpPr>
        <p:spPr>
          <a:xfrm>
            <a:off x="208901" y="1920055"/>
            <a:ext cx="1618350" cy="617478"/>
          </a:xfrm>
          <a:prstGeom prst="rect">
            <a:avLst/>
          </a:prstGeom>
          <a:ln w="12700">
            <a:miter lim="400000"/>
          </a:ln>
          <a:extLst>
            <a:ext uri="{C572A759-6A51-4108-AA02-DFA0A04FC94B}">
              <ma14:wrappingTextBoxFlag xmlns="" xmlns:ma14="http://schemas.microsoft.com/office/mac/drawingml/2011/main" val="1"/>
            </a:ext>
          </a:extLst>
        </p:spPr>
        <p:txBody>
          <a:bodyPr wrap="square" lIns="8573" tIns="8573" rIns="8573" bIns="8573">
            <a:spAutoFit/>
          </a:bodyPr>
          <a:lstStyle>
            <a:lvl1pPr algn="r">
              <a:defRPr sz="4000">
                <a:solidFill>
                  <a:srgbClr val="FFFFFF"/>
                </a:solidFill>
                <a:latin typeface="Amazon Ember"/>
                <a:ea typeface="Amazon Ember"/>
                <a:cs typeface="Amazon Ember"/>
                <a:sym typeface="Amazon Ember"/>
              </a:defRPr>
            </a:lvl1pPr>
          </a:lstStyle>
          <a:p>
            <a:pPr defTabSz="457189" hangingPunct="0"/>
            <a:r>
              <a:rPr lang="en-US" sz="975" kern="0" dirty="0">
                <a:cs typeface="Arial" panose="020B0604020202020204" pitchFamily="34" charset="0"/>
              </a:rPr>
              <a:t>Past sales of Beds, Mattresses and Sofas </a:t>
            </a:r>
          </a:p>
          <a:p>
            <a:pPr defTabSz="457189" hangingPunct="0"/>
            <a:r>
              <a:rPr lang="en-US" sz="975" kern="0" dirty="0">
                <a:cs typeface="Arial" panose="020B0604020202020204" pitchFamily="34" charset="0"/>
              </a:rPr>
              <a:t>per city</a:t>
            </a:r>
          </a:p>
          <a:p>
            <a:pPr defTabSz="457189" hangingPunct="0"/>
            <a:endParaRPr lang="en-US" sz="975" kern="0" dirty="0">
              <a:cs typeface="Arial" panose="020B0604020202020204" pitchFamily="34" charset="0"/>
            </a:endParaRPr>
          </a:p>
        </p:txBody>
      </p:sp>
      <p:sp>
        <p:nvSpPr>
          <p:cNvPr id="22" name="Straight Arrow Connector 22">
            <a:extLst>
              <a:ext uri="{FF2B5EF4-FFF2-40B4-BE49-F238E27FC236}">
                <a16:creationId xmlns:a16="http://schemas.microsoft.com/office/drawing/2014/main" id="{7F563873-8D41-1F4A-9CDA-DE0631B762E4}"/>
              </a:ext>
            </a:extLst>
          </p:cNvPr>
          <p:cNvSpPr/>
          <p:nvPr/>
        </p:nvSpPr>
        <p:spPr>
          <a:xfrm>
            <a:off x="5021454" y="2228794"/>
            <a:ext cx="2256755" cy="0"/>
          </a:xfrm>
          <a:prstGeom prst="line">
            <a:avLst/>
          </a:prstGeom>
          <a:ln w="63500">
            <a:solidFill>
              <a:srgbClr val="C93CB2"/>
            </a:solidFill>
            <a:tailEnd type="triangle"/>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sp>
        <p:nvSpPr>
          <p:cNvPr id="26"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pPr>
            <a:r>
              <a:rPr lang="en-US" sz="2500" spc="56" dirty="0">
                <a:solidFill>
                  <a:srgbClr val="FFFFFF"/>
                </a:solidFill>
                <a:latin typeface="Amazon Ember"/>
                <a:sym typeface="Helvetica Neue"/>
              </a:rPr>
              <a:t>Inventory planning case Study: CasaOne</a:t>
            </a:r>
          </a:p>
          <a:p>
            <a:pPr defTabSz="457189">
              <a:spcAft>
                <a:spcPts val="400"/>
              </a:spcAft>
            </a:pPr>
            <a:r>
              <a:rPr lang="en-US" sz="1400" spc="56" dirty="0">
                <a:solidFill>
                  <a:srgbClr val="FF9900"/>
                </a:solidFill>
                <a:latin typeface="Amazon Ember"/>
                <a:sym typeface="Helvetica Neue"/>
              </a:rPr>
              <a:t>CasaOne - F</a:t>
            </a:r>
            <a:r>
              <a:rPr lang="en-US" sz="1300" spc="56" dirty="0">
                <a:solidFill>
                  <a:srgbClr val="FF9900"/>
                </a:solidFill>
                <a:latin typeface="Amazon Ember"/>
                <a:sym typeface="Helvetica Neue"/>
              </a:rPr>
              <a:t>urniture rental e-commerce company</a:t>
            </a:r>
            <a:endParaRPr lang="en-US" sz="1400" dirty="0">
              <a:solidFill>
                <a:srgbClr val="FF9900"/>
              </a:solidFill>
              <a:latin typeface="Amazon Ember"/>
            </a:endParaRPr>
          </a:p>
        </p:txBody>
      </p:sp>
      <p:pic>
        <p:nvPicPr>
          <p:cNvPr id="21" name="Picture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962835" y="113781"/>
            <a:ext cx="1044006" cy="408958"/>
          </a:xfrm>
          <a:prstGeom prst="rect">
            <a:avLst/>
          </a:prstGeom>
        </p:spPr>
      </p:pic>
    </p:spTree>
    <p:extLst>
      <p:ext uri="{BB962C8B-B14F-4D97-AF65-F5344CB8AC3E}">
        <p14:creationId xmlns:p14="http://schemas.microsoft.com/office/powerpoint/2010/main" val="85099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Inventory planning case study: OMOTOR</a:t>
            </a:r>
          </a:p>
          <a:p>
            <a:pPr defTabSz="457189">
              <a:spcAft>
                <a:spcPts val="400"/>
              </a:spcAft>
              <a:defRPr/>
            </a:pPr>
            <a:r>
              <a:rPr lang="en-US" sz="1400" spc="56" dirty="0">
                <a:solidFill>
                  <a:srgbClr val="FF9900"/>
                </a:solidFill>
                <a:latin typeface="Amazon Ember"/>
                <a:sym typeface="Helvetica Neue"/>
              </a:rPr>
              <a:t>OMOTOR – Machine learning SaaS provider</a:t>
            </a:r>
            <a:endParaRPr lang="en-US" sz="1400" dirty="0">
              <a:solidFill>
                <a:srgbClr val="FF9900"/>
              </a:solidFill>
              <a:latin typeface="Amazon Ember"/>
            </a:endParaRPr>
          </a:p>
        </p:txBody>
      </p:sp>
      <p:sp>
        <p:nvSpPr>
          <p:cNvPr id="8" name="TextBox 7"/>
          <p:cNvSpPr txBox="1"/>
          <p:nvPr/>
        </p:nvSpPr>
        <p:spPr>
          <a:xfrm>
            <a:off x="334300" y="3228324"/>
            <a:ext cx="3189527" cy="1488869"/>
          </a:xfrm>
          <a:prstGeom prst="rect">
            <a:avLst/>
          </a:prstGeom>
          <a:noFill/>
        </p:spPr>
        <p:txBody>
          <a:bodyPr wrap="square" rtlCol="0">
            <a:spAutoFit/>
          </a:bodyPr>
          <a:lstStyle/>
          <a:p>
            <a:pPr defTabSz="457189">
              <a:lnSpc>
                <a:spcPct val="150000"/>
              </a:lnSpc>
            </a:pPr>
            <a:r>
              <a:rPr lang="en-US" sz="1350" dirty="0">
                <a:solidFill>
                  <a:schemeClr val="bg1"/>
                </a:solidFill>
                <a:latin typeface="Amazon Ember" panose="020B0603020204020204"/>
              </a:rPr>
              <a:t>SaaS provider in Brazil</a:t>
            </a:r>
          </a:p>
          <a:p>
            <a:pPr defTabSz="457189">
              <a:lnSpc>
                <a:spcPct val="150000"/>
              </a:lnSpc>
            </a:pPr>
            <a:r>
              <a:rPr lang="en-US" sz="1350" dirty="0">
                <a:solidFill>
                  <a:schemeClr val="bg1"/>
                </a:solidFill>
                <a:latin typeface="Amazon Ember" panose="020B0603020204020204"/>
              </a:rPr>
              <a:t>Integrates AI solutions</a:t>
            </a:r>
          </a:p>
          <a:p>
            <a:pPr defTabSz="457189">
              <a:lnSpc>
                <a:spcPct val="150000"/>
              </a:lnSpc>
            </a:pPr>
            <a:r>
              <a:rPr lang="en-US" sz="1350" dirty="0">
                <a:solidFill>
                  <a:schemeClr val="bg1"/>
                </a:solidFill>
                <a:latin typeface="Amazon Ember" panose="020B0603020204020204"/>
              </a:rPr>
              <a:t>Provides services leading technologies</a:t>
            </a:r>
          </a:p>
          <a:p>
            <a:pPr defTabSz="457189">
              <a:lnSpc>
                <a:spcPct val="150000"/>
              </a:lnSpc>
            </a:pPr>
            <a:endParaRPr lang="en-US" sz="2000" dirty="0">
              <a:solidFill>
                <a:schemeClr val="bg1"/>
              </a:solidFill>
              <a:latin typeface="Amazon Ember" panose="020B0603020204020204"/>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4301" y="1204344"/>
            <a:ext cx="2925504" cy="1950336"/>
          </a:xfrm>
          <a:prstGeom prst="rect">
            <a:avLst/>
          </a:prstGeom>
        </p:spPr>
      </p:pic>
      <p:sp>
        <p:nvSpPr>
          <p:cNvPr id="6" name="Rectangle 2"/>
          <p:cNvSpPr>
            <a:spLocks noChangeArrowheads="1"/>
          </p:cNvSpPr>
          <p:nvPr/>
        </p:nvSpPr>
        <p:spPr bwMode="auto">
          <a:xfrm>
            <a:off x="3523827" y="1135636"/>
            <a:ext cx="5049520"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defRPr/>
            </a:pPr>
            <a:r>
              <a:rPr lang="en-US" sz="1600" i="1" dirty="0">
                <a:solidFill>
                  <a:srgbClr val="FF9900"/>
                </a:solidFill>
                <a:latin typeface="Calibri Light" panose="020F0302020204030204"/>
              </a:rPr>
              <a:t>“…we can use more contextual data, optimize more frequently, generate forecasts with upwards of </a:t>
            </a:r>
            <a:r>
              <a:rPr lang="en-US" sz="1600" b="1" i="1" dirty="0">
                <a:solidFill>
                  <a:schemeClr val="bg1"/>
                </a:solidFill>
                <a:latin typeface="Calibri Light" panose="020F0302020204030204"/>
              </a:rPr>
              <a:t>50% improvements in accuracy</a:t>
            </a:r>
            <a:r>
              <a:rPr lang="en-US" sz="1600" i="1" dirty="0">
                <a:solidFill>
                  <a:srgbClr val="FF9900"/>
                </a:solidFill>
                <a:latin typeface="Calibri Light" panose="020F0302020204030204"/>
              </a:rPr>
              <a:t>... Amazon Forecast gives us the ability to create and refine various forecasts from time series data without having to build and train a model manually… ” </a:t>
            </a:r>
            <a:endParaRPr lang="en-US" altLang="en-US" sz="1600" i="1" dirty="0">
              <a:solidFill>
                <a:srgbClr val="FF9900"/>
              </a:solidFill>
              <a:latin typeface="Calibri Light" panose="020F0302020204030204"/>
            </a:endParaRPr>
          </a:p>
          <a:p>
            <a:pPr defTabSz="914378" eaLnBrk="0" fontAlgn="base" hangingPunct="0">
              <a:spcBef>
                <a:spcPct val="0"/>
              </a:spcBef>
              <a:spcAft>
                <a:spcPct val="0"/>
              </a:spcAft>
              <a:defRPr/>
            </a:pPr>
            <a:endParaRPr lang="en-US" altLang="en-US" sz="1600" dirty="0">
              <a:solidFill>
                <a:prstClr val="white"/>
              </a:solidFill>
              <a:latin typeface="Ink Free" panose="03080402000500000000" pitchFamily="66" charset="0"/>
            </a:endParaRPr>
          </a:p>
          <a:p>
            <a:pPr defTabSz="914378" eaLnBrk="0" fontAlgn="base" hangingPunct="0">
              <a:spcBef>
                <a:spcPct val="0"/>
              </a:spcBef>
              <a:spcAft>
                <a:spcPct val="0"/>
              </a:spcAft>
              <a:defRPr/>
            </a:pPr>
            <a:r>
              <a:rPr lang="en-US" sz="1300" dirty="0">
                <a:solidFill>
                  <a:prstClr val="white"/>
                </a:solidFill>
                <a:latin typeface="Amazon Ember" panose="020B0603020204020204"/>
              </a:rPr>
              <a:t>Marcio Rodrigues, CEO </a:t>
            </a:r>
          </a:p>
          <a:p>
            <a:pPr defTabSz="914378" eaLnBrk="0" fontAlgn="base" hangingPunct="0">
              <a:spcBef>
                <a:spcPct val="0"/>
              </a:spcBef>
              <a:spcAft>
                <a:spcPct val="0"/>
              </a:spcAft>
              <a:defRPr/>
            </a:pPr>
            <a:r>
              <a:rPr lang="en-US" sz="1300" dirty="0">
                <a:solidFill>
                  <a:prstClr val="white"/>
                </a:solidFill>
                <a:latin typeface="Amazon Ember" panose="020B0603020204020204"/>
              </a:rPr>
              <a:t>OMOTOR</a:t>
            </a:r>
          </a:p>
        </p:txBody>
      </p:sp>
    </p:spTree>
    <p:extLst>
      <p:ext uri="{BB962C8B-B14F-4D97-AF65-F5344CB8AC3E}">
        <p14:creationId xmlns:p14="http://schemas.microsoft.com/office/powerpoint/2010/main" val="2646502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08823" y="1090317"/>
            <a:ext cx="8726870" cy="523220"/>
          </a:xfrm>
          <a:prstGeom prst="rect">
            <a:avLst/>
          </a:prstGeom>
          <a:noFill/>
        </p:spPr>
        <p:txBody>
          <a:bodyPr wrap="square" rtlCol="0">
            <a:spAutoFit/>
          </a:bodyPr>
          <a:lstStyle/>
          <a:p>
            <a:pPr defTabSz="457189">
              <a:defRPr/>
            </a:pPr>
            <a:r>
              <a:rPr lang="en-US" sz="1400" dirty="0">
                <a:solidFill>
                  <a:srgbClr val="EB8D00"/>
                </a:solidFill>
                <a:latin typeface="Amazon Ember" panose="020B0603020204020204"/>
              </a:rPr>
              <a:t>Business challenge: </a:t>
            </a:r>
          </a:p>
          <a:p>
            <a:pPr defTabSz="457189">
              <a:defRPr/>
            </a:pPr>
            <a:r>
              <a:rPr lang="en-US" sz="1400" dirty="0">
                <a:solidFill>
                  <a:prstClr val="white"/>
                </a:solidFill>
                <a:latin typeface="Amazon Ember" panose="020B0603020204020204"/>
              </a:rPr>
              <a:t>Assist an automotive customer predict sales across 185 vehicles in Brazil</a:t>
            </a:r>
          </a:p>
        </p:txBody>
      </p:sp>
      <p:sp>
        <p:nvSpPr>
          <p:cNvPr id="2" name="Rectangle 1"/>
          <p:cNvSpPr/>
          <p:nvPr/>
        </p:nvSpPr>
        <p:spPr>
          <a:xfrm>
            <a:off x="2022549" y="5339276"/>
            <a:ext cx="4572000" cy="507831"/>
          </a:xfrm>
          <a:prstGeom prst="rect">
            <a:avLst/>
          </a:prstGeom>
        </p:spPr>
        <p:txBody>
          <a:bodyPr>
            <a:spAutoFit/>
          </a:bodyPr>
          <a:lstStyle/>
          <a:p>
            <a:pPr defTabSz="685800">
              <a:defRPr/>
            </a:pPr>
            <a:r>
              <a:rPr lang="en-US" sz="1350" dirty="0">
                <a:solidFill>
                  <a:prstClr val="black"/>
                </a:solidFill>
                <a:latin typeface="Times New Roman" panose="02020603050405020304" pitchFamily="18" charset="0"/>
                <a:ea typeface="Calibri" panose="020F0502020204030204" pitchFamily="34" charset="0"/>
              </a:rPr>
              <a:t>We could have saved a total of $25K for the month of July for these SKUs</a:t>
            </a:r>
            <a:endParaRPr lang="en-US" sz="1350" dirty="0">
              <a:solidFill>
                <a:prstClr val="black"/>
              </a:solidFill>
              <a:latin typeface="Calibri" panose="020F0502020204030204"/>
            </a:endParaRPr>
          </a:p>
        </p:txBody>
      </p:sp>
      <p:pic>
        <p:nvPicPr>
          <p:cNvPr id="1026" name="Picture 2" descr="Brazil becomes automotive engineering export base"/>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91950" y="1644020"/>
            <a:ext cx="4443218" cy="27836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9621" y="104279"/>
            <a:ext cx="617220" cy="411480"/>
          </a:xfrm>
          <a:prstGeom prst="rect">
            <a:avLst/>
          </a:prstGeom>
        </p:spPr>
      </p:pic>
      <p:sp>
        <p:nvSpPr>
          <p:cNvPr id="7"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Inventory planning case study: OMOTOR</a:t>
            </a:r>
          </a:p>
          <a:p>
            <a:pPr defTabSz="457189">
              <a:spcAft>
                <a:spcPts val="400"/>
              </a:spcAft>
              <a:defRPr/>
            </a:pPr>
            <a:r>
              <a:rPr lang="en-US" sz="1400" spc="56" dirty="0">
                <a:solidFill>
                  <a:srgbClr val="FF9900"/>
                </a:solidFill>
                <a:latin typeface="Amazon Ember"/>
                <a:sym typeface="Helvetica Neue"/>
              </a:rPr>
              <a:t>OMOTOR – Machine learning SaaS provider</a:t>
            </a:r>
            <a:endParaRPr lang="en-US" sz="1400" dirty="0">
              <a:solidFill>
                <a:srgbClr val="FF9900"/>
              </a:solidFill>
              <a:latin typeface="Amazon Ember"/>
            </a:endParaRPr>
          </a:p>
        </p:txBody>
      </p:sp>
    </p:spTree>
    <p:extLst>
      <p:ext uri="{BB962C8B-B14F-4D97-AF65-F5344CB8AC3E}">
        <p14:creationId xmlns:p14="http://schemas.microsoft.com/office/powerpoint/2010/main" val="173926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a:extLst>
              <a:ext uri="{FF2B5EF4-FFF2-40B4-BE49-F238E27FC236}">
                <a16:creationId xmlns:a16="http://schemas.microsoft.com/office/drawing/2014/main" id="{02CD2786-9BFC-C245-8A2F-08E6FD91984A}"/>
              </a:ext>
            </a:extLst>
          </p:cNvPr>
          <p:cNvSpPr/>
          <p:nvPr/>
        </p:nvSpPr>
        <p:spPr>
          <a:xfrm>
            <a:off x="7289354" y="1699370"/>
            <a:ext cx="1055126" cy="1128999"/>
          </a:xfrm>
          <a:prstGeom prst="rect">
            <a:avLst/>
          </a:prstGeom>
          <a:noFill/>
          <a:ln w="19050">
            <a:solidFill>
              <a:srgbClr val="FF9900"/>
            </a:solidFill>
            <a:tailEnd type="triangle"/>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Private </a:t>
            </a:r>
            <a:endParaRPr lang="en-US" sz="9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forecasting API</a:t>
            </a:r>
          </a:p>
        </p:txBody>
      </p:sp>
      <p:sp>
        <p:nvSpPr>
          <p:cNvPr id="21" name="Straight Arrow Connector 22">
            <a:extLst>
              <a:ext uri="{FF2B5EF4-FFF2-40B4-BE49-F238E27FC236}">
                <a16:creationId xmlns:a16="http://schemas.microsoft.com/office/drawing/2014/main" id="{7F563873-8D41-1F4A-9CDA-DE0631B762E4}"/>
              </a:ext>
            </a:extLst>
          </p:cNvPr>
          <p:cNvSpPr/>
          <p:nvPr/>
        </p:nvSpPr>
        <p:spPr>
          <a:xfrm>
            <a:off x="2204798" y="2320305"/>
            <a:ext cx="2171409" cy="11359"/>
          </a:xfrm>
          <a:prstGeom prst="line">
            <a:avLst/>
          </a:prstGeom>
          <a:ln w="63500">
            <a:solidFill>
              <a:srgbClr val="C93CB2"/>
            </a:solidFill>
            <a:headEnd type="none" w="med" len="med"/>
            <a:tailEnd type="none" w="med" len="med"/>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defRPr/>
            </a:pPr>
            <a:endParaRPr sz="338" kern="0" dirty="0">
              <a:solidFill>
                <a:srgbClr val="000000"/>
              </a:solidFill>
              <a:latin typeface="Arial" panose="020B0604020202020204" pitchFamily="34" charset="0"/>
              <a:cs typeface="Arial" panose="020B0604020202020204" pitchFamily="34" charset="0"/>
              <a:sym typeface="Helvetica"/>
            </a:endParaRPr>
          </a:p>
        </p:txBody>
      </p:sp>
      <p:pic>
        <p:nvPicPr>
          <p:cNvPr id="23" name="Picture 22" descr="Picture 23">
            <a:extLst>
              <a:ext uri="{FF2B5EF4-FFF2-40B4-BE49-F238E27FC236}">
                <a16:creationId xmlns:a16="http://schemas.microsoft.com/office/drawing/2014/main" id="{21CB8118-A8F8-5545-8C33-440E1104DF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10557" y="1859586"/>
            <a:ext cx="412720" cy="425856"/>
          </a:xfrm>
          <a:prstGeom prst="rect">
            <a:avLst/>
          </a:prstGeom>
          <a:ln w="12700">
            <a:miter lim="400000"/>
          </a:ln>
        </p:spPr>
      </p:pic>
      <p:pic>
        <p:nvPicPr>
          <p:cNvPr id="24" name="Picture 23" descr="Picture 1">
            <a:extLst>
              <a:ext uri="{FF2B5EF4-FFF2-40B4-BE49-F238E27FC236}">
                <a16:creationId xmlns:a16="http://schemas.microsoft.com/office/drawing/2014/main" id="{66887600-E9D8-3349-95AA-8D5BA88055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454255" y="1836281"/>
            <a:ext cx="238500" cy="314271"/>
          </a:xfrm>
          <a:prstGeom prst="rect">
            <a:avLst/>
          </a:prstGeom>
          <a:ln w="12700">
            <a:miter lim="400000"/>
          </a:ln>
        </p:spPr>
      </p:pic>
      <p:pic>
        <p:nvPicPr>
          <p:cNvPr id="25" name="Picture 24" descr="Picture 1">
            <a:extLst>
              <a:ext uri="{FF2B5EF4-FFF2-40B4-BE49-F238E27FC236}">
                <a16:creationId xmlns:a16="http://schemas.microsoft.com/office/drawing/2014/main" id="{ECE0C3CA-D7AB-0D4C-82E6-BD768E33C0F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454255" y="2684333"/>
            <a:ext cx="238500" cy="314271"/>
          </a:xfrm>
          <a:prstGeom prst="rect">
            <a:avLst/>
          </a:prstGeom>
          <a:ln w="12700">
            <a:miter lim="400000"/>
          </a:ln>
        </p:spPr>
      </p:pic>
      <p:sp>
        <p:nvSpPr>
          <p:cNvPr id="27" name="Oval 26">
            <a:extLst>
              <a:ext uri="{FF2B5EF4-FFF2-40B4-BE49-F238E27FC236}">
                <a16:creationId xmlns:a16="http://schemas.microsoft.com/office/drawing/2014/main" id="{D5D311D5-73F5-5A49-9D69-EB28B88579B9}"/>
              </a:ext>
            </a:extLst>
          </p:cNvPr>
          <p:cNvSpPr/>
          <p:nvPr/>
        </p:nvSpPr>
        <p:spPr>
          <a:xfrm>
            <a:off x="4376206" y="1957806"/>
            <a:ext cx="627752" cy="663202"/>
          </a:xfrm>
          <a:prstGeom prst="ellipse">
            <a:avLst/>
          </a:prstGeom>
          <a:noFill/>
          <a:ln w="63500">
            <a:solidFill>
              <a:srgbClr val="C93CB2"/>
            </a:solidFill>
            <a:miter/>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defRPr/>
            </a:pPr>
            <a:endParaRPr sz="338" kern="0" dirty="0">
              <a:solidFill>
                <a:srgbClr val="000000"/>
              </a:solidFill>
              <a:latin typeface="Arial" panose="020B0604020202020204" pitchFamily="34" charset="0"/>
              <a:cs typeface="Arial" panose="020B0604020202020204" pitchFamily="34" charset="0"/>
              <a:sym typeface="Helvetica"/>
            </a:endParaRPr>
          </a:p>
        </p:txBody>
      </p:sp>
      <p:sp>
        <p:nvSpPr>
          <p:cNvPr id="28" name="Amazon…">
            <a:extLst>
              <a:ext uri="{FF2B5EF4-FFF2-40B4-BE49-F238E27FC236}">
                <a16:creationId xmlns:a16="http://schemas.microsoft.com/office/drawing/2014/main" id="{7033D60D-A681-DA47-A14B-F0FC74D40927}"/>
              </a:ext>
            </a:extLst>
          </p:cNvPr>
          <p:cNvSpPr txBox="1"/>
          <p:nvPr/>
        </p:nvSpPr>
        <p:spPr>
          <a:xfrm>
            <a:off x="4154864" y="2685757"/>
            <a:ext cx="1170662" cy="17120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8573" tIns="8573" rIns="8573" bIns="8573"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defRPr/>
            </a:pPr>
            <a:r>
              <a:rPr sz="1000" kern="0" dirty="0">
                <a:solidFill>
                  <a:srgbClr val="FFFFFF"/>
                </a:solidFill>
                <a:latin typeface="Amazon Ember"/>
                <a:cs typeface="Arial" panose="020B0604020202020204" pitchFamily="34" charset="0"/>
              </a:rPr>
              <a:t>Amazon Forecast</a:t>
            </a:r>
          </a:p>
        </p:txBody>
      </p:sp>
      <p:pic>
        <p:nvPicPr>
          <p:cNvPr id="29" name="Picture 28" descr="Picture 66">
            <a:extLst>
              <a:ext uri="{FF2B5EF4-FFF2-40B4-BE49-F238E27FC236}">
                <a16:creationId xmlns:a16="http://schemas.microsoft.com/office/drawing/2014/main" id="{4CB78944-7791-714C-84D6-C276C53D87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520127" y="2118203"/>
            <a:ext cx="340033" cy="334479"/>
          </a:xfrm>
          <a:prstGeom prst="rect">
            <a:avLst/>
          </a:prstGeom>
          <a:ln w="12700">
            <a:miter lim="400000"/>
          </a:ln>
        </p:spPr>
      </p:pic>
      <p:cxnSp>
        <p:nvCxnSpPr>
          <p:cNvPr id="30" name="Straight Arrow Connector 29">
            <a:extLst>
              <a:ext uri="{FF2B5EF4-FFF2-40B4-BE49-F238E27FC236}">
                <a16:creationId xmlns:a16="http://schemas.microsoft.com/office/drawing/2014/main" id="{5D79BBF1-D1AE-A84B-B8DB-B56463B56E11}"/>
              </a:ext>
            </a:extLst>
          </p:cNvPr>
          <p:cNvCxnSpPr/>
          <p:nvPr/>
        </p:nvCxnSpPr>
        <p:spPr>
          <a:xfrm>
            <a:off x="1767087" y="2079951"/>
            <a:ext cx="331338" cy="0"/>
          </a:xfrm>
          <a:prstGeom prst="straightConnector1">
            <a:avLst/>
          </a:prstGeom>
          <a:ln w="63500">
            <a:solidFill>
              <a:srgbClr val="FFFFFF"/>
            </a:solidFill>
            <a:tailEnd type="triangle"/>
          </a:ln>
        </p:spPr>
      </p:cxnSp>
      <p:cxnSp>
        <p:nvCxnSpPr>
          <p:cNvPr id="31" name="Straight Arrow Connector 30">
            <a:extLst>
              <a:ext uri="{FF2B5EF4-FFF2-40B4-BE49-F238E27FC236}">
                <a16:creationId xmlns:a16="http://schemas.microsoft.com/office/drawing/2014/main" id="{A4BEBF33-E809-9840-B2B6-AFD073F9E2FE}"/>
              </a:ext>
            </a:extLst>
          </p:cNvPr>
          <p:cNvCxnSpPr/>
          <p:nvPr/>
        </p:nvCxnSpPr>
        <p:spPr>
          <a:xfrm>
            <a:off x="1767087" y="2804881"/>
            <a:ext cx="331338" cy="0"/>
          </a:xfrm>
          <a:prstGeom prst="straightConnector1">
            <a:avLst/>
          </a:prstGeom>
          <a:ln w="63500">
            <a:solidFill>
              <a:srgbClr val="FFFFFF"/>
            </a:solidFill>
            <a:tailEnd type="triangle"/>
          </a:ln>
        </p:spPr>
      </p:cxnSp>
      <p:sp>
        <p:nvSpPr>
          <p:cNvPr id="32" name="Rectangle 31"/>
          <p:cNvSpPr/>
          <p:nvPr/>
        </p:nvSpPr>
        <p:spPr>
          <a:xfrm>
            <a:off x="0" y="1726345"/>
            <a:ext cx="1450063" cy="246221"/>
          </a:xfrm>
          <a:prstGeom prst="rect">
            <a:avLst/>
          </a:prstGeom>
        </p:spPr>
        <p:txBody>
          <a:bodyPr wrap="square">
            <a:spAutoFit/>
          </a:bodyPr>
          <a:lstStyle/>
          <a:p>
            <a:pPr algn="r" defTabSz="457189" hangingPunct="0">
              <a:defRPr/>
            </a:pPr>
            <a:r>
              <a:rPr lang="en-US" sz="1000" kern="0" dirty="0">
                <a:solidFill>
                  <a:srgbClr val="FF9900"/>
                </a:solidFill>
                <a:latin typeface="Amazon Ember"/>
                <a:cs typeface="Arial" panose="020B0604020202020204" pitchFamily="34" charset="0"/>
              </a:rPr>
              <a:t>Historical data</a:t>
            </a:r>
          </a:p>
        </p:txBody>
      </p:sp>
      <p:sp>
        <p:nvSpPr>
          <p:cNvPr id="33" name="Tracks, artists, albums">
            <a:extLst>
              <a:ext uri="{FF2B5EF4-FFF2-40B4-BE49-F238E27FC236}">
                <a16:creationId xmlns:a16="http://schemas.microsoft.com/office/drawing/2014/main" id="{DD129335-43AA-D343-B7A2-1C6B828267E4}"/>
              </a:ext>
            </a:extLst>
          </p:cNvPr>
          <p:cNvSpPr txBox="1"/>
          <p:nvPr/>
        </p:nvSpPr>
        <p:spPr>
          <a:xfrm>
            <a:off x="215209" y="1905602"/>
            <a:ext cx="1164714" cy="467437"/>
          </a:xfrm>
          <a:prstGeom prst="rect">
            <a:avLst/>
          </a:prstGeom>
          <a:ln w="12700">
            <a:miter lim="400000"/>
          </a:ln>
          <a:extLst>
            <a:ext uri="{C572A759-6A51-4108-AA02-DFA0A04FC94B}">
              <ma14:wrappingTextBoxFlag xmlns="" xmlns:ma14="http://schemas.microsoft.com/office/mac/drawingml/2011/main" val="1"/>
            </a:ext>
          </a:extLst>
        </p:spPr>
        <p:txBody>
          <a:bodyPr wrap="square" lIns="8573" tIns="8573" rIns="8573" bIns="8573">
            <a:spAutoFit/>
          </a:bodyPr>
          <a:lstStyle>
            <a:lvl1pPr algn="r">
              <a:defRPr sz="4000">
                <a:solidFill>
                  <a:srgbClr val="FFFFFF"/>
                </a:solidFill>
                <a:latin typeface="Amazon Ember"/>
                <a:ea typeface="Amazon Ember"/>
                <a:cs typeface="Amazon Ember"/>
                <a:sym typeface="Amazon Ember"/>
              </a:defRPr>
            </a:lvl1pPr>
          </a:lstStyle>
          <a:p>
            <a:pPr defTabSz="457189" hangingPunct="0">
              <a:defRPr/>
            </a:pPr>
            <a:r>
              <a:rPr lang="en-US" sz="975" kern="0" dirty="0">
                <a:cs typeface="Arial" panose="020B0604020202020204" pitchFamily="34" charset="0"/>
              </a:rPr>
              <a:t>Pasts sales of 185 vehicles for various make and models</a:t>
            </a:r>
          </a:p>
        </p:txBody>
      </p:sp>
      <p:sp>
        <p:nvSpPr>
          <p:cNvPr id="34" name="Tracks, artists, albums">
            <a:extLst>
              <a:ext uri="{FF2B5EF4-FFF2-40B4-BE49-F238E27FC236}">
                <a16:creationId xmlns:a16="http://schemas.microsoft.com/office/drawing/2014/main" id="{640420C9-538F-034C-827F-60ABAE349373}"/>
              </a:ext>
            </a:extLst>
          </p:cNvPr>
          <p:cNvSpPr txBox="1"/>
          <p:nvPr/>
        </p:nvSpPr>
        <p:spPr>
          <a:xfrm>
            <a:off x="262819" y="2781733"/>
            <a:ext cx="1166323" cy="167355"/>
          </a:xfrm>
          <a:prstGeom prst="rect">
            <a:avLst/>
          </a:prstGeom>
          <a:ln w="12700">
            <a:miter lim="400000"/>
          </a:ln>
          <a:extLst>
            <a:ext uri="{C572A759-6A51-4108-AA02-DFA0A04FC94B}">
              <ma14:wrappingTextBoxFlag xmlns="" xmlns:ma14="http://schemas.microsoft.com/office/mac/drawingml/2011/main" val="1"/>
            </a:ext>
          </a:extLst>
        </p:spPr>
        <p:txBody>
          <a:bodyPr wrap="square" lIns="8573" tIns="8573" rIns="8573" bIns="8573">
            <a:spAutoFit/>
          </a:bodyPr>
          <a:lstStyle>
            <a:lvl1pPr algn="r">
              <a:defRPr sz="4000">
                <a:solidFill>
                  <a:srgbClr val="FFFFFF"/>
                </a:solidFill>
                <a:latin typeface="Amazon Ember"/>
                <a:ea typeface="Amazon Ember"/>
                <a:cs typeface="Amazon Ember"/>
                <a:sym typeface="Amazon Ember"/>
              </a:defRPr>
            </a:lvl1pPr>
          </a:lstStyle>
          <a:p>
            <a:pPr defTabSz="457189" hangingPunct="0">
              <a:defRPr/>
            </a:pPr>
            <a:r>
              <a:rPr lang="en-US" sz="975" kern="0" dirty="0">
                <a:cs typeface="Arial" panose="020B0604020202020204" pitchFamily="34" charset="0"/>
              </a:rPr>
              <a:t>Price</a:t>
            </a:r>
            <a:endParaRPr sz="975" kern="0" dirty="0">
              <a:cs typeface="Arial" panose="020B0604020202020204" pitchFamily="34" charset="0"/>
            </a:endParaRPr>
          </a:p>
        </p:txBody>
      </p:sp>
      <p:sp>
        <p:nvSpPr>
          <p:cNvPr id="35" name="Straight Arrow Connector 22">
            <a:extLst>
              <a:ext uri="{FF2B5EF4-FFF2-40B4-BE49-F238E27FC236}">
                <a16:creationId xmlns:a16="http://schemas.microsoft.com/office/drawing/2014/main" id="{7F563873-8D41-1F4A-9CDA-DE0631B762E4}"/>
              </a:ext>
            </a:extLst>
          </p:cNvPr>
          <p:cNvSpPr/>
          <p:nvPr/>
        </p:nvSpPr>
        <p:spPr>
          <a:xfrm>
            <a:off x="5004238" y="2331664"/>
            <a:ext cx="2256755" cy="0"/>
          </a:xfrm>
          <a:prstGeom prst="line">
            <a:avLst/>
          </a:prstGeom>
          <a:ln w="63500">
            <a:solidFill>
              <a:srgbClr val="C93CB2"/>
            </a:solidFill>
            <a:tailEnd type="triangle"/>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defRPr/>
            </a:pPr>
            <a:endParaRPr sz="338" kern="0" dirty="0">
              <a:solidFill>
                <a:srgbClr val="000000"/>
              </a:solidFill>
              <a:latin typeface="Arial" panose="020B0604020202020204" pitchFamily="34" charset="0"/>
              <a:cs typeface="Arial" panose="020B0604020202020204" pitchFamily="34" charset="0"/>
              <a:sym typeface="Helvetica"/>
            </a:endParaRPr>
          </a:p>
        </p:txBody>
      </p:sp>
      <p:sp>
        <p:nvSpPr>
          <p:cNvPr id="36" name="Rectangle 35"/>
          <p:cNvSpPr/>
          <p:nvPr/>
        </p:nvSpPr>
        <p:spPr>
          <a:xfrm>
            <a:off x="6498" y="2572788"/>
            <a:ext cx="1450063" cy="246221"/>
          </a:xfrm>
          <a:prstGeom prst="rect">
            <a:avLst/>
          </a:prstGeom>
        </p:spPr>
        <p:txBody>
          <a:bodyPr wrap="square">
            <a:spAutoFit/>
          </a:bodyPr>
          <a:lstStyle/>
          <a:p>
            <a:pPr algn="r" defTabSz="457189" hangingPunct="0">
              <a:defRPr/>
            </a:pPr>
            <a:r>
              <a:rPr lang="en-US" sz="1000" kern="0" dirty="0">
                <a:solidFill>
                  <a:srgbClr val="FF9900"/>
                </a:solidFill>
                <a:latin typeface="Amazon Ember"/>
                <a:cs typeface="Arial" panose="020B0604020202020204" pitchFamily="34" charset="0"/>
              </a:rPr>
              <a:t>Related data</a:t>
            </a:r>
          </a:p>
        </p:txBody>
      </p:sp>
      <p:sp>
        <p:nvSpPr>
          <p:cNvPr id="2" name="Rectangle 1"/>
          <p:cNvSpPr/>
          <p:nvPr/>
        </p:nvSpPr>
        <p:spPr>
          <a:xfrm>
            <a:off x="215209" y="2499981"/>
            <a:ext cx="2036501" cy="633418"/>
          </a:xfrm>
          <a:prstGeom prst="rect">
            <a:avLst/>
          </a:prstGeom>
          <a:noFill/>
          <a:ln>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22"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Inventory planning case study: OMOTOR</a:t>
            </a:r>
          </a:p>
          <a:p>
            <a:pPr defTabSz="457189">
              <a:spcAft>
                <a:spcPts val="400"/>
              </a:spcAft>
              <a:defRPr/>
            </a:pPr>
            <a:r>
              <a:rPr lang="en-US" sz="1400" spc="56" dirty="0">
                <a:solidFill>
                  <a:srgbClr val="FF9900"/>
                </a:solidFill>
                <a:latin typeface="Amazon Ember"/>
                <a:sym typeface="Helvetica Neue"/>
              </a:rPr>
              <a:t>OMOTOR – Machine learning SaaS provider</a:t>
            </a:r>
            <a:endParaRPr lang="en-US" sz="1400" dirty="0">
              <a:solidFill>
                <a:srgbClr val="FF9900"/>
              </a:solidFill>
              <a:latin typeface="Amazon Ember"/>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9621" y="104279"/>
            <a:ext cx="617220" cy="411480"/>
          </a:xfrm>
          <a:prstGeom prst="rect">
            <a:avLst/>
          </a:prstGeom>
        </p:spPr>
      </p:pic>
    </p:spTree>
    <p:extLst>
      <p:ext uri="{BB962C8B-B14F-4D97-AF65-F5344CB8AC3E}">
        <p14:creationId xmlns:p14="http://schemas.microsoft.com/office/powerpoint/2010/main" val="94359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Workforce planning case study: </a:t>
            </a:r>
            <a:r>
              <a:rPr lang="en-US" sz="2500" spc="56" dirty="0" err="1">
                <a:solidFill>
                  <a:srgbClr val="FFFFFF"/>
                </a:solidFill>
                <a:latin typeface="Amazon Ember"/>
                <a:sym typeface="Helvetica Neue"/>
              </a:rPr>
              <a:t>AffordableTours</a:t>
            </a:r>
            <a:endParaRPr lang="en-US" sz="2500" spc="56" dirty="0">
              <a:solidFill>
                <a:srgbClr val="FFFFFF"/>
              </a:solidFill>
              <a:latin typeface="Amazon Ember"/>
              <a:sym typeface="Helvetica Neue"/>
            </a:endParaRPr>
          </a:p>
          <a:p>
            <a:pPr defTabSz="457189">
              <a:spcAft>
                <a:spcPts val="400"/>
              </a:spcAft>
              <a:defRPr/>
            </a:pPr>
            <a:r>
              <a:rPr lang="en-US" sz="1350" spc="56" dirty="0" err="1">
                <a:solidFill>
                  <a:srgbClr val="FF9900"/>
                </a:solidFill>
                <a:latin typeface="Amazon Ember"/>
                <a:sym typeface="Helvetica Neue"/>
              </a:rPr>
              <a:t>AffordableTours</a:t>
            </a:r>
            <a:r>
              <a:rPr lang="en-US" sz="1350" spc="56" dirty="0">
                <a:solidFill>
                  <a:srgbClr val="FF9900"/>
                </a:solidFill>
                <a:latin typeface="Amazon Ember"/>
                <a:sym typeface="Helvetica Neue"/>
              </a:rPr>
              <a:t> – </a:t>
            </a:r>
            <a:r>
              <a:rPr lang="en-US" sz="1350" spc="56" dirty="0">
                <a:solidFill>
                  <a:srgbClr val="FF9900"/>
                </a:solidFill>
                <a:latin typeface="Amazon Ember"/>
              </a:rPr>
              <a:t>travel sellers of escorted tours, cruises, river cruises, and active vacations in the US</a:t>
            </a:r>
          </a:p>
        </p:txBody>
      </p:sp>
      <p:sp>
        <p:nvSpPr>
          <p:cNvPr id="8" name="TextBox 7"/>
          <p:cNvSpPr txBox="1"/>
          <p:nvPr/>
        </p:nvSpPr>
        <p:spPr>
          <a:xfrm>
            <a:off x="462086" y="3060125"/>
            <a:ext cx="2856872" cy="1027204"/>
          </a:xfrm>
          <a:prstGeom prst="rect">
            <a:avLst/>
          </a:prstGeom>
          <a:noFill/>
        </p:spPr>
        <p:txBody>
          <a:bodyPr wrap="none" rtlCol="0">
            <a:spAutoFit/>
          </a:bodyPr>
          <a:lstStyle/>
          <a:p>
            <a:pPr defTabSz="457189">
              <a:lnSpc>
                <a:spcPct val="150000"/>
              </a:lnSpc>
            </a:pPr>
            <a:r>
              <a:rPr lang="en-US" sz="1350" dirty="0">
                <a:solidFill>
                  <a:schemeClr val="bg1"/>
                </a:solidFill>
                <a:latin typeface="Amazon Ember" panose="020B0603020204020204"/>
              </a:rPr>
              <a:t>Award winning service team</a:t>
            </a:r>
          </a:p>
          <a:p>
            <a:pPr defTabSz="457189">
              <a:lnSpc>
                <a:spcPct val="150000"/>
              </a:lnSpc>
            </a:pPr>
            <a:r>
              <a:rPr lang="en-US" sz="1350" dirty="0">
                <a:solidFill>
                  <a:schemeClr val="bg1"/>
                </a:solidFill>
                <a:latin typeface="Amazon Ember" panose="020B0603020204020204"/>
              </a:rPr>
              <a:t>Tours across 6 continents</a:t>
            </a:r>
          </a:p>
          <a:p>
            <a:pPr defTabSz="457189">
              <a:lnSpc>
                <a:spcPct val="150000"/>
              </a:lnSpc>
            </a:pPr>
            <a:r>
              <a:rPr lang="en-US" sz="1350" dirty="0">
                <a:solidFill>
                  <a:schemeClr val="bg1"/>
                </a:solidFill>
                <a:latin typeface="Amazon Ember" panose="020B0603020204020204"/>
              </a:rPr>
              <a:t>A+ rating with the BBB since 2001</a:t>
            </a:r>
          </a:p>
        </p:txBody>
      </p:sp>
      <p:sp>
        <p:nvSpPr>
          <p:cNvPr id="6" name="Rectangle 2"/>
          <p:cNvSpPr>
            <a:spLocks noChangeArrowheads="1"/>
          </p:cNvSpPr>
          <p:nvPr/>
        </p:nvSpPr>
        <p:spPr bwMode="auto">
          <a:xfrm>
            <a:off x="3681663" y="1332873"/>
            <a:ext cx="4954850"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en-US" sz="1600" i="1" dirty="0">
                <a:solidFill>
                  <a:srgbClr val="FF9900"/>
                </a:solidFill>
                <a:latin typeface="Calibri Light" panose="020F0302020204030204"/>
              </a:rPr>
              <a:t>“…By using Amazon Forecast we are now able to anticipate customer demand call volumes to ensure we have the right number of agents each day </a:t>
            </a:r>
            <a:r>
              <a:rPr lang="en-US" sz="1600" i="1" dirty="0">
                <a:solidFill>
                  <a:schemeClr val="bg1"/>
                </a:solidFill>
                <a:latin typeface="Calibri Light" panose="020F0302020204030204"/>
              </a:rPr>
              <a:t>improving our missed call rate by approximately 20%</a:t>
            </a:r>
            <a:r>
              <a:rPr lang="en-US" sz="1600" i="1" dirty="0">
                <a:solidFill>
                  <a:srgbClr val="FF9900"/>
                </a:solidFill>
                <a:latin typeface="Calibri Light" panose="020F0302020204030204"/>
              </a:rPr>
              <a:t>.”  </a:t>
            </a:r>
            <a:endParaRPr lang="en-US" altLang="en-US" sz="1600" i="1" dirty="0">
              <a:solidFill>
                <a:srgbClr val="FF9900"/>
              </a:solidFill>
              <a:latin typeface="Calibri Light" panose="020F0302020204030204"/>
            </a:endParaRPr>
          </a:p>
          <a:p>
            <a:pPr defTabSz="914378" eaLnBrk="0" fontAlgn="base" hangingPunct="0">
              <a:spcBef>
                <a:spcPct val="0"/>
              </a:spcBef>
              <a:spcAft>
                <a:spcPct val="0"/>
              </a:spcAft>
              <a:defRPr/>
            </a:pPr>
            <a:endParaRPr lang="en-US" altLang="en-US" sz="1600" dirty="0">
              <a:solidFill>
                <a:prstClr val="white"/>
              </a:solidFill>
              <a:latin typeface="Ink Free" panose="03080402000500000000" pitchFamily="66" charset="0"/>
            </a:endParaRPr>
          </a:p>
          <a:p>
            <a:pPr defTabSz="914378" eaLnBrk="0" fontAlgn="base" hangingPunct="0">
              <a:spcBef>
                <a:spcPct val="0"/>
              </a:spcBef>
              <a:spcAft>
                <a:spcPct val="0"/>
              </a:spcAft>
            </a:pPr>
            <a:r>
              <a:rPr lang="en-US" sz="1300" dirty="0">
                <a:solidFill>
                  <a:prstClr val="white"/>
                </a:solidFill>
                <a:latin typeface="Amazon Ember" panose="020B0603020204020204"/>
              </a:rPr>
              <a:t>Marc Rosenthal, Senior Project Manager</a:t>
            </a:r>
          </a:p>
          <a:p>
            <a:pPr defTabSz="914378" eaLnBrk="0" fontAlgn="base" hangingPunct="0">
              <a:spcBef>
                <a:spcPct val="0"/>
              </a:spcBef>
              <a:spcAft>
                <a:spcPct val="0"/>
              </a:spcAft>
            </a:pPr>
            <a:r>
              <a:rPr lang="en-US" sz="1300" dirty="0">
                <a:solidFill>
                  <a:prstClr val="white"/>
                </a:solidFill>
                <a:latin typeface="Amazon Ember" panose="020B0603020204020204"/>
              </a:rPr>
              <a:t>Affordabletours.com</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2087" y="1344706"/>
            <a:ext cx="2998778" cy="1579444"/>
          </a:xfrm>
          <a:prstGeom prst="rect">
            <a:avLst/>
          </a:prstGeom>
        </p:spPr>
      </p:pic>
    </p:spTree>
    <p:extLst>
      <p:ext uri="{BB962C8B-B14F-4D97-AF65-F5344CB8AC3E}">
        <p14:creationId xmlns:p14="http://schemas.microsoft.com/office/powerpoint/2010/main" val="125400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Workforce planning case study: </a:t>
            </a:r>
            <a:r>
              <a:rPr lang="en-US" sz="2500" spc="56" dirty="0" err="1">
                <a:solidFill>
                  <a:srgbClr val="FFFFFF"/>
                </a:solidFill>
                <a:latin typeface="Amazon Ember"/>
                <a:sym typeface="Helvetica Neue"/>
              </a:rPr>
              <a:t>AffordableTours</a:t>
            </a:r>
            <a:endParaRPr lang="en-US" sz="2500" spc="56" dirty="0">
              <a:solidFill>
                <a:srgbClr val="FFFFFF"/>
              </a:solidFill>
              <a:latin typeface="Amazon Ember"/>
              <a:sym typeface="Helvetica Neue"/>
            </a:endParaRPr>
          </a:p>
          <a:p>
            <a:pPr defTabSz="457189">
              <a:spcAft>
                <a:spcPts val="400"/>
              </a:spcAft>
              <a:defRPr/>
            </a:pPr>
            <a:r>
              <a:rPr lang="en-US" sz="1350" spc="56" dirty="0" err="1">
                <a:solidFill>
                  <a:srgbClr val="FF9900"/>
                </a:solidFill>
                <a:latin typeface="Amazon Ember"/>
                <a:sym typeface="Helvetica Neue"/>
              </a:rPr>
              <a:t>AffordableTours</a:t>
            </a:r>
            <a:r>
              <a:rPr lang="en-US" sz="1350" spc="56" dirty="0">
                <a:solidFill>
                  <a:srgbClr val="FF9900"/>
                </a:solidFill>
                <a:latin typeface="Amazon Ember"/>
                <a:sym typeface="Helvetica Neue"/>
              </a:rPr>
              <a:t> – </a:t>
            </a:r>
            <a:r>
              <a:rPr lang="en-US" sz="1350" spc="56" dirty="0">
                <a:solidFill>
                  <a:srgbClr val="FF9900"/>
                </a:solidFill>
                <a:latin typeface="Amazon Ember"/>
              </a:rPr>
              <a:t>travel sellers of escorted tours, cruises, river cruises, and active vacations in the US</a:t>
            </a:r>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90147" y="2098340"/>
            <a:ext cx="4448907" cy="2615853"/>
          </a:xfrm>
          <a:prstGeom prst="rect">
            <a:avLst/>
          </a:prstGeom>
        </p:spPr>
      </p:pic>
      <p:sp>
        <p:nvSpPr>
          <p:cNvPr id="4" name="TextBox 3"/>
          <p:cNvSpPr txBox="1"/>
          <p:nvPr/>
        </p:nvSpPr>
        <p:spPr>
          <a:xfrm>
            <a:off x="199960" y="1070259"/>
            <a:ext cx="8605586" cy="954107"/>
          </a:xfrm>
          <a:prstGeom prst="rect">
            <a:avLst/>
          </a:prstGeom>
          <a:noFill/>
        </p:spPr>
        <p:txBody>
          <a:bodyPr wrap="square" rtlCol="0">
            <a:spAutoFit/>
          </a:bodyPr>
          <a:lstStyle/>
          <a:p>
            <a:pPr defTabSz="457189"/>
            <a:r>
              <a:rPr lang="en-US" sz="1400" dirty="0">
                <a:solidFill>
                  <a:srgbClr val="EB8D00"/>
                </a:solidFill>
                <a:latin typeface="Amazon Ember" panose="020B0603020204020204"/>
              </a:rPr>
              <a:t>Business challenge: </a:t>
            </a:r>
          </a:p>
          <a:p>
            <a:pPr marL="257175" indent="-257175" defTabSz="457189">
              <a:buFont typeface="Arial" panose="020B0604020202020204" pitchFamily="34" charset="0"/>
              <a:buChar char="•"/>
            </a:pPr>
            <a:r>
              <a:rPr lang="en-US" sz="1400" dirty="0">
                <a:solidFill>
                  <a:schemeClr val="bg1"/>
                </a:solidFill>
                <a:latin typeface="Amazon Ember" panose="020B0603020204020204"/>
              </a:rPr>
              <a:t>Optimize resources to handle customer call volumes</a:t>
            </a:r>
          </a:p>
          <a:p>
            <a:pPr marL="257175" indent="-257175" defTabSz="457189">
              <a:buFont typeface="Arial" panose="020B0604020202020204" pitchFamily="34" charset="0"/>
              <a:buChar char="•"/>
            </a:pPr>
            <a:r>
              <a:rPr lang="en-US" sz="1400" dirty="0">
                <a:solidFill>
                  <a:schemeClr val="bg1"/>
                </a:solidFill>
                <a:latin typeface="Amazon Ember" panose="020B0603020204020204"/>
              </a:rPr>
              <a:t>Ensure consistent customer experiences</a:t>
            </a:r>
          </a:p>
          <a:p>
            <a:pPr marL="257175" indent="-257175" defTabSz="457189">
              <a:buFont typeface="Arial" panose="020B0604020202020204" pitchFamily="34" charset="0"/>
              <a:buChar char="•"/>
            </a:pPr>
            <a:r>
              <a:rPr lang="en-US" sz="1400" dirty="0">
                <a:solidFill>
                  <a:schemeClr val="bg1"/>
                </a:solidFill>
                <a:latin typeface="Amazon Ember" panose="020B0603020204020204"/>
              </a:rPr>
              <a:t>Reduce operating costs</a:t>
            </a:r>
          </a:p>
        </p:txBody>
      </p:sp>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828894" y="2489006"/>
            <a:ext cx="2987468" cy="222518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8894" y="2117231"/>
            <a:ext cx="2987468" cy="294438"/>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956688" y="104995"/>
            <a:ext cx="1042416" cy="290146"/>
          </a:xfrm>
          <a:prstGeom prst="rect">
            <a:avLst/>
          </a:prstGeom>
        </p:spPr>
      </p:pic>
    </p:spTree>
    <p:extLst>
      <p:ext uri="{BB962C8B-B14F-4D97-AF65-F5344CB8AC3E}">
        <p14:creationId xmlns:p14="http://schemas.microsoft.com/office/powerpoint/2010/main" val="183130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5737" y="1636160"/>
            <a:ext cx="2056575" cy="1388621"/>
          </a:xfrm>
          <a:prstGeom prst="rect">
            <a:avLst/>
          </a:prstGeom>
        </p:spPr>
      </p:pic>
      <p:grpSp>
        <p:nvGrpSpPr>
          <p:cNvPr id="42" name="Group 41">
            <a:extLst>
              <a:ext uri="{FF2B5EF4-FFF2-40B4-BE49-F238E27FC236}">
                <a16:creationId xmlns:a16="http://schemas.microsoft.com/office/drawing/2014/main" id="{AB011CE3-7A60-4633-9184-3D4F4B8A7164}"/>
              </a:ext>
            </a:extLst>
          </p:cNvPr>
          <p:cNvGrpSpPr/>
          <p:nvPr/>
        </p:nvGrpSpPr>
        <p:grpSpPr>
          <a:xfrm>
            <a:off x="0" y="212691"/>
            <a:ext cx="4317357" cy="4450624"/>
            <a:chOff x="0" y="212691"/>
            <a:chExt cx="4317357" cy="4450624"/>
          </a:xfrm>
        </p:grpSpPr>
        <p:sp>
          <p:nvSpPr>
            <p:cNvPr id="17" name="Rectangle: Top Corners Rounded 16">
              <a:extLst>
                <a:ext uri="{FF2B5EF4-FFF2-40B4-BE49-F238E27FC236}">
                  <a16:creationId xmlns:a16="http://schemas.microsoft.com/office/drawing/2014/main" id="{C5307878-6EEA-47AF-9D1F-B34649585FCB}"/>
                </a:ext>
              </a:extLst>
            </p:cNvPr>
            <p:cNvSpPr/>
            <p:nvPr/>
          </p:nvSpPr>
          <p:spPr>
            <a:xfrm rot="16200000" flipV="1">
              <a:off x="1757288" y="2454779"/>
              <a:ext cx="451248" cy="3965824"/>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r>
                <a:rPr lang="en-US" sz="700" dirty="0">
                  <a:solidFill>
                    <a:schemeClr val="bg1"/>
                  </a:solidFill>
                </a:rPr>
                <a:t>Harvard Business Review, McKinsey Global Institute </a:t>
              </a:r>
            </a:p>
            <a:p>
              <a:r>
                <a:rPr lang="en-US" sz="700" dirty="0">
                  <a:solidFill>
                    <a:schemeClr val="bg1"/>
                  </a:solidFill>
                </a:rPr>
                <a:t>https://www.mckinsey.com/business-functions/mckinsey-analytics/our-insights/most-of-ais-business-uses-will-be-in-two-areas</a:t>
              </a:r>
            </a:p>
          </p:txBody>
        </p:sp>
        <p:sp>
          <p:nvSpPr>
            <p:cNvPr id="21" name="TextBox 20">
              <a:extLst>
                <a:ext uri="{FF2B5EF4-FFF2-40B4-BE49-F238E27FC236}">
                  <a16:creationId xmlns:a16="http://schemas.microsoft.com/office/drawing/2014/main" id="{7005673F-A2AA-42EA-899A-5BC95D7AB0AF}"/>
                </a:ext>
              </a:extLst>
            </p:cNvPr>
            <p:cNvSpPr txBox="1"/>
            <p:nvPr/>
          </p:nvSpPr>
          <p:spPr>
            <a:xfrm>
              <a:off x="457199" y="3068352"/>
              <a:ext cx="3860157" cy="516620"/>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Aft>
                  <a:spcPts val="600"/>
                </a:spcAft>
              </a:pPr>
              <a:r>
                <a:rPr lang="en-US" sz="2000" b="1" dirty="0">
                  <a:solidFill>
                    <a:schemeClr val="accent1"/>
                  </a:solidFill>
                </a:rPr>
                <a:t>20% accuracy improvements</a:t>
              </a:r>
            </a:p>
            <a:p>
              <a:pPr>
                <a:spcAft>
                  <a:spcPts val="600"/>
                </a:spcAft>
              </a:pPr>
              <a:r>
                <a:rPr lang="en-US" sz="2000" b="1" dirty="0">
                  <a:solidFill>
                    <a:schemeClr val="accent1"/>
                  </a:solidFill>
                </a:rPr>
                <a:t>5% inventory reduction</a:t>
              </a:r>
            </a:p>
            <a:p>
              <a:pPr>
                <a:spcAft>
                  <a:spcPts val="600"/>
                </a:spcAft>
              </a:pPr>
              <a:r>
                <a:rPr lang="en-US" sz="2000" b="1" dirty="0">
                  <a:solidFill>
                    <a:schemeClr val="accent1"/>
                  </a:solidFill>
                </a:rPr>
                <a:t>3% increase in revenue</a:t>
              </a:r>
              <a:endParaRPr lang="en-US" sz="1200" b="1" dirty="0">
                <a:solidFill>
                  <a:schemeClr val="accent1"/>
                </a:solidFill>
              </a:endParaRPr>
            </a:p>
          </p:txBody>
        </p:sp>
        <p:sp>
          <p:nvSpPr>
            <p:cNvPr id="14" name="TextBox 13">
              <a:extLst>
                <a:ext uri="{FF2B5EF4-FFF2-40B4-BE49-F238E27FC236}">
                  <a16:creationId xmlns:a16="http://schemas.microsoft.com/office/drawing/2014/main" id="{3631ADDE-D091-41BB-A96D-AFC6D3DABA54}"/>
                </a:ext>
              </a:extLst>
            </p:cNvPr>
            <p:cNvSpPr txBox="1"/>
            <p:nvPr/>
          </p:nvSpPr>
          <p:spPr>
            <a:xfrm>
              <a:off x="457200" y="766922"/>
              <a:ext cx="3508625" cy="1754326"/>
            </a:xfrm>
            <a:prstGeom prst="rect">
              <a:avLst/>
            </a:prstGeom>
            <a:noFill/>
          </p:spPr>
          <p:txBody>
            <a:bodyPr wrap="square" lIns="0" rIns="0">
              <a:spAutoFit/>
            </a:bodyPr>
            <a:lstStyle/>
            <a:p>
              <a:r>
                <a:rPr lang="en-US" sz="1200" dirty="0"/>
                <a:t>Customers increasingly want more variety, they want it immediately, and they want it cheaply</a:t>
              </a:r>
            </a:p>
            <a:p>
              <a:endParaRPr lang="en-US" sz="1200" dirty="0"/>
            </a:p>
            <a:p>
              <a:r>
                <a:rPr lang="en-US" sz="1200" dirty="0"/>
                <a:t>Accurate and flexible forecasts are key; however, traditional methods cannot capture the increasing number of demand signals and complexity</a:t>
              </a:r>
            </a:p>
            <a:p>
              <a:endParaRPr lang="en-US" sz="1200" dirty="0"/>
            </a:p>
            <a:p>
              <a:r>
                <a:rPr lang="en-US" sz="1200" dirty="0"/>
                <a:t>Market leaders are investing in ML-driven forecasting to more effectively meet demand</a:t>
              </a:r>
            </a:p>
          </p:txBody>
        </p:sp>
        <p:sp>
          <p:nvSpPr>
            <p:cNvPr id="45" name="TextBox 44">
              <a:extLst>
                <a:ext uri="{FF2B5EF4-FFF2-40B4-BE49-F238E27FC236}">
                  <a16:creationId xmlns:a16="http://schemas.microsoft.com/office/drawing/2014/main" id="{5E200A1B-22C6-4062-9F70-4E6DD5E68E97}"/>
                </a:ext>
              </a:extLst>
            </p:cNvPr>
            <p:cNvSpPr txBox="1"/>
            <p:nvPr/>
          </p:nvSpPr>
          <p:spPr>
            <a:xfrm>
              <a:off x="457200" y="212691"/>
              <a:ext cx="3860157" cy="369332"/>
            </a:xfrm>
            <a:prstGeom prst="rect">
              <a:avLst/>
            </a:prstGeom>
            <a:noFill/>
          </p:spPr>
          <p:txBody>
            <a:bodyPr wrap="square" lIns="0" rIns="0">
              <a:spAutoFit/>
            </a:bodyPr>
            <a:lstStyle/>
            <a:p>
              <a:r>
                <a:rPr lang="en-US" dirty="0">
                  <a:solidFill>
                    <a:srgbClr val="FFCC00"/>
                  </a:solidFill>
                  <a:latin typeface="Amazon Ember"/>
                  <a:ea typeface="+mj-ea"/>
                </a:rPr>
                <a:t>THE CURRENT LANDSCAPE </a:t>
              </a:r>
              <a:endParaRPr lang="en-US" sz="2400" dirty="0">
                <a:solidFill>
                  <a:srgbClr val="FFFFFF"/>
                </a:solidFill>
                <a:latin typeface="Amazon Ember"/>
                <a:ea typeface="+mj-ea"/>
              </a:endParaRPr>
            </a:p>
          </p:txBody>
        </p:sp>
      </p:grpSp>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438187" y="1644085"/>
            <a:ext cx="2043869" cy="136258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409037" y="3015179"/>
            <a:ext cx="2211643" cy="1665915"/>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411634" y="1644372"/>
            <a:ext cx="1650849" cy="1370808"/>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20681" y="3006665"/>
            <a:ext cx="2516467" cy="1677645"/>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4411634" y="-62998"/>
            <a:ext cx="4725910" cy="1711103"/>
          </a:xfrm>
          <a:prstGeom prst="rect">
            <a:avLst/>
          </a:prstGeom>
        </p:spPr>
      </p:pic>
    </p:spTree>
    <p:extLst>
      <p:ext uri="{BB962C8B-B14F-4D97-AF65-F5344CB8AC3E}">
        <p14:creationId xmlns:p14="http://schemas.microsoft.com/office/powerpoint/2010/main" val="287190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02CD2786-9BFC-C245-8A2F-08E6FD91984A}"/>
              </a:ext>
            </a:extLst>
          </p:cNvPr>
          <p:cNvSpPr/>
          <p:nvPr/>
        </p:nvSpPr>
        <p:spPr>
          <a:xfrm>
            <a:off x="7306570" y="1596500"/>
            <a:ext cx="1055126" cy="1128999"/>
          </a:xfrm>
          <a:prstGeom prst="rect">
            <a:avLst/>
          </a:prstGeom>
          <a:noFill/>
          <a:ln w="19050">
            <a:solidFill>
              <a:srgbClr val="FF9900"/>
            </a:solidFill>
            <a:tailEnd type="triangle"/>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Private </a:t>
            </a:r>
            <a:endParaRPr lang="en-US" sz="9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forecasting API</a:t>
            </a:r>
          </a:p>
        </p:txBody>
      </p:sp>
      <p:sp>
        <p:nvSpPr>
          <p:cNvPr id="7" name="Straight Arrow Connector 22">
            <a:extLst>
              <a:ext uri="{FF2B5EF4-FFF2-40B4-BE49-F238E27FC236}">
                <a16:creationId xmlns:a16="http://schemas.microsoft.com/office/drawing/2014/main" id="{7F563873-8D41-1F4A-9CDA-DE0631B762E4}"/>
              </a:ext>
            </a:extLst>
          </p:cNvPr>
          <p:cNvSpPr/>
          <p:nvPr/>
        </p:nvSpPr>
        <p:spPr>
          <a:xfrm>
            <a:off x="2662069" y="2217435"/>
            <a:ext cx="1714500" cy="11359"/>
          </a:xfrm>
          <a:prstGeom prst="line">
            <a:avLst/>
          </a:prstGeom>
          <a:ln w="63500">
            <a:solidFill>
              <a:srgbClr val="C93CB2"/>
            </a:solidFill>
            <a:headEnd type="none" w="med" len="med"/>
            <a:tailEnd type="none" w="med" len="med"/>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pic>
        <p:nvPicPr>
          <p:cNvPr id="8" name="Picture 7" descr="Picture 23">
            <a:extLst>
              <a:ext uri="{FF2B5EF4-FFF2-40B4-BE49-F238E27FC236}">
                <a16:creationId xmlns:a16="http://schemas.microsoft.com/office/drawing/2014/main" id="{21CB8118-A8F8-5545-8C33-440E1104DF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27773" y="1756716"/>
            <a:ext cx="412720" cy="425856"/>
          </a:xfrm>
          <a:prstGeom prst="rect">
            <a:avLst/>
          </a:prstGeom>
          <a:ln w="12700">
            <a:miter lim="400000"/>
          </a:ln>
        </p:spPr>
      </p:pic>
      <p:pic>
        <p:nvPicPr>
          <p:cNvPr id="10" name="Picture 9" descr="Picture 1">
            <a:extLst>
              <a:ext uri="{FF2B5EF4-FFF2-40B4-BE49-F238E27FC236}">
                <a16:creationId xmlns:a16="http://schemas.microsoft.com/office/drawing/2014/main" id="{66887600-E9D8-3349-95AA-8D5BA88055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99211" y="2060300"/>
            <a:ext cx="238500" cy="314271"/>
          </a:xfrm>
          <a:prstGeom prst="rect">
            <a:avLst/>
          </a:prstGeom>
          <a:ln w="12700">
            <a:miter lim="400000"/>
          </a:ln>
        </p:spPr>
      </p:pic>
      <p:sp>
        <p:nvSpPr>
          <p:cNvPr id="13" name="Oval 12">
            <a:extLst>
              <a:ext uri="{FF2B5EF4-FFF2-40B4-BE49-F238E27FC236}">
                <a16:creationId xmlns:a16="http://schemas.microsoft.com/office/drawing/2014/main" id="{D5D311D5-73F5-5A49-9D69-EB28B88579B9}"/>
              </a:ext>
            </a:extLst>
          </p:cNvPr>
          <p:cNvSpPr/>
          <p:nvPr/>
        </p:nvSpPr>
        <p:spPr>
          <a:xfrm>
            <a:off x="4393423" y="1854936"/>
            <a:ext cx="627752" cy="663202"/>
          </a:xfrm>
          <a:prstGeom prst="ellipse">
            <a:avLst/>
          </a:prstGeom>
          <a:noFill/>
          <a:ln w="63500">
            <a:solidFill>
              <a:srgbClr val="C93CB2"/>
            </a:solidFill>
            <a:miter/>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sp>
        <p:nvSpPr>
          <p:cNvPr id="14" name="Amazon…">
            <a:extLst>
              <a:ext uri="{FF2B5EF4-FFF2-40B4-BE49-F238E27FC236}">
                <a16:creationId xmlns:a16="http://schemas.microsoft.com/office/drawing/2014/main" id="{7033D60D-A681-DA47-A14B-F0FC74D40927}"/>
              </a:ext>
            </a:extLst>
          </p:cNvPr>
          <p:cNvSpPr txBox="1"/>
          <p:nvPr/>
        </p:nvSpPr>
        <p:spPr>
          <a:xfrm>
            <a:off x="4172080" y="2582887"/>
            <a:ext cx="1170662" cy="17120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8573" tIns="8573" rIns="8573" bIns="8573"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r>
              <a:rPr sz="1000" kern="0" dirty="0">
                <a:solidFill>
                  <a:srgbClr val="FFFFFF"/>
                </a:solidFill>
                <a:latin typeface="Amazon Ember"/>
                <a:cs typeface="Arial" panose="020B0604020202020204" pitchFamily="34" charset="0"/>
              </a:rPr>
              <a:t>Amazon Forecast</a:t>
            </a:r>
          </a:p>
        </p:txBody>
      </p:sp>
      <p:pic>
        <p:nvPicPr>
          <p:cNvPr id="15" name="Picture 14" descr="Picture 66">
            <a:extLst>
              <a:ext uri="{FF2B5EF4-FFF2-40B4-BE49-F238E27FC236}">
                <a16:creationId xmlns:a16="http://schemas.microsoft.com/office/drawing/2014/main" id="{4CB78944-7791-714C-84D6-C276C53D87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537343" y="2015333"/>
            <a:ext cx="340033" cy="334479"/>
          </a:xfrm>
          <a:prstGeom prst="rect">
            <a:avLst/>
          </a:prstGeom>
          <a:ln w="12700">
            <a:miter lim="400000"/>
          </a:ln>
        </p:spPr>
      </p:pic>
      <p:cxnSp>
        <p:nvCxnSpPr>
          <p:cNvPr id="16" name="Straight Arrow Connector 15">
            <a:extLst>
              <a:ext uri="{FF2B5EF4-FFF2-40B4-BE49-F238E27FC236}">
                <a16:creationId xmlns:a16="http://schemas.microsoft.com/office/drawing/2014/main" id="{5D79BBF1-D1AE-A84B-B8DB-B56463B56E11}"/>
              </a:ext>
            </a:extLst>
          </p:cNvPr>
          <p:cNvCxnSpPr/>
          <p:nvPr/>
        </p:nvCxnSpPr>
        <p:spPr>
          <a:xfrm>
            <a:off x="2209671" y="2217435"/>
            <a:ext cx="331338" cy="0"/>
          </a:xfrm>
          <a:prstGeom prst="straightConnector1">
            <a:avLst/>
          </a:prstGeom>
          <a:ln w="63500">
            <a:solidFill>
              <a:srgbClr val="FFFFFF"/>
            </a:solidFill>
            <a:tailEnd type="triangle"/>
          </a:ln>
        </p:spPr>
      </p:cxnSp>
      <p:sp>
        <p:nvSpPr>
          <p:cNvPr id="18" name="Rectangle 17"/>
          <p:cNvSpPr/>
          <p:nvPr/>
        </p:nvSpPr>
        <p:spPr>
          <a:xfrm>
            <a:off x="347631" y="1696965"/>
            <a:ext cx="1507981" cy="246221"/>
          </a:xfrm>
          <a:prstGeom prst="rect">
            <a:avLst/>
          </a:prstGeom>
        </p:spPr>
        <p:txBody>
          <a:bodyPr wrap="square">
            <a:spAutoFit/>
          </a:bodyPr>
          <a:lstStyle/>
          <a:p>
            <a:pPr algn="r" defTabSz="457189" hangingPunct="0"/>
            <a:r>
              <a:rPr lang="en-US" sz="1000" kern="0" dirty="0">
                <a:solidFill>
                  <a:srgbClr val="FF9900"/>
                </a:solidFill>
                <a:latin typeface="Amazon Ember"/>
                <a:cs typeface="Arial" panose="020B0604020202020204" pitchFamily="34" charset="0"/>
              </a:rPr>
              <a:t>Historical data</a:t>
            </a:r>
          </a:p>
        </p:txBody>
      </p:sp>
      <p:sp>
        <p:nvSpPr>
          <p:cNvPr id="20" name="Tracks, artists, albums">
            <a:extLst>
              <a:ext uri="{FF2B5EF4-FFF2-40B4-BE49-F238E27FC236}">
                <a16:creationId xmlns:a16="http://schemas.microsoft.com/office/drawing/2014/main" id="{DD129335-43AA-D343-B7A2-1C6B828267E4}"/>
              </a:ext>
            </a:extLst>
          </p:cNvPr>
          <p:cNvSpPr txBox="1"/>
          <p:nvPr/>
        </p:nvSpPr>
        <p:spPr>
          <a:xfrm>
            <a:off x="208901" y="1920055"/>
            <a:ext cx="1618350" cy="328937"/>
          </a:xfrm>
          <a:prstGeom prst="rect">
            <a:avLst/>
          </a:prstGeom>
          <a:ln w="12700">
            <a:miter lim="400000"/>
          </a:ln>
          <a:extLst>
            <a:ext uri="{C572A759-6A51-4108-AA02-DFA0A04FC94B}">
              <ma14:wrappingTextBoxFlag xmlns="" xmlns:ma14="http://schemas.microsoft.com/office/mac/drawingml/2011/main" val="1"/>
            </a:ext>
          </a:extLst>
        </p:spPr>
        <p:txBody>
          <a:bodyPr wrap="square" lIns="8573" tIns="8573" rIns="8573" bIns="8573">
            <a:spAutoFit/>
          </a:bodyPr>
          <a:lstStyle>
            <a:lvl1pPr algn="r">
              <a:defRPr sz="4000">
                <a:solidFill>
                  <a:srgbClr val="FFFFFF"/>
                </a:solidFill>
                <a:latin typeface="Amazon Ember"/>
                <a:ea typeface="Amazon Ember"/>
                <a:cs typeface="Amazon Ember"/>
                <a:sym typeface="Amazon Ember"/>
              </a:defRPr>
            </a:lvl1pPr>
          </a:lstStyle>
          <a:p>
            <a:pPr defTabSz="457189" hangingPunct="0"/>
            <a:r>
              <a:rPr lang="en-US" sz="975" kern="0" dirty="0">
                <a:cs typeface="Arial" panose="020B0604020202020204" pitchFamily="34" charset="0"/>
              </a:rPr>
              <a:t>Past call volume for each</a:t>
            </a:r>
          </a:p>
          <a:p>
            <a:pPr defTabSz="457189" hangingPunct="0"/>
            <a:r>
              <a:rPr lang="en-US" sz="1050" dirty="0">
                <a:solidFill>
                  <a:schemeClr val="bg1"/>
                </a:solidFill>
                <a:latin typeface="Calibri" panose="020F0502020204030204" pitchFamily="34" charset="0"/>
                <a:ea typeface="Calibri" panose="020F0502020204030204" pitchFamily="34" charset="0"/>
              </a:rPr>
              <a:t>1-800-number</a:t>
            </a:r>
            <a:endParaRPr lang="en-US" sz="975" kern="0" dirty="0">
              <a:cs typeface="Arial" panose="020B0604020202020204" pitchFamily="34" charset="0"/>
            </a:endParaRPr>
          </a:p>
        </p:txBody>
      </p:sp>
      <p:sp>
        <p:nvSpPr>
          <p:cNvPr id="22" name="Straight Arrow Connector 22">
            <a:extLst>
              <a:ext uri="{FF2B5EF4-FFF2-40B4-BE49-F238E27FC236}">
                <a16:creationId xmlns:a16="http://schemas.microsoft.com/office/drawing/2014/main" id="{7F563873-8D41-1F4A-9CDA-DE0631B762E4}"/>
              </a:ext>
            </a:extLst>
          </p:cNvPr>
          <p:cNvSpPr/>
          <p:nvPr/>
        </p:nvSpPr>
        <p:spPr>
          <a:xfrm>
            <a:off x="5021454" y="2228794"/>
            <a:ext cx="2256755" cy="0"/>
          </a:xfrm>
          <a:prstGeom prst="line">
            <a:avLst/>
          </a:prstGeom>
          <a:ln w="63500">
            <a:solidFill>
              <a:srgbClr val="C93CB2"/>
            </a:solidFill>
            <a:tailEnd type="triangle"/>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sp>
        <p:nvSpPr>
          <p:cNvPr id="17"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Workforce planning case study: </a:t>
            </a:r>
            <a:r>
              <a:rPr lang="en-US" sz="2500" spc="56" dirty="0" err="1">
                <a:solidFill>
                  <a:srgbClr val="FFFFFF"/>
                </a:solidFill>
                <a:latin typeface="Amazon Ember"/>
                <a:sym typeface="Helvetica Neue"/>
              </a:rPr>
              <a:t>AffordableTours</a:t>
            </a:r>
            <a:endParaRPr lang="en-US" sz="2500" spc="56" dirty="0">
              <a:solidFill>
                <a:srgbClr val="FFFFFF"/>
              </a:solidFill>
              <a:latin typeface="Amazon Ember"/>
              <a:sym typeface="Helvetica Neue"/>
            </a:endParaRPr>
          </a:p>
          <a:p>
            <a:pPr defTabSz="457189">
              <a:spcAft>
                <a:spcPts val="400"/>
              </a:spcAft>
              <a:defRPr/>
            </a:pPr>
            <a:r>
              <a:rPr lang="en-US" sz="1350" spc="56" dirty="0" err="1">
                <a:solidFill>
                  <a:srgbClr val="FF9900"/>
                </a:solidFill>
                <a:latin typeface="Amazon Ember"/>
                <a:sym typeface="Helvetica Neue"/>
              </a:rPr>
              <a:t>AffordableTours</a:t>
            </a:r>
            <a:r>
              <a:rPr lang="en-US" sz="1350" spc="56" dirty="0">
                <a:solidFill>
                  <a:srgbClr val="FF9900"/>
                </a:solidFill>
                <a:latin typeface="Amazon Ember"/>
                <a:sym typeface="Helvetica Neue"/>
              </a:rPr>
              <a:t> – </a:t>
            </a:r>
            <a:r>
              <a:rPr lang="en-US" sz="1350" spc="56" dirty="0">
                <a:solidFill>
                  <a:srgbClr val="FF9900"/>
                </a:solidFill>
                <a:latin typeface="Amazon Ember"/>
              </a:rPr>
              <a:t>travel sellers of escorted tours, cruises, river cruises, and active vacations in the US</a:t>
            </a:r>
          </a:p>
        </p:txBody>
      </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956688" y="104995"/>
            <a:ext cx="1042416" cy="290146"/>
          </a:xfrm>
          <a:prstGeom prst="rect">
            <a:avLst/>
          </a:prstGeom>
        </p:spPr>
      </p:pic>
      <p:sp>
        <p:nvSpPr>
          <p:cNvPr id="3" name="Rectangle 2"/>
          <p:cNvSpPr/>
          <p:nvPr/>
        </p:nvSpPr>
        <p:spPr>
          <a:xfrm>
            <a:off x="7306570" y="2784120"/>
            <a:ext cx="1055126" cy="692497"/>
          </a:xfrm>
          <a:prstGeom prst="rect">
            <a:avLst/>
          </a:prstGeom>
        </p:spPr>
        <p:txBody>
          <a:bodyPr wrap="square">
            <a:spAutoFit/>
          </a:bodyPr>
          <a:lstStyle/>
          <a:p>
            <a:r>
              <a:rPr lang="en-US" sz="975" kern="0" dirty="0">
                <a:solidFill>
                  <a:srgbClr val="FFFFFF"/>
                </a:solidFill>
                <a:latin typeface="Amazon Ember"/>
                <a:ea typeface="Amazon Ember"/>
                <a:cs typeface="Arial" panose="020B0604020202020204" pitchFamily="34" charset="0"/>
                <a:sym typeface="Amazon Ember"/>
              </a:rPr>
              <a:t>Forecasting call volume for 5 days out in 15 min intervals.</a:t>
            </a:r>
          </a:p>
        </p:txBody>
      </p:sp>
    </p:spTree>
    <p:extLst>
      <p:ext uri="{BB962C8B-B14F-4D97-AF65-F5344CB8AC3E}">
        <p14:creationId xmlns:p14="http://schemas.microsoft.com/office/powerpoint/2010/main" val="32346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pPr>
            <a:r>
              <a:rPr lang="en-US" sz="2500" spc="56" dirty="0">
                <a:solidFill>
                  <a:srgbClr val="FFFFFF"/>
                </a:solidFill>
                <a:latin typeface="Amazon Ember"/>
                <a:sym typeface="Helvetica Neue"/>
              </a:rPr>
              <a:t>Capacity planning case study: CJ Logistics</a:t>
            </a:r>
          </a:p>
          <a:p>
            <a:pPr defTabSz="457189">
              <a:spcAft>
                <a:spcPts val="400"/>
              </a:spcAft>
            </a:pPr>
            <a:r>
              <a:rPr lang="en-US" sz="1400" spc="56" dirty="0">
                <a:solidFill>
                  <a:srgbClr val="FF9900"/>
                </a:solidFill>
                <a:latin typeface="Amazon Ember"/>
                <a:sym typeface="Helvetica Neue"/>
              </a:rPr>
              <a:t>CJ Logistics – Logistics service providers forecasting labor needs</a:t>
            </a:r>
            <a:endParaRPr lang="en-US" sz="1400" dirty="0">
              <a:solidFill>
                <a:srgbClr val="FF9900"/>
              </a:solidFill>
              <a:latin typeface="Amazon Ember"/>
            </a:endParaRPr>
          </a:p>
        </p:txBody>
      </p:sp>
      <p:sp>
        <p:nvSpPr>
          <p:cNvPr id="4" name="TextBox 3"/>
          <p:cNvSpPr txBox="1"/>
          <p:nvPr/>
        </p:nvSpPr>
        <p:spPr>
          <a:xfrm>
            <a:off x="436121" y="3141663"/>
            <a:ext cx="3025187" cy="1338828"/>
          </a:xfrm>
          <a:prstGeom prst="rect">
            <a:avLst/>
          </a:prstGeom>
          <a:noFill/>
        </p:spPr>
        <p:txBody>
          <a:bodyPr wrap="none" rtlCol="0">
            <a:spAutoFit/>
          </a:bodyPr>
          <a:lstStyle/>
          <a:p>
            <a:pPr defTabSz="457189">
              <a:lnSpc>
                <a:spcPct val="150000"/>
              </a:lnSpc>
            </a:pPr>
            <a:r>
              <a:rPr lang="en-US" sz="1350" dirty="0">
                <a:solidFill>
                  <a:prstClr val="white"/>
                </a:solidFill>
                <a:latin typeface="Amazon Ember" panose="020B0603020204020204"/>
              </a:rPr>
              <a:t>Operates in 290 locations in Asia</a:t>
            </a:r>
          </a:p>
          <a:p>
            <a:pPr defTabSz="457189">
              <a:lnSpc>
                <a:spcPct val="150000"/>
              </a:lnSpc>
            </a:pPr>
            <a:r>
              <a:rPr lang="en-US" sz="1350" dirty="0">
                <a:solidFill>
                  <a:prstClr val="white"/>
                </a:solidFill>
                <a:latin typeface="Amazon Ember" panose="020B0603020204020204"/>
              </a:rPr>
              <a:t>Handles 6.6M parcels/day</a:t>
            </a:r>
          </a:p>
          <a:p>
            <a:pPr defTabSz="457189">
              <a:lnSpc>
                <a:spcPct val="150000"/>
              </a:lnSpc>
            </a:pPr>
            <a:r>
              <a:rPr lang="en-US" sz="1350" dirty="0">
                <a:solidFill>
                  <a:prstClr val="white"/>
                </a:solidFill>
                <a:latin typeface="Amazon Ember" panose="020B0603020204020204"/>
              </a:rPr>
              <a:t>48.2% market share</a:t>
            </a:r>
          </a:p>
          <a:p>
            <a:pPr defTabSz="457189">
              <a:lnSpc>
                <a:spcPct val="150000"/>
              </a:lnSpc>
            </a:pPr>
            <a:r>
              <a:rPr lang="en-US" sz="1350" dirty="0">
                <a:solidFill>
                  <a:prstClr val="white"/>
                </a:solidFill>
                <a:latin typeface="Amazon Ember" panose="020B0603020204020204"/>
              </a:rPr>
              <a:t>Korea’s No. 1 parcel service provider</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6120" y="1120681"/>
            <a:ext cx="2972690" cy="1981793"/>
          </a:xfrm>
          <a:prstGeom prst="rect">
            <a:avLst/>
          </a:prstGeom>
        </p:spPr>
      </p:pic>
      <p:sp>
        <p:nvSpPr>
          <p:cNvPr id="8" name="Rectangle 2"/>
          <p:cNvSpPr>
            <a:spLocks noChangeArrowheads="1"/>
          </p:cNvSpPr>
          <p:nvPr/>
        </p:nvSpPr>
        <p:spPr bwMode="auto">
          <a:xfrm>
            <a:off x="3595824" y="1172086"/>
            <a:ext cx="504952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en-US" altLang="en-US" sz="1600" i="1" dirty="0">
                <a:solidFill>
                  <a:srgbClr val="FF9900"/>
                </a:solidFill>
                <a:latin typeface="Calibri Light" panose="020F0302020204030204"/>
              </a:rPr>
              <a:t>“</a:t>
            </a:r>
            <a:r>
              <a:rPr lang="en-US" sz="1600" i="1" dirty="0">
                <a:solidFill>
                  <a:srgbClr val="FF9900"/>
                </a:solidFill>
                <a:latin typeface="Calibri Light" panose="020F0302020204030204"/>
              </a:rPr>
              <a:t>Amazon Forecast allows us to use sophisticated machine learning-based forecasting techniques </a:t>
            </a:r>
            <a:r>
              <a:rPr lang="en-US" sz="1600" b="1" i="1" dirty="0">
                <a:solidFill>
                  <a:schemeClr val="bg1"/>
                </a:solidFill>
                <a:latin typeface="Calibri Light" panose="020F0302020204030204"/>
              </a:rPr>
              <a:t>without building our own system</a:t>
            </a:r>
            <a:r>
              <a:rPr lang="en-US" sz="1600" i="1" dirty="0">
                <a:solidFill>
                  <a:srgbClr val="FF9900"/>
                </a:solidFill>
                <a:latin typeface="Calibri Light" panose="020F0302020204030204"/>
              </a:rPr>
              <a:t>. We have a clear method for increasing our operational efficiency by using Amazon Forecast.”</a:t>
            </a:r>
          </a:p>
          <a:p>
            <a:pPr defTabSz="914378" eaLnBrk="0" fontAlgn="base" hangingPunct="0">
              <a:spcBef>
                <a:spcPct val="0"/>
              </a:spcBef>
              <a:spcAft>
                <a:spcPct val="0"/>
              </a:spcAft>
            </a:pPr>
            <a:r>
              <a:rPr lang="en-US" sz="1600" i="1" dirty="0">
                <a:solidFill>
                  <a:srgbClr val="FF9900"/>
                </a:solidFill>
                <a:latin typeface="Calibri Light" panose="020F0302020204030204"/>
              </a:rPr>
              <a:t> </a:t>
            </a:r>
            <a:endParaRPr lang="en-US" altLang="en-US" sz="1600" i="1" dirty="0">
              <a:solidFill>
                <a:srgbClr val="FF9900"/>
              </a:solidFill>
              <a:latin typeface="Calibri Light" panose="020F0302020204030204"/>
            </a:endParaRPr>
          </a:p>
          <a:p>
            <a:pPr defTabSz="914378" eaLnBrk="0" fontAlgn="base" hangingPunct="0">
              <a:spcBef>
                <a:spcPct val="0"/>
              </a:spcBef>
              <a:spcAft>
                <a:spcPct val="0"/>
              </a:spcAft>
            </a:pPr>
            <a:r>
              <a:rPr lang="en-US" sz="1300" dirty="0">
                <a:solidFill>
                  <a:prstClr val="white"/>
                </a:solidFill>
                <a:latin typeface="Amazon Ember" panose="020B0603020204020204"/>
              </a:rPr>
              <a:t>YoungSoo Kim, Vice President of TES Strategy Unit</a:t>
            </a:r>
          </a:p>
          <a:p>
            <a:pPr defTabSz="914378" eaLnBrk="0" fontAlgn="base" hangingPunct="0">
              <a:spcBef>
                <a:spcPct val="0"/>
              </a:spcBef>
              <a:spcAft>
                <a:spcPct val="0"/>
              </a:spcAft>
            </a:pPr>
            <a:r>
              <a:rPr lang="en-US" sz="1300" dirty="0">
                <a:solidFill>
                  <a:prstClr val="white"/>
                </a:solidFill>
                <a:latin typeface="Amazon Ember" panose="020B0603020204020204"/>
              </a:rPr>
              <a:t>CJ Logistics </a:t>
            </a:r>
            <a:endParaRPr lang="en-US" altLang="en-US" sz="1300" dirty="0">
              <a:solidFill>
                <a:prstClr val="white"/>
              </a:solidFill>
              <a:latin typeface="Amazon Ember" panose="020B0603020204020204"/>
            </a:endParaRPr>
          </a:p>
          <a:p>
            <a:pPr defTabSz="914378" eaLnBrk="0" fontAlgn="base" hangingPunct="0">
              <a:spcBef>
                <a:spcPct val="0"/>
              </a:spcBef>
              <a:spcAft>
                <a:spcPct val="0"/>
              </a:spcAft>
            </a:pPr>
            <a:endParaRPr lang="en-US" altLang="en-US" sz="1600" dirty="0">
              <a:solidFill>
                <a:srgbClr val="FFC000"/>
              </a:solidFill>
              <a:latin typeface="Ink Free" panose="03080402000500000000" pitchFamily="66" charset="0"/>
            </a:endParaRPr>
          </a:p>
        </p:txBody>
      </p:sp>
    </p:spTree>
    <p:extLst>
      <p:ext uri="{BB962C8B-B14F-4D97-AF65-F5344CB8AC3E}">
        <p14:creationId xmlns:p14="http://schemas.microsoft.com/office/powerpoint/2010/main" val="62136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2">
            <a:extLst>
              <a:ext uri="{FF2B5EF4-FFF2-40B4-BE49-F238E27FC236}">
                <a16:creationId xmlns:a16="http://schemas.microsoft.com/office/drawing/2014/main" id="{88B47D01-31AE-42C8-B0CD-1EAB93105F98}"/>
              </a:ext>
            </a:extLst>
          </p:cNvPr>
          <p:cNvSpPr txBox="1">
            <a:spLocks/>
          </p:cNvSpPr>
          <p:nvPr/>
        </p:nvSpPr>
        <p:spPr>
          <a:xfrm>
            <a:off x="457200" y="283714"/>
            <a:ext cx="8229600" cy="6864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1800" dirty="0">
                <a:solidFill>
                  <a:srgbClr val="FFCC00"/>
                </a:solidFill>
              </a:rPr>
              <a:t>BASED ON THE TECHNOLOGY THAT POWERS AMAZON.COM</a:t>
            </a:r>
          </a:p>
          <a:p>
            <a:pPr algn="ctr"/>
            <a:r>
              <a:rPr lang="en-US" dirty="0">
                <a:solidFill>
                  <a:srgbClr val="FFFFFF"/>
                </a:solidFill>
              </a:rPr>
              <a:t>Forecasting is critical to deliver on customer promises</a:t>
            </a:r>
          </a:p>
        </p:txBody>
      </p:sp>
      <p:grpSp>
        <p:nvGrpSpPr>
          <p:cNvPr id="3" name="Group 2"/>
          <p:cNvGrpSpPr/>
          <p:nvPr/>
        </p:nvGrpSpPr>
        <p:grpSpPr>
          <a:xfrm>
            <a:off x="552739" y="1465493"/>
            <a:ext cx="8038522" cy="2385672"/>
            <a:chOff x="826054" y="1917055"/>
            <a:chExt cx="10441581" cy="3098853"/>
          </a:xfrm>
        </p:grpSpPr>
        <p:grpSp>
          <p:nvGrpSpPr>
            <p:cNvPr id="80" name="Group 79"/>
            <p:cNvGrpSpPr/>
            <p:nvPr/>
          </p:nvGrpSpPr>
          <p:grpSpPr>
            <a:xfrm>
              <a:off x="826054" y="1917055"/>
              <a:ext cx="2943876" cy="3095706"/>
              <a:chOff x="1330054" y="1917055"/>
              <a:chExt cx="2943876" cy="3095706"/>
            </a:xfrm>
          </p:grpSpPr>
          <p:grpSp>
            <p:nvGrpSpPr>
              <p:cNvPr id="81" name="Group 80"/>
              <p:cNvGrpSpPr/>
              <p:nvPr/>
            </p:nvGrpSpPr>
            <p:grpSpPr>
              <a:xfrm>
                <a:off x="1330054" y="1917055"/>
                <a:ext cx="2943876" cy="2839672"/>
                <a:chOff x="1708950" y="2843319"/>
                <a:chExt cx="1228340" cy="1074085"/>
              </a:xfrm>
            </p:grpSpPr>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591" y="2843319"/>
                  <a:ext cx="618699" cy="621792"/>
                </a:xfrm>
                <a:prstGeom prst="rect">
                  <a:avLst/>
                </a:prstGeom>
              </p:spPr>
            </p:pic>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950" y="3295612"/>
                  <a:ext cx="618699" cy="621792"/>
                </a:xfrm>
                <a:prstGeom prst="rect">
                  <a:avLst/>
                </a:prstGeom>
              </p:spPr>
            </p:pic>
            <p:pic>
              <p:nvPicPr>
                <p:cNvPr id="88" name="Picture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4337" y="3281167"/>
                  <a:ext cx="622658" cy="622658"/>
                </a:xfrm>
                <a:prstGeom prst="rect">
                  <a:avLst/>
                </a:prstGeom>
              </p:spPr>
            </p:pic>
            <p:pic>
              <p:nvPicPr>
                <p:cNvPr id="89" name="Picture 8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352" y="2845443"/>
                  <a:ext cx="618699" cy="621792"/>
                </a:xfrm>
                <a:prstGeom prst="rect">
                  <a:avLst/>
                </a:prstGeom>
              </p:spPr>
            </p:pic>
          </p:grpSp>
          <p:sp>
            <p:nvSpPr>
              <p:cNvPr id="85" name="Rectangle 84"/>
              <p:cNvSpPr/>
              <p:nvPr/>
            </p:nvSpPr>
            <p:spPr>
              <a:xfrm>
                <a:off x="1575329" y="4674207"/>
                <a:ext cx="2391048" cy="338554"/>
              </a:xfrm>
              <a:prstGeom prst="rect">
                <a:avLst/>
              </a:prstGeom>
            </p:spPr>
            <p:txBody>
              <a:bodyPr wrap="square">
                <a:spAutoFit/>
              </a:bodyPr>
              <a:lstStyle/>
              <a:p>
                <a:pPr algn="ctr" defTabSz="609585"/>
                <a:r>
                  <a:rPr lang="en-US" sz="1600" dirty="0">
                    <a:solidFill>
                      <a:srgbClr val="FFFFFF"/>
                    </a:solidFill>
                    <a:latin typeface="Amazon Ember"/>
                  </a:rPr>
                  <a:t>Product availability</a:t>
                </a:r>
              </a:p>
            </p:txBody>
          </p:sp>
        </p:grpSp>
        <p:grpSp>
          <p:nvGrpSpPr>
            <p:cNvPr id="90" name="Group 89"/>
            <p:cNvGrpSpPr/>
            <p:nvPr/>
          </p:nvGrpSpPr>
          <p:grpSpPr>
            <a:xfrm>
              <a:off x="8323759" y="1917055"/>
              <a:ext cx="2943876" cy="3095706"/>
              <a:chOff x="7733359" y="1917055"/>
              <a:chExt cx="2943876" cy="3095706"/>
            </a:xfrm>
          </p:grpSpPr>
          <p:grpSp>
            <p:nvGrpSpPr>
              <p:cNvPr id="91" name="Group 90"/>
              <p:cNvGrpSpPr/>
              <p:nvPr/>
            </p:nvGrpSpPr>
            <p:grpSpPr>
              <a:xfrm>
                <a:off x="7733359" y="1917055"/>
                <a:ext cx="2943876" cy="2839672"/>
                <a:chOff x="5952720" y="2813244"/>
                <a:chExt cx="1304499" cy="1090581"/>
              </a:xfrm>
            </p:grpSpPr>
            <p:pic>
              <p:nvPicPr>
                <p:cNvPr id="93" name="Picture 9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2720" y="2834891"/>
                  <a:ext cx="618699" cy="621792"/>
                </a:xfrm>
                <a:prstGeom prst="rect">
                  <a:avLst/>
                </a:prstGeom>
              </p:spPr>
            </p:pic>
            <p:pic>
              <p:nvPicPr>
                <p:cNvPr id="94" name="Picture 9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1419" y="3218025"/>
                  <a:ext cx="685800" cy="685800"/>
                </a:xfrm>
                <a:prstGeom prst="rect">
                  <a:avLst/>
                </a:prstGeom>
              </p:spPr>
            </p:pic>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1399" y="3242333"/>
                  <a:ext cx="618699" cy="621792"/>
                </a:xfrm>
                <a:prstGeom prst="rect">
                  <a:avLst/>
                </a:prstGeom>
              </p:spPr>
            </p:pic>
            <p:pic>
              <p:nvPicPr>
                <p:cNvPr id="96" name="Picture 9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28118" y="2813244"/>
                  <a:ext cx="618699" cy="621792"/>
                </a:xfrm>
                <a:prstGeom prst="rect">
                  <a:avLst/>
                </a:prstGeom>
              </p:spPr>
            </p:pic>
          </p:grpSp>
          <p:sp>
            <p:nvSpPr>
              <p:cNvPr id="92" name="Rectangle 91"/>
              <p:cNvSpPr/>
              <p:nvPr/>
            </p:nvSpPr>
            <p:spPr>
              <a:xfrm>
                <a:off x="8235687" y="4674207"/>
                <a:ext cx="1795264" cy="338554"/>
              </a:xfrm>
              <a:prstGeom prst="rect">
                <a:avLst/>
              </a:prstGeom>
            </p:spPr>
            <p:txBody>
              <a:bodyPr wrap="square">
                <a:spAutoFit/>
              </a:bodyPr>
              <a:lstStyle/>
              <a:p>
                <a:pPr algn="ctr" defTabSz="609585"/>
                <a:r>
                  <a:rPr lang="en-US" sz="1600" dirty="0">
                    <a:solidFill>
                      <a:srgbClr val="FFFFFF"/>
                    </a:solidFill>
                    <a:latin typeface="Amazon Ember"/>
                  </a:rPr>
                  <a:t>Fast delivery</a:t>
                </a:r>
              </a:p>
            </p:txBody>
          </p:sp>
        </p:grpSp>
        <p:grpSp>
          <p:nvGrpSpPr>
            <p:cNvPr id="97" name="Group 96"/>
            <p:cNvGrpSpPr/>
            <p:nvPr/>
          </p:nvGrpSpPr>
          <p:grpSpPr>
            <a:xfrm>
              <a:off x="4574906" y="1917055"/>
              <a:ext cx="2943876" cy="3098853"/>
              <a:chOff x="4442775" y="1917055"/>
              <a:chExt cx="2943876" cy="3098853"/>
            </a:xfrm>
          </p:grpSpPr>
          <p:grpSp>
            <p:nvGrpSpPr>
              <p:cNvPr id="98" name="Group 97"/>
              <p:cNvGrpSpPr/>
              <p:nvPr/>
            </p:nvGrpSpPr>
            <p:grpSpPr>
              <a:xfrm>
                <a:off x="4442775" y="1917055"/>
                <a:ext cx="2943876" cy="2839672"/>
                <a:chOff x="3836153" y="2728536"/>
                <a:chExt cx="1183082" cy="1111118"/>
              </a:xfrm>
            </p:grpSpPr>
            <p:pic>
              <p:nvPicPr>
                <p:cNvPr id="100" name="Picture 9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68727" y="3217862"/>
                  <a:ext cx="621792" cy="621792"/>
                </a:xfrm>
                <a:prstGeom prst="rect">
                  <a:avLst/>
                </a:prstGeom>
              </p:spPr>
            </p:pic>
            <p:pic>
              <p:nvPicPr>
                <p:cNvPr id="101" name="Picture 100"/>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3836153" y="2789777"/>
                  <a:ext cx="618699" cy="621792"/>
                </a:xfrm>
                <a:prstGeom prst="rect">
                  <a:avLst/>
                </a:prstGeom>
              </p:spPr>
            </p:pic>
            <p:pic>
              <p:nvPicPr>
                <p:cNvPr id="102" name="Picture 101"/>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4400536" y="3156339"/>
                  <a:ext cx="618699" cy="621792"/>
                </a:xfrm>
                <a:prstGeom prst="rect">
                  <a:avLst/>
                </a:prstGeom>
              </p:spPr>
            </p:pic>
            <p:pic>
              <p:nvPicPr>
                <p:cNvPr id="103" name="Picture 102"/>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4391857" y="2728536"/>
                  <a:ext cx="618699" cy="621792"/>
                </a:xfrm>
                <a:prstGeom prst="rect">
                  <a:avLst/>
                </a:prstGeom>
              </p:spPr>
            </p:pic>
          </p:grpSp>
          <p:sp>
            <p:nvSpPr>
              <p:cNvPr id="99" name="TextBox 98"/>
              <p:cNvSpPr txBox="1"/>
              <p:nvPr/>
            </p:nvSpPr>
            <p:spPr>
              <a:xfrm>
                <a:off x="5150623" y="4677354"/>
                <a:ext cx="1663336" cy="338554"/>
              </a:xfrm>
              <a:prstGeom prst="rect">
                <a:avLst/>
              </a:prstGeom>
              <a:noFill/>
            </p:spPr>
            <p:txBody>
              <a:bodyPr wrap="square" rtlCol="0">
                <a:spAutoFit/>
              </a:bodyPr>
              <a:lstStyle/>
              <a:p>
                <a:pPr algn="ctr" defTabSz="609585"/>
                <a:r>
                  <a:rPr lang="en-US" sz="1600" dirty="0">
                    <a:solidFill>
                      <a:srgbClr val="FFFFFF"/>
                    </a:solidFill>
                    <a:latin typeface="Amazon Ember"/>
                  </a:rPr>
                  <a:t>Lower price</a:t>
                </a:r>
              </a:p>
            </p:txBody>
          </p:sp>
        </p:grpSp>
      </p:grpSp>
    </p:spTree>
    <p:extLst>
      <p:ext uri="{BB962C8B-B14F-4D97-AF65-F5344CB8AC3E}">
        <p14:creationId xmlns:p14="http://schemas.microsoft.com/office/powerpoint/2010/main" val="397577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heongwon Hub Terminal "/>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365984" y="1884976"/>
            <a:ext cx="3051402" cy="21031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Cross-Border e-Commerce Establishment of End-to-End  Logistics Platfor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9045" y="1895800"/>
            <a:ext cx="2067361" cy="20922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cjlogistics.com/cjlwupload/editorimage/84f6af49-133a-401e-bf39-4a2178afb79e.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476965" y="1881844"/>
            <a:ext cx="3160168" cy="210625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99960" y="1070258"/>
            <a:ext cx="8605586" cy="738664"/>
          </a:xfrm>
          <a:prstGeom prst="rect">
            <a:avLst/>
          </a:prstGeom>
          <a:noFill/>
        </p:spPr>
        <p:txBody>
          <a:bodyPr wrap="square" rtlCol="0">
            <a:spAutoFit/>
          </a:bodyPr>
          <a:lstStyle/>
          <a:p>
            <a:pPr defTabSz="457189"/>
            <a:r>
              <a:rPr lang="en-US" sz="1400" dirty="0">
                <a:solidFill>
                  <a:srgbClr val="EB8D00"/>
                </a:solidFill>
                <a:latin typeface="Amazon Ember" panose="020B0603020204020204"/>
              </a:rPr>
              <a:t>Business challenge: </a:t>
            </a:r>
          </a:p>
          <a:p>
            <a:pPr marL="257175" indent="-257175" defTabSz="457189">
              <a:buFont typeface="Arial" panose="020B0604020202020204" pitchFamily="34" charset="0"/>
              <a:buChar char="•"/>
            </a:pPr>
            <a:r>
              <a:rPr lang="en-US" sz="1400" dirty="0">
                <a:solidFill>
                  <a:schemeClr val="bg1"/>
                </a:solidFill>
                <a:latin typeface="Amazon Ember" panose="020B0603020204020204"/>
              </a:rPr>
              <a:t>Optimize amount of human resources, transportation, and warehouse space to provision</a:t>
            </a:r>
          </a:p>
          <a:p>
            <a:pPr marL="257175" indent="-257175" defTabSz="457189">
              <a:buFont typeface="Arial" panose="020B0604020202020204" pitchFamily="34" charset="0"/>
              <a:buChar char="•"/>
            </a:pPr>
            <a:r>
              <a:rPr lang="en-US" sz="1400" dirty="0">
                <a:solidFill>
                  <a:schemeClr val="bg1"/>
                </a:solidFill>
                <a:latin typeface="Amazon Ember" panose="020B0603020204020204"/>
              </a:rPr>
              <a:t>Forecasting shipment volume across 303 terminals</a:t>
            </a:r>
          </a:p>
        </p:txBody>
      </p:sp>
      <p:sp>
        <p:nvSpPr>
          <p:cNvPr id="8"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pPr>
            <a:r>
              <a:rPr lang="en-US" sz="2500" spc="56" dirty="0">
                <a:solidFill>
                  <a:srgbClr val="FFFFFF"/>
                </a:solidFill>
                <a:latin typeface="Amazon Ember"/>
                <a:sym typeface="Helvetica Neue"/>
              </a:rPr>
              <a:t>Capacity planning case study: CJ Logistics</a:t>
            </a:r>
          </a:p>
          <a:p>
            <a:pPr defTabSz="457189">
              <a:spcAft>
                <a:spcPts val="400"/>
              </a:spcAft>
            </a:pPr>
            <a:r>
              <a:rPr lang="en-US" sz="1400" spc="56" dirty="0">
                <a:solidFill>
                  <a:srgbClr val="FF9900"/>
                </a:solidFill>
                <a:latin typeface="Amazon Ember"/>
                <a:sym typeface="Helvetica Neue"/>
              </a:rPr>
              <a:t>CJ Logistics – Logistics service providers forecasting labor needs</a:t>
            </a:r>
            <a:endParaRPr lang="en-US" sz="1400" dirty="0">
              <a:solidFill>
                <a:srgbClr val="FF9900"/>
              </a:solidFill>
              <a:latin typeface="Amazon Ember"/>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9621" y="112827"/>
            <a:ext cx="617220" cy="411480"/>
          </a:xfrm>
          <a:prstGeom prst="rect">
            <a:avLst/>
          </a:prstGeom>
        </p:spPr>
      </p:pic>
    </p:spTree>
    <p:extLst>
      <p:ext uri="{BB962C8B-B14F-4D97-AF65-F5344CB8AC3E}">
        <p14:creationId xmlns:p14="http://schemas.microsoft.com/office/powerpoint/2010/main" val="311461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02CD2786-9BFC-C245-8A2F-08E6FD91984A}"/>
              </a:ext>
            </a:extLst>
          </p:cNvPr>
          <p:cNvSpPr/>
          <p:nvPr/>
        </p:nvSpPr>
        <p:spPr>
          <a:xfrm>
            <a:off x="7306570" y="1476485"/>
            <a:ext cx="1055126" cy="1128999"/>
          </a:xfrm>
          <a:prstGeom prst="rect">
            <a:avLst/>
          </a:prstGeom>
          <a:noFill/>
          <a:ln w="19050">
            <a:solidFill>
              <a:srgbClr val="FF9900"/>
            </a:solidFill>
            <a:tailEnd type="triangle"/>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Private </a:t>
            </a:r>
            <a:endParaRPr lang="en-US" sz="900" kern="0" dirty="0">
              <a:solidFill>
                <a:srgbClr val="FFFFFF"/>
              </a:solidFill>
              <a:latin typeface="Arial" panose="020B0604020202020204" pitchFamily="34" charset="0"/>
              <a:ea typeface="Amazon Ember"/>
              <a:cs typeface="Arial" panose="020B0604020202020204" pitchFamily="34" charset="0"/>
              <a:sym typeface="Amazon Ember"/>
            </a:endParaRPr>
          </a:p>
          <a:p>
            <a:pPr algn="ctr" defTabSz="457189" hangingPunct="0">
              <a:lnSpc>
                <a:spcPct val="80000"/>
              </a:lnSpc>
              <a:defRPr sz="5000">
                <a:solidFill>
                  <a:srgbClr val="FFFFFF"/>
                </a:solidFill>
                <a:latin typeface="Amazon Ember"/>
                <a:ea typeface="Amazon Ember"/>
                <a:cs typeface="Amazon Ember"/>
                <a:sym typeface="Amazon Ember"/>
              </a:defRPr>
            </a:pPr>
            <a:r>
              <a:rPr lang="en-US" sz="800" kern="0" dirty="0">
                <a:solidFill>
                  <a:srgbClr val="FFFFFF"/>
                </a:solidFill>
                <a:latin typeface="Arial" panose="020B0604020202020204" pitchFamily="34" charset="0"/>
                <a:ea typeface="Amazon Ember"/>
                <a:cs typeface="Arial" panose="020B0604020202020204" pitchFamily="34" charset="0"/>
                <a:sym typeface="Amazon Ember"/>
              </a:rPr>
              <a:t>forecasting API</a:t>
            </a:r>
          </a:p>
        </p:txBody>
      </p:sp>
      <p:sp>
        <p:nvSpPr>
          <p:cNvPr id="5" name="Straight Arrow Connector 22">
            <a:extLst>
              <a:ext uri="{FF2B5EF4-FFF2-40B4-BE49-F238E27FC236}">
                <a16:creationId xmlns:a16="http://schemas.microsoft.com/office/drawing/2014/main" id="{7F563873-8D41-1F4A-9CDA-DE0631B762E4}"/>
              </a:ext>
            </a:extLst>
          </p:cNvPr>
          <p:cNvSpPr/>
          <p:nvPr/>
        </p:nvSpPr>
        <p:spPr>
          <a:xfrm>
            <a:off x="2222014" y="2097420"/>
            <a:ext cx="2171409" cy="11359"/>
          </a:xfrm>
          <a:prstGeom prst="line">
            <a:avLst/>
          </a:prstGeom>
          <a:ln w="63500">
            <a:solidFill>
              <a:srgbClr val="C93CB2"/>
            </a:solidFill>
            <a:headEnd type="none" w="med" len="med"/>
            <a:tailEnd type="none" w="med" len="med"/>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pic>
        <p:nvPicPr>
          <p:cNvPr id="6" name="Picture 5" descr="Picture 23">
            <a:extLst>
              <a:ext uri="{FF2B5EF4-FFF2-40B4-BE49-F238E27FC236}">
                <a16:creationId xmlns:a16="http://schemas.microsoft.com/office/drawing/2014/main" id="{21CB8118-A8F8-5545-8C33-440E1104DF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27773" y="1636701"/>
            <a:ext cx="412720" cy="425856"/>
          </a:xfrm>
          <a:prstGeom prst="rect">
            <a:avLst/>
          </a:prstGeom>
          <a:ln w="12700">
            <a:miter lim="400000"/>
          </a:ln>
        </p:spPr>
      </p:pic>
      <p:pic>
        <p:nvPicPr>
          <p:cNvPr id="7" name="Picture 6" descr="Picture 1">
            <a:extLst>
              <a:ext uri="{FF2B5EF4-FFF2-40B4-BE49-F238E27FC236}">
                <a16:creationId xmlns:a16="http://schemas.microsoft.com/office/drawing/2014/main" id="{66887600-E9D8-3349-95AA-8D5BA88055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496797" y="1853750"/>
            <a:ext cx="238500" cy="314271"/>
          </a:xfrm>
          <a:prstGeom prst="rect">
            <a:avLst/>
          </a:prstGeom>
          <a:ln w="12700">
            <a:miter lim="400000"/>
          </a:ln>
        </p:spPr>
      </p:pic>
      <p:sp>
        <p:nvSpPr>
          <p:cNvPr id="9" name="Oval 8">
            <a:extLst>
              <a:ext uri="{FF2B5EF4-FFF2-40B4-BE49-F238E27FC236}">
                <a16:creationId xmlns:a16="http://schemas.microsoft.com/office/drawing/2014/main" id="{D5D311D5-73F5-5A49-9D69-EB28B88579B9}"/>
              </a:ext>
            </a:extLst>
          </p:cNvPr>
          <p:cNvSpPr/>
          <p:nvPr/>
        </p:nvSpPr>
        <p:spPr>
          <a:xfrm>
            <a:off x="4393423" y="1734921"/>
            <a:ext cx="627752" cy="663202"/>
          </a:xfrm>
          <a:prstGeom prst="ellipse">
            <a:avLst/>
          </a:prstGeom>
          <a:noFill/>
          <a:ln w="63500">
            <a:solidFill>
              <a:srgbClr val="C93CB2"/>
            </a:solidFill>
            <a:miter/>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sp>
        <p:nvSpPr>
          <p:cNvPr id="10" name="Amazon…">
            <a:extLst>
              <a:ext uri="{FF2B5EF4-FFF2-40B4-BE49-F238E27FC236}">
                <a16:creationId xmlns:a16="http://schemas.microsoft.com/office/drawing/2014/main" id="{7033D60D-A681-DA47-A14B-F0FC74D40927}"/>
              </a:ext>
            </a:extLst>
          </p:cNvPr>
          <p:cNvSpPr txBox="1"/>
          <p:nvPr/>
        </p:nvSpPr>
        <p:spPr>
          <a:xfrm>
            <a:off x="4172080" y="2462872"/>
            <a:ext cx="1170662" cy="17120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lIns="8573" tIns="8573" rIns="8573" bIns="8573"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r>
              <a:rPr sz="1000" kern="0" dirty="0">
                <a:solidFill>
                  <a:srgbClr val="FFFFFF"/>
                </a:solidFill>
                <a:latin typeface="Amazon Ember"/>
                <a:cs typeface="Arial" panose="020B0604020202020204" pitchFamily="34" charset="0"/>
              </a:rPr>
              <a:t>Amazon Forecast</a:t>
            </a:r>
          </a:p>
        </p:txBody>
      </p:sp>
      <p:pic>
        <p:nvPicPr>
          <p:cNvPr id="11" name="Picture 10" descr="Picture 66">
            <a:extLst>
              <a:ext uri="{FF2B5EF4-FFF2-40B4-BE49-F238E27FC236}">
                <a16:creationId xmlns:a16="http://schemas.microsoft.com/office/drawing/2014/main" id="{4CB78944-7791-714C-84D6-C276C53D87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537343" y="1895318"/>
            <a:ext cx="340033" cy="334479"/>
          </a:xfrm>
          <a:prstGeom prst="rect">
            <a:avLst/>
          </a:prstGeom>
          <a:ln w="12700">
            <a:miter lim="400000"/>
          </a:ln>
        </p:spPr>
      </p:pic>
      <p:cxnSp>
        <p:nvCxnSpPr>
          <p:cNvPr id="12" name="Straight Arrow Connector 11">
            <a:extLst>
              <a:ext uri="{FF2B5EF4-FFF2-40B4-BE49-F238E27FC236}">
                <a16:creationId xmlns:a16="http://schemas.microsoft.com/office/drawing/2014/main" id="{5D79BBF1-D1AE-A84B-B8DB-B56463B56E11}"/>
              </a:ext>
            </a:extLst>
          </p:cNvPr>
          <p:cNvCxnSpPr/>
          <p:nvPr/>
        </p:nvCxnSpPr>
        <p:spPr>
          <a:xfrm>
            <a:off x="1809629" y="2097420"/>
            <a:ext cx="331338" cy="0"/>
          </a:xfrm>
          <a:prstGeom prst="straightConnector1">
            <a:avLst/>
          </a:prstGeom>
          <a:ln w="63500">
            <a:solidFill>
              <a:srgbClr val="FFFFFF"/>
            </a:solidFill>
            <a:tailEnd type="triangle"/>
          </a:ln>
        </p:spPr>
      </p:cxnSp>
      <p:sp>
        <p:nvSpPr>
          <p:cNvPr id="14" name="Rectangle 13"/>
          <p:cNvSpPr/>
          <p:nvPr/>
        </p:nvSpPr>
        <p:spPr>
          <a:xfrm>
            <a:off x="42543" y="1743814"/>
            <a:ext cx="1450063" cy="246221"/>
          </a:xfrm>
          <a:prstGeom prst="rect">
            <a:avLst/>
          </a:prstGeom>
        </p:spPr>
        <p:txBody>
          <a:bodyPr wrap="square">
            <a:spAutoFit/>
          </a:bodyPr>
          <a:lstStyle/>
          <a:p>
            <a:pPr algn="r" defTabSz="457189" hangingPunct="0"/>
            <a:r>
              <a:rPr lang="en-US" sz="1000" kern="0" dirty="0">
                <a:solidFill>
                  <a:srgbClr val="FF9900"/>
                </a:solidFill>
                <a:latin typeface="Amazon Ember"/>
                <a:cs typeface="Arial" panose="020B0604020202020204" pitchFamily="34" charset="0"/>
              </a:rPr>
              <a:t>Historical time-series</a:t>
            </a:r>
          </a:p>
        </p:txBody>
      </p:sp>
      <p:sp>
        <p:nvSpPr>
          <p:cNvPr id="16" name="Tracks, artists, albums">
            <a:extLst>
              <a:ext uri="{FF2B5EF4-FFF2-40B4-BE49-F238E27FC236}">
                <a16:creationId xmlns:a16="http://schemas.microsoft.com/office/drawing/2014/main" id="{DD129335-43AA-D343-B7A2-1C6B828267E4}"/>
              </a:ext>
            </a:extLst>
          </p:cNvPr>
          <p:cNvSpPr txBox="1"/>
          <p:nvPr/>
        </p:nvSpPr>
        <p:spPr>
          <a:xfrm>
            <a:off x="257751" y="1923071"/>
            <a:ext cx="1164714" cy="467437"/>
          </a:xfrm>
          <a:prstGeom prst="rect">
            <a:avLst/>
          </a:prstGeom>
          <a:ln w="12700">
            <a:miter lim="400000"/>
          </a:ln>
          <a:extLst>
            <a:ext uri="{C572A759-6A51-4108-AA02-DFA0A04FC94B}">
              <ma14:wrappingTextBoxFlag xmlns="" xmlns:ma14="http://schemas.microsoft.com/office/mac/drawingml/2011/main" val="1"/>
            </a:ext>
          </a:extLst>
        </p:spPr>
        <p:txBody>
          <a:bodyPr wrap="square" lIns="8573" tIns="8573" rIns="8573" bIns="8573">
            <a:spAutoFit/>
          </a:bodyPr>
          <a:lstStyle>
            <a:lvl1pPr algn="r">
              <a:defRPr sz="4000">
                <a:solidFill>
                  <a:srgbClr val="FFFFFF"/>
                </a:solidFill>
                <a:latin typeface="Amazon Ember"/>
                <a:ea typeface="Amazon Ember"/>
                <a:cs typeface="Amazon Ember"/>
                <a:sym typeface="Amazon Ember"/>
              </a:defRPr>
            </a:lvl1pPr>
          </a:lstStyle>
          <a:p>
            <a:pPr defTabSz="457189" hangingPunct="0"/>
            <a:r>
              <a:rPr lang="en-US" sz="975" kern="0" dirty="0">
                <a:cs typeface="Arial" panose="020B0604020202020204" pitchFamily="34" charset="0"/>
              </a:rPr>
              <a:t>Shipment volume at 303 terminals for 212 days</a:t>
            </a:r>
          </a:p>
        </p:txBody>
      </p:sp>
      <p:sp>
        <p:nvSpPr>
          <p:cNvPr id="18" name="Straight Arrow Connector 22">
            <a:extLst>
              <a:ext uri="{FF2B5EF4-FFF2-40B4-BE49-F238E27FC236}">
                <a16:creationId xmlns:a16="http://schemas.microsoft.com/office/drawing/2014/main" id="{7F563873-8D41-1F4A-9CDA-DE0631B762E4}"/>
              </a:ext>
            </a:extLst>
          </p:cNvPr>
          <p:cNvSpPr/>
          <p:nvPr/>
        </p:nvSpPr>
        <p:spPr>
          <a:xfrm>
            <a:off x="5021454" y="2108779"/>
            <a:ext cx="2256755" cy="0"/>
          </a:xfrm>
          <a:prstGeom prst="line">
            <a:avLst/>
          </a:prstGeom>
          <a:ln w="63500">
            <a:solidFill>
              <a:srgbClr val="C93CB2"/>
            </a:solidFill>
            <a:tailEnd type="triangle"/>
          </a:ln>
        </p:spPr>
        <p:txBody>
          <a:bodyPr lIns="8573" tIns="8573" rIns="8573" bIns="857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89" hangingPunct="0"/>
            <a:endParaRPr sz="338" kern="0" dirty="0">
              <a:solidFill>
                <a:srgbClr val="000000"/>
              </a:solidFill>
              <a:latin typeface="Arial" panose="020B0604020202020204" pitchFamily="34" charset="0"/>
              <a:cs typeface="Arial" panose="020B0604020202020204" pitchFamily="34" charset="0"/>
              <a:sym typeface="Helvetica"/>
            </a:endParaRPr>
          </a:p>
        </p:txBody>
      </p:sp>
      <p:pic>
        <p:nvPicPr>
          <p:cNvPr id="26" name="Picture 25" descr="Picture 1">
            <a:extLst>
              <a:ext uri="{FF2B5EF4-FFF2-40B4-BE49-F238E27FC236}">
                <a16:creationId xmlns:a16="http://schemas.microsoft.com/office/drawing/2014/main" id="{ECE0C3CA-D7AB-0D4C-82E6-BD768E33C0F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933579" y="3136136"/>
            <a:ext cx="238500" cy="314271"/>
          </a:xfrm>
          <a:prstGeom prst="rect">
            <a:avLst/>
          </a:prstGeom>
          <a:ln w="12700">
            <a:miter lim="400000"/>
          </a:ln>
        </p:spPr>
      </p:pic>
      <p:cxnSp>
        <p:nvCxnSpPr>
          <p:cNvPr id="27" name="Straight Arrow Connector 26">
            <a:extLst>
              <a:ext uri="{FF2B5EF4-FFF2-40B4-BE49-F238E27FC236}">
                <a16:creationId xmlns:a16="http://schemas.microsoft.com/office/drawing/2014/main" id="{A4BEBF33-E809-9840-B2B6-AFD073F9E2FE}"/>
              </a:ext>
            </a:extLst>
          </p:cNvPr>
          <p:cNvCxnSpPr/>
          <p:nvPr/>
        </p:nvCxnSpPr>
        <p:spPr>
          <a:xfrm rot="16200000">
            <a:off x="4507535" y="2870881"/>
            <a:ext cx="331338" cy="0"/>
          </a:xfrm>
          <a:prstGeom prst="straightConnector1">
            <a:avLst/>
          </a:prstGeom>
          <a:ln w="63500">
            <a:solidFill>
              <a:srgbClr val="FFFFFF"/>
            </a:solidFill>
            <a:tailEnd type="triangle"/>
          </a:ln>
        </p:spPr>
      </p:cxnSp>
      <p:sp>
        <p:nvSpPr>
          <p:cNvPr id="28" name="Rectangle 27"/>
          <p:cNvSpPr/>
          <p:nvPr/>
        </p:nvSpPr>
        <p:spPr>
          <a:xfrm>
            <a:off x="4172080" y="3064813"/>
            <a:ext cx="1123088" cy="553998"/>
          </a:xfrm>
          <a:prstGeom prst="rect">
            <a:avLst/>
          </a:prstGeom>
        </p:spPr>
        <p:txBody>
          <a:bodyPr wrap="square">
            <a:spAutoFit/>
          </a:bodyPr>
          <a:lstStyle/>
          <a:p>
            <a:pPr defTabSz="457189" hangingPunct="0"/>
            <a:r>
              <a:rPr lang="en-US" sz="1000" kern="0" dirty="0">
                <a:solidFill>
                  <a:srgbClr val="FF9900"/>
                </a:solidFill>
                <a:latin typeface="Amazon Ember"/>
                <a:cs typeface="Arial" panose="020B0604020202020204" pitchFamily="34" charset="0"/>
              </a:rPr>
              <a:t>Built-in dataset</a:t>
            </a:r>
          </a:p>
          <a:p>
            <a:pPr defTabSz="457189" hangingPunct="0"/>
            <a:r>
              <a:rPr lang="en-US" sz="1000" kern="0" dirty="0">
                <a:solidFill>
                  <a:srgbClr val="FFFFFF"/>
                </a:solidFill>
                <a:latin typeface="Amazon Ember"/>
                <a:cs typeface="Arial" panose="020B0604020202020204" pitchFamily="34" charset="0"/>
              </a:rPr>
              <a:t>Holiday and weekend data</a:t>
            </a:r>
          </a:p>
        </p:txBody>
      </p:sp>
      <p:sp>
        <p:nvSpPr>
          <p:cNvPr id="29" name="Rectangle 28"/>
          <p:cNvSpPr/>
          <p:nvPr/>
        </p:nvSpPr>
        <p:spPr>
          <a:xfrm>
            <a:off x="3752675" y="1613396"/>
            <a:ext cx="1973656" cy="2027358"/>
          </a:xfrm>
          <a:prstGeom prst="rect">
            <a:avLst/>
          </a:prstGeom>
          <a:noFill/>
          <a:ln w="19050" cap="flat" cmpd="sng" algn="ctr">
            <a:solidFill>
              <a:srgbClr val="C93CB2"/>
            </a:solidFill>
            <a:prstDash val="dash"/>
          </a:ln>
          <a:effectLst/>
        </p:spPr>
        <p:txBody>
          <a:bodyPr lIns="182880" tIns="146304" rIns="182880" bIns="146304" rtlCol="0" anchor="ctr"/>
          <a:lstStyle/>
          <a:p>
            <a:pPr algn="ctr" defTabSz="914378">
              <a:defRPr/>
            </a:pPr>
            <a:endParaRPr lang="en-US" kern="0" dirty="0">
              <a:solidFill>
                <a:srgbClr val="FFFFFF"/>
              </a:solidFill>
              <a:latin typeface="Amazon Ember"/>
            </a:endParaRPr>
          </a:p>
        </p:txBody>
      </p:sp>
      <p:sp>
        <p:nvSpPr>
          <p:cNvPr id="35"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pPr>
            <a:r>
              <a:rPr lang="en-US" sz="2500" spc="56" dirty="0">
                <a:solidFill>
                  <a:srgbClr val="FFFFFF"/>
                </a:solidFill>
                <a:latin typeface="Amazon Ember"/>
                <a:sym typeface="Helvetica Neue"/>
              </a:rPr>
              <a:t>Capacity planning case study: CJ Logistics</a:t>
            </a:r>
          </a:p>
          <a:p>
            <a:pPr defTabSz="457189">
              <a:spcAft>
                <a:spcPts val="400"/>
              </a:spcAft>
            </a:pPr>
            <a:r>
              <a:rPr lang="en-US" sz="1400" spc="56" dirty="0">
                <a:solidFill>
                  <a:srgbClr val="FF9900"/>
                </a:solidFill>
                <a:latin typeface="Amazon Ember"/>
                <a:sym typeface="Helvetica Neue"/>
              </a:rPr>
              <a:t>CJ Logistics – Logistics service providers forecasting labor needs</a:t>
            </a:r>
            <a:endParaRPr lang="en-US" sz="1400" dirty="0">
              <a:solidFill>
                <a:srgbClr val="FF9900"/>
              </a:solidFill>
              <a:latin typeface="Amazon Ember"/>
            </a:endParaRPr>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9621" y="112827"/>
            <a:ext cx="617220" cy="411480"/>
          </a:xfrm>
          <a:prstGeom prst="rect">
            <a:avLst/>
          </a:prstGeom>
        </p:spPr>
      </p:pic>
    </p:spTree>
    <p:extLst>
      <p:ext uri="{BB962C8B-B14F-4D97-AF65-F5344CB8AC3E}">
        <p14:creationId xmlns:p14="http://schemas.microsoft.com/office/powerpoint/2010/main" val="54910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8814" y="3504141"/>
            <a:ext cx="1881008" cy="1203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8C492820-CF96-9349-8DB4-B473F8522C5F}"/>
              </a:ext>
            </a:extLst>
          </p:cNvPr>
          <p:cNvSpPr txBox="1">
            <a:spLocks/>
          </p:cNvSpPr>
          <p:nvPr/>
        </p:nvSpPr>
        <p:spPr>
          <a:xfrm>
            <a:off x="199960" y="157749"/>
            <a:ext cx="8806881" cy="617933"/>
          </a:xfrm>
          <a:prstGeom prst="rect">
            <a:avLst/>
          </a:prstGeom>
        </p:spPr>
        <p:txBody>
          <a:bodyPr>
            <a:normAutofit fontScale="97500" lnSpcReduction="100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457189">
              <a:spcAft>
                <a:spcPts val="400"/>
              </a:spcAft>
              <a:defRPr/>
            </a:pPr>
            <a:r>
              <a:rPr lang="en-US" sz="2500" spc="56" dirty="0">
                <a:solidFill>
                  <a:srgbClr val="FFFFFF"/>
                </a:solidFill>
                <a:latin typeface="Amazon Ember"/>
                <a:sym typeface="Helvetica Neue"/>
              </a:rPr>
              <a:t>More customer cases studies</a:t>
            </a:r>
          </a:p>
          <a:p>
            <a:pPr defTabSz="457189">
              <a:spcAft>
                <a:spcPts val="400"/>
              </a:spcAft>
              <a:defRPr/>
            </a:pPr>
            <a:r>
              <a:rPr lang="en-US" sz="1400" dirty="0" err="1">
                <a:solidFill>
                  <a:srgbClr val="FF9900"/>
                </a:solidFill>
                <a:latin typeface="Amazon Ember"/>
              </a:rPr>
              <a:t>DevFactory</a:t>
            </a:r>
            <a:r>
              <a:rPr lang="en-US" sz="1400" dirty="0">
                <a:solidFill>
                  <a:srgbClr val="FF9900"/>
                </a:solidFill>
                <a:latin typeface="Amazon Ember"/>
              </a:rPr>
              <a:t> and </a:t>
            </a:r>
            <a:r>
              <a:rPr lang="en-US" sz="1400" dirty="0" err="1">
                <a:solidFill>
                  <a:srgbClr val="FF9900"/>
                </a:solidFill>
                <a:latin typeface="Amazon Ember"/>
              </a:rPr>
              <a:t>Planalytics</a:t>
            </a:r>
            <a:r>
              <a:rPr lang="en-US" sz="1400" dirty="0">
                <a:solidFill>
                  <a:srgbClr val="FF9900"/>
                </a:solidFill>
                <a:latin typeface="Amazon Ember"/>
              </a:rPr>
              <a:t> – software and analytics providers</a:t>
            </a:r>
          </a:p>
        </p:txBody>
      </p:sp>
      <p:sp>
        <p:nvSpPr>
          <p:cNvPr id="4" name="Rectangle 3"/>
          <p:cNvSpPr/>
          <p:nvPr/>
        </p:nvSpPr>
        <p:spPr>
          <a:xfrm>
            <a:off x="2144598" y="1315580"/>
            <a:ext cx="6240545" cy="1569660"/>
          </a:xfrm>
          <a:prstGeom prst="rect">
            <a:avLst/>
          </a:prstGeom>
        </p:spPr>
        <p:txBody>
          <a:bodyPr wrap="square">
            <a:spAutoFit/>
          </a:bodyPr>
          <a:lstStyle/>
          <a:p>
            <a:r>
              <a:rPr lang="en-US" sz="900" dirty="0" err="1">
                <a:solidFill>
                  <a:schemeClr val="bg1"/>
                </a:solidFill>
                <a:latin typeface="Amazon Ember" panose="020B0603020204020204"/>
              </a:rPr>
              <a:t>DevFactory</a:t>
            </a:r>
            <a:r>
              <a:rPr lang="en-US" sz="900" dirty="0">
                <a:solidFill>
                  <a:schemeClr val="bg1"/>
                </a:solidFill>
                <a:latin typeface="Amazon Ember" panose="020B0603020204020204"/>
              </a:rPr>
              <a:t> is the factory for repetitive, low-value tasks in software development that allow dev teams to focus their precious development resources on delivering value to their products and clients.</a:t>
            </a:r>
            <a:br>
              <a:rPr lang="en-US" sz="900" dirty="0">
                <a:solidFill>
                  <a:schemeClr val="bg1"/>
                </a:solidFill>
                <a:latin typeface="Amazon Ember" panose="020B0603020204020204"/>
              </a:rPr>
            </a:br>
            <a:endParaRPr lang="en-US" sz="900" dirty="0">
              <a:solidFill>
                <a:schemeClr val="bg1"/>
              </a:solidFill>
              <a:latin typeface="Amazon Ember" panose="020B0603020204020204"/>
            </a:endParaRPr>
          </a:p>
          <a:p>
            <a:r>
              <a:rPr lang="en-US" sz="1200" i="1" dirty="0">
                <a:solidFill>
                  <a:srgbClr val="FF9900"/>
                </a:solidFill>
                <a:latin typeface="Calibri Light" panose="020F0302020204030204"/>
              </a:rPr>
              <a:t>“…We’re using Amazon Forecast as a foundational capability in some of our products to more accurately predict sales and be able to deliver better inventory planning as a result… This not only </a:t>
            </a:r>
            <a:r>
              <a:rPr lang="en-US" sz="1200" b="1" i="1" dirty="0">
                <a:solidFill>
                  <a:schemeClr val="bg1"/>
                </a:solidFill>
                <a:latin typeface="Calibri Light" panose="020F0302020204030204"/>
              </a:rPr>
              <a:t>makes our products simple to build and maintain</a:t>
            </a:r>
            <a:r>
              <a:rPr lang="en-US" sz="1200" i="1" dirty="0">
                <a:solidFill>
                  <a:srgbClr val="FF9900"/>
                </a:solidFill>
                <a:latin typeface="Calibri Light" panose="020F0302020204030204"/>
              </a:rPr>
              <a:t>, but it also offers our customers greater accuracy, availability, and scalability. This is a real win not only for us but also for our customers.”</a:t>
            </a:r>
          </a:p>
          <a:p>
            <a:r>
              <a:rPr lang="en-US" sz="1200" i="1" dirty="0">
                <a:solidFill>
                  <a:srgbClr val="FF9900"/>
                </a:solidFill>
                <a:latin typeface="Calibri Light" panose="020F0302020204030204"/>
              </a:rPr>
              <a:t> </a:t>
            </a:r>
            <a:br>
              <a:rPr lang="en-US" sz="1200" i="1" dirty="0">
                <a:solidFill>
                  <a:srgbClr val="FF9900"/>
                </a:solidFill>
                <a:latin typeface="Calibri Light" panose="020F0302020204030204"/>
              </a:rPr>
            </a:br>
            <a:r>
              <a:rPr lang="en-US" sz="900" dirty="0">
                <a:solidFill>
                  <a:prstClr val="white"/>
                </a:solidFill>
                <a:latin typeface="Amazon Ember" panose="020B0603020204020204"/>
              </a:rPr>
              <a:t>Rahul </a:t>
            </a:r>
            <a:r>
              <a:rPr lang="en-US" sz="900" dirty="0" err="1">
                <a:solidFill>
                  <a:prstClr val="white"/>
                </a:solidFill>
                <a:latin typeface="Amazon Ember" panose="020B0603020204020204"/>
              </a:rPr>
              <a:t>Subramaniam</a:t>
            </a:r>
            <a:r>
              <a:rPr lang="en-US" sz="900" dirty="0">
                <a:solidFill>
                  <a:prstClr val="white"/>
                </a:solidFill>
                <a:latin typeface="Amazon Ember" panose="020B0603020204020204"/>
              </a:rPr>
              <a:t>, CEO - </a:t>
            </a:r>
            <a:r>
              <a:rPr lang="en-US" sz="900" dirty="0" err="1">
                <a:solidFill>
                  <a:prstClr val="white"/>
                </a:solidFill>
                <a:latin typeface="Amazon Ember" panose="020B0603020204020204"/>
              </a:rPr>
              <a:t>DevFactory</a:t>
            </a:r>
            <a:endParaRPr lang="en-US" sz="900" dirty="0">
              <a:solidFill>
                <a:prstClr val="white"/>
              </a:solidFill>
              <a:latin typeface="Amazon Ember" panose="020B0603020204020204"/>
            </a:endParaRPr>
          </a:p>
        </p:txBody>
      </p:sp>
      <p:sp>
        <p:nvSpPr>
          <p:cNvPr id="5" name="Rectangle 4"/>
          <p:cNvSpPr/>
          <p:nvPr/>
        </p:nvSpPr>
        <p:spPr>
          <a:xfrm>
            <a:off x="2144598" y="3448222"/>
            <a:ext cx="6240545" cy="1338828"/>
          </a:xfrm>
          <a:prstGeom prst="rect">
            <a:avLst/>
          </a:prstGeom>
        </p:spPr>
        <p:txBody>
          <a:bodyPr wrap="square">
            <a:spAutoFit/>
          </a:bodyPr>
          <a:lstStyle/>
          <a:p>
            <a:r>
              <a:rPr lang="en-US" sz="900" dirty="0" err="1">
                <a:solidFill>
                  <a:schemeClr val="bg1"/>
                </a:solidFill>
                <a:latin typeface="Amazon Ember" panose="020B0603020204020204"/>
              </a:rPr>
              <a:t>Planalytics</a:t>
            </a:r>
            <a:r>
              <a:rPr lang="en-US" sz="900" dirty="0">
                <a:solidFill>
                  <a:schemeClr val="bg1"/>
                </a:solidFill>
                <a:latin typeface="Amazon Ember" panose="020B0603020204020204"/>
              </a:rPr>
              <a:t>, Inc. is the global leader in Business Weather Intelligence®, delivering comprehensive weather analytics to help organizations make stronger business decisions. </a:t>
            </a:r>
          </a:p>
          <a:p>
            <a:endParaRPr lang="en-US" sz="900" dirty="0">
              <a:solidFill>
                <a:schemeClr val="bg1"/>
              </a:solidFill>
              <a:latin typeface="Amazon Ember" panose="020B0603020204020204"/>
            </a:endParaRPr>
          </a:p>
          <a:p>
            <a:r>
              <a:rPr lang="en-US" sz="1200" i="1" dirty="0">
                <a:solidFill>
                  <a:srgbClr val="FF9900"/>
                </a:solidFill>
                <a:latin typeface="Calibri Light" panose="020F0302020204030204"/>
              </a:rPr>
              <a:t>“…Using Amazon Forecast, we are </a:t>
            </a:r>
            <a:r>
              <a:rPr lang="en-US" sz="1200" b="1" i="1" dirty="0">
                <a:solidFill>
                  <a:schemeClr val="bg1"/>
                </a:solidFill>
                <a:latin typeface="Calibri Light" panose="020F0302020204030204"/>
              </a:rPr>
              <a:t>able to quickly and effectively quantify the forecast improvement</a:t>
            </a:r>
            <a:r>
              <a:rPr lang="en-US" sz="1200" i="1" dirty="0">
                <a:solidFill>
                  <a:schemeClr val="bg1"/>
                </a:solidFill>
                <a:latin typeface="Calibri Light" panose="020F0302020204030204"/>
              </a:rPr>
              <a:t> </a:t>
            </a:r>
            <a:r>
              <a:rPr lang="en-US" sz="1200" i="1" dirty="0">
                <a:solidFill>
                  <a:srgbClr val="FF9900"/>
                </a:solidFill>
                <a:latin typeface="Calibri Light" panose="020F0302020204030204"/>
              </a:rPr>
              <a:t>we bring to our most advanced clients over the use of raw weather data. The quantification has been a game-changer for </a:t>
            </a:r>
            <a:r>
              <a:rPr lang="en-US" sz="1200" i="1" dirty="0" err="1">
                <a:solidFill>
                  <a:srgbClr val="FF9900"/>
                </a:solidFill>
                <a:latin typeface="Calibri Light" panose="020F0302020204030204"/>
              </a:rPr>
              <a:t>Planalytics</a:t>
            </a:r>
            <a:r>
              <a:rPr lang="en-US" sz="1200" i="1" dirty="0">
                <a:solidFill>
                  <a:srgbClr val="FF9900"/>
                </a:solidFill>
                <a:latin typeface="Calibri Light" panose="020F0302020204030204"/>
              </a:rPr>
              <a:t>, enabling us to prove real ROI to our customers." </a:t>
            </a:r>
          </a:p>
          <a:p>
            <a:br>
              <a:rPr lang="en-US" sz="900" dirty="0">
                <a:solidFill>
                  <a:schemeClr val="bg1"/>
                </a:solidFill>
                <a:latin typeface="Amazon Ember" panose="020B0603020204020204"/>
              </a:rPr>
            </a:br>
            <a:r>
              <a:rPr lang="en-US" sz="900" dirty="0" err="1">
                <a:solidFill>
                  <a:prstClr val="white"/>
                </a:solidFill>
                <a:latin typeface="Amazon Ember" panose="020B0603020204020204"/>
              </a:rPr>
              <a:t>Derron</a:t>
            </a:r>
            <a:r>
              <a:rPr lang="en-US" sz="900" dirty="0">
                <a:solidFill>
                  <a:prstClr val="white"/>
                </a:solidFill>
                <a:latin typeface="Amazon Ember" panose="020B0603020204020204"/>
              </a:rPr>
              <a:t> Simon, Chief Operating Officer - </a:t>
            </a:r>
            <a:r>
              <a:rPr lang="en-US" sz="900" dirty="0" err="1">
                <a:solidFill>
                  <a:prstClr val="white"/>
                </a:solidFill>
                <a:latin typeface="Amazon Ember" panose="020B0603020204020204"/>
              </a:rPr>
              <a:t>Planalytics</a:t>
            </a:r>
            <a:endParaRPr lang="en-US" sz="900" dirty="0">
              <a:solidFill>
                <a:prstClr val="white"/>
              </a:solidFill>
              <a:latin typeface="Amazon Ember" panose="020B0603020204020204"/>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56522" y="3695675"/>
            <a:ext cx="1843300" cy="686660"/>
          </a:xfrm>
          <a:prstGeom prst="rect">
            <a:avLst/>
          </a:prstGeom>
          <a:solidFill>
            <a:schemeClr val="bg1"/>
          </a:solidFill>
        </p:spPr>
      </p:pic>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8814" y="1373999"/>
            <a:ext cx="1881008" cy="1254005"/>
          </a:xfrm>
          <a:prstGeom prst="rect">
            <a:avLst/>
          </a:prstGeom>
        </p:spPr>
      </p:pic>
    </p:spTree>
    <p:extLst>
      <p:ext uri="{BB962C8B-B14F-4D97-AF65-F5344CB8AC3E}">
        <p14:creationId xmlns:p14="http://schemas.microsoft.com/office/powerpoint/2010/main" val="23997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Chart 106"/>
          <p:cNvGraphicFramePr/>
          <p:nvPr>
            <p:extLst>
              <p:ext uri="{D42A27DB-BD31-4B8C-83A1-F6EECF244321}">
                <p14:modId xmlns:p14="http://schemas.microsoft.com/office/powerpoint/2010/main" val="3663003518"/>
              </p:ext>
            </p:extLst>
          </p:nvPr>
        </p:nvGraphicFramePr>
        <p:xfrm>
          <a:off x="543385" y="1052623"/>
          <a:ext cx="5521133" cy="3390568"/>
        </p:xfrm>
        <a:graphic>
          <a:graphicData uri="http://schemas.openxmlformats.org/drawingml/2006/chart">
            <c:chart xmlns:c="http://schemas.openxmlformats.org/drawingml/2006/chart" xmlns:r="http://schemas.openxmlformats.org/officeDocument/2006/relationships" r:id="rId3"/>
          </a:graphicData>
        </a:graphic>
      </p:graphicFrame>
      <p:sp>
        <p:nvSpPr>
          <p:cNvPr id="192" name="Title 2">
            <a:extLst>
              <a:ext uri="{FF2B5EF4-FFF2-40B4-BE49-F238E27FC236}">
                <a16:creationId xmlns:a16="http://schemas.microsoft.com/office/drawing/2014/main" id="{88B47D01-31AE-42C8-B0CD-1EAB93105F98}"/>
              </a:ext>
            </a:extLst>
          </p:cNvPr>
          <p:cNvSpPr txBox="1">
            <a:spLocks/>
          </p:cNvSpPr>
          <p:nvPr/>
        </p:nvSpPr>
        <p:spPr>
          <a:xfrm>
            <a:off x="457200" y="283714"/>
            <a:ext cx="8229600" cy="6864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1800" dirty="0">
                <a:solidFill>
                  <a:srgbClr val="FFCC00"/>
                </a:solidFill>
                <a:latin typeface="Amazon Ember"/>
              </a:rPr>
              <a:t>FORECASTING OVERVIEW</a:t>
            </a:r>
          </a:p>
          <a:p>
            <a:pPr algn="ctr"/>
            <a:r>
              <a:rPr lang="en-US" dirty="0">
                <a:solidFill>
                  <a:srgbClr val="FFFFFF"/>
                </a:solidFill>
              </a:rPr>
              <a:t>The science of prediction based on historical trends</a:t>
            </a:r>
            <a:endParaRPr lang="en-US" dirty="0"/>
          </a:p>
        </p:txBody>
      </p:sp>
      <p:sp>
        <p:nvSpPr>
          <p:cNvPr id="106" name="Text Placeholder 2"/>
          <p:cNvSpPr txBox="1">
            <a:spLocks/>
          </p:cNvSpPr>
          <p:nvPr/>
        </p:nvSpPr>
        <p:spPr>
          <a:xfrm>
            <a:off x="5975498" y="1983571"/>
            <a:ext cx="2561751" cy="1903132"/>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Forecasting seeks to minimize:</a:t>
            </a:r>
          </a:p>
          <a:p>
            <a:pPr marL="285750" indent="-285750">
              <a:buFont typeface="Arial" panose="020B0604020202020204" pitchFamily="34" charset="0"/>
              <a:buChar char="•"/>
            </a:pPr>
            <a:r>
              <a:rPr lang="en-US" sz="1200" dirty="0"/>
              <a:t>Under-forecast errors that results in missed opportunity</a:t>
            </a:r>
          </a:p>
          <a:p>
            <a:pPr marL="285750" indent="-285750">
              <a:buFont typeface="Arial" panose="020B0604020202020204" pitchFamily="34" charset="0"/>
              <a:buChar char="•"/>
            </a:pPr>
            <a:r>
              <a:rPr lang="en-US" sz="1200" dirty="0"/>
              <a:t>Over-forecast errors that result in wasted resources</a:t>
            </a:r>
          </a:p>
        </p:txBody>
      </p:sp>
      <p:sp>
        <p:nvSpPr>
          <p:cNvPr id="110" name="Text Placeholder 2"/>
          <p:cNvSpPr txBox="1">
            <a:spLocks/>
          </p:cNvSpPr>
          <p:nvPr/>
        </p:nvSpPr>
        <p:spPr>
          <a:xfrm>
            <a:off x="492608" y="1230026"/>
            <a:ext cx="2177624" cy="242374"/>
          </a:xfrm>
          <a:prstGeom prst="rect">
            <a:avLst/>
          </a:prstGeom>
        </p:spPr>
        <p:txBody>
          <a:bodyPr vert="horz" wrap="square" lIns="57150" tIns="28575" rIns="57150" bIns="28575" rtlCol="0">
            <a:sp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solidFill>
                  <a:schemeClr val="accent1"/>
                </a:solidFill>
                <a:latin typeface="+mn-lt"/>
              </a:rPr>
              <a:t>HISTORICAL TRENDS</a:t>
            </a:r>
          </a:p>
        </p:txBody>
      </p:sp>
      <p:sp>
        <p:nvSpPr>
          <p:cNvPr id="112" name="Text Placeholder 2"/>
          <p:cNvSpPr txBox="1">
            <a:spLocks/>
          </p:cNvSpPr>
          <p:nvPr/>
        </p:nvSpPr>
        <p:spPr>
          <a:xfrm>
            <a:off x="3097253" y="1230025"/>
            <a:ext cx="2282822" cy="242374"/>
          </a:xfrm>
          <a:prstGeom prst="rect">
            <a:avLst/>
          </a:prstGeom>
        </p:spPr>
        <p:txBody>
          <a:bodyPr vert="horz" wrap="square" lIns="57150" tIns="28575" rIns="57150" bIns="28575" rtlCol="0">
            <a:sp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solidFill>
                  <a:schemeClr val="accent4"/>
                </a:solidFill>
                <a:latin typeface="+mn-lt"/>
              </a:rPr>
              <a:t>FORECAST HORIZON</a:t>
            </a:r>
          </a:p>
        </p:txBody>
      </p:sp>
      <p:cxnSp>
        <p:nvCxnSpPr>
          <p:cNvPr id="113" name="Straight Connector 112"/>
          <p:cNvCxnSpPr/>
          <p:nvPr/>
        </p:nvCxnSpPr>
        <p:spPr>
          <a:xfrm>
            <a:off x="597253" y="1518566"/>
            <a:ext cx="1968335" cy="0"/>
          </a:xfrm>
          <a:prstGeom prst="line">
            <a:avLst/>
          </a:prstGeom>
          <a:ln w="12700">
            <a:solidFill>
              <a:schemeClr val="tx1"/>
            </a:solidFill>
          </a:ln>
        </p:spPr>
        <p:style>
          <a:lnRef idx="2">
            <a:schemeClr val="accent3"/>
          </a:lnRef>
          <a:fillRef idx="0">
            <a:schemeClr val="accent3"/>
          </a:fillRef>
          <a:effectRef idx="1">
            <a:schemeClr val="accent3"/>
          </a:effectRef>
          <a:fontRef idx="minor">
            <a:schemeClr val="tx1"/>
          </a:fontRef>
        </p:style>
      </p:cxnSp>
      <p:cxnSp>
        <p:nvCxnSpPr>
          <p:cNvPr id="114" name="Straight Connector 113"/>
          <p:cNvCxnSpPr/>
          <p:nvPr/>
        </p:nvCxnSpPr>
        <p:spPr>
          <a:xfrm>
            <a:off x="2746978" y="1518566"/>
            <a:ext cx="2983373" cy="0"/>
          </a:xfrm>
          <a:prstGeom prst="line">
            <a:avLst/>
          </a:prstGeom>
          <a:ln w="12700">
            <a:solidFill>
              <a:schemeClr val="tx1"/>
            </a:solidFill>
          </a:ln>
        </p:spPr>
        <p:style>
          <a:lnRef idx="2">
            <a:schemeClr val="accent3"/>
          </a:lnRef>
          <a:fillRef idx="0">
            <a:schemeClr val="accent3"/>
          </a:fillRef>
          <a:effectRef idx="1">
            <a:schemeClr val="accent3"/>
          </a:effectRef>
          <a:fontRef idx="minor">
            <a:schemeClr val="tx1"/>
          </a:fontRef>
        </p:style>
      </p:cxnSp>
      <p:sp>
        <p:nvSpPr>
          <p:cNvPr id="115" name="Oval 114">
            <a:extLst>
              <a:ext uri="{FF2B5EF4-FFF2-40B4-BE49-F238E27FC236}">
                <a16:creationId xmlns:a16="http://schemas.microsoft.com/office/drawing/2014/main" id="{ABD0E604-47DF-614D-9D56-0A6ED2C63717}"/>
              </a:ext>
            </a:extLst>
          </p:cNvPr>
          <p:cNvSpPr/>
          <p:nvPr/>
        </p:nvSpPr>
        <p:spPr>
          <a:xfrm>
            <a:off x="5981607" y="2279158"/>
            <a:ext cx="221983" cy="221983"/>
          </a:xfrm>
          <a:prstGeom prst="ellipse">
            <a:avLst/>
          </a:prstGeom>
          <a:solidFill>
            <a:schemeClr val="bg2">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ea typeface="Amazon Ember" panose="020B0603020204020204" pitchFamily="34" charset="0"/>
                <a:cs typeface="Amazon Ember" panose="020B0603020204020204" pitchFamily="34" charset="0"/>
              </a:rPr>
              <a:t>A</a:t>
            </a:r>
          </a:p>
        </p:txBody>
      </p:sp>
      <p:sp>
        <p:nvSpPr>
          <p:cNvPr id="116" name="Oval 115">
            <a:extLst>
              <a:ext uri="{FF2B5EF4-FFF2-40B4-BE49-F238E27FC236}">
                <a16:creationId xmlns:a16="http://schemas.microsoft.com/office/drawing/2014/main" id="{ABD0E604-47DF-614D-9D56-0A6ED2C63717}"/>
              </a:ext>
            </a:extLst>
          </p:cNvPr>
          <p:cNvSpPr/>
          <p:nvPr/>
        </p:nvSpPr>
        <p:spPr>
          <a:xfrm>
            <a:off x="5981607" y="2623543"/>
            <a:ext cx="221983" cy="221983"/>
          </a:xfrm>
          <a:prstGeom prst="ellipse">
            <a:avLst/>
          </a:prstGeom>
          <a:solidFill>
            <a:schemeClr val="bg2">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ea typeface="Amazon Ember" panose="020B0603020204020204" pitchFamily="34" charset="0"/>
                <a:cs typeface="Amazon Ember" panose="020B0603020204020204" pitchFamily="34" charset="0"/>
              </a:rPr>
              <a:t>B</a:t>
            </a:r>
          </a:p>
        </p:txBody>
      </p:sp>
      <p:sp>
        <p:nvSpPr>
          <p:cNvPr id="117" name="Oval 116">
            <a:extLst>
              <a:ext uri="{FF2B5EF4-FFF2-40B4-BE49-F238E27FC236}">
                <a16:creationId xmlns:a16="http://schemas.microsoft.com/office/drawing/2014/main" id="{ABD0E604-47DF-614D-9D56-0A6ED2C63717}"/>
              </a:ext>
            </a:extLst>
          </p:cNvPr>
          <p:cNvSpPr/>
          <p:nvPr/>
        </p:nvSpPr>
        <p:spPr>
          <a:xfrm>
            <a:off x="3903051" y="2164481"/>
            <a:ext cx="229354" cy="229354"/>
          </a:xfrm>
          <a:prstGeom prst="ellipse">
            <a:avLst/>
          </a:prstGeom>
          <a:solidFill>
            <a:schemeClr val="bg2">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ea typeface="Amazon Ember" panose="020B0603020204020204" pitchFamily="34" charset="0"/>
                <a:cs typeface="Amazon Ember" panose="020B0603020204020204" pitchFamily="34" charset="0"/>
              </a:rPr>
              <a:t>A</a:t>
            </a:r>
          </a:p>
        </p:txBody>
      </p:sp>
      <p:sp>
        <p:nvSpPr>
          <p:cNvPr id="118" name="Oval 117">
            <a:extLst>
              <a:ext uri="{FF2B5EF4-FFF2-40B4-BE49-F238E27FC236}">
                <a16:creationId xmlns:a16="http://schemas.microsoft.com/office/drawing/2014/main" id="{ABD0E604-47DF-614D-9D56-0A6ED2C63717}"/>
              </a:ext>
            </a:extLst>
          </p:cNvPr>
          <p:cNvSpPr/>
          <p:nvPr/>
        </p:nvSpPr>
        <p:spPr>
          <a:xfrm>
            <a:off x="5085288" y="2049804"/>
            <a:ext cx="229354" cy="229354"/>
          </a:xfrm>
          <a:prstGeom prst="ellipse">
            <a:avLst/>
          </a:prstGeom>
          <a:solidFill>
            <a:schemeClr val="bg2">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ea typeface="Amazon Ember" panose="020B0603020204020204" pitchFamily="34" charset="0"/>
                <a:cs typeface="Amazon Ember" panose="020B0603020204020204" pitchFamily="34" charset="0"/>
              </a:rPr>
              <a:t>B</a:t>
            </a:r>
          </a:p>
        </p:txBody>
      </p:sp>
    </p:spTree>
    <p:extLst>
      <p:ext uri="{BB962C8B-B14F-4D97-AF65-F5344CB8AC3E}">
        <p14:creationId xmlns:p14="http://schemas.microsoft.com/office/powerpoint/2010/main" val="152641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2">
            <a:extLst>
              <a:ext uri="{FF2B5EF4-FFF2-40B4-BE49-F238E27FC236}">
                <a16:creationId xmlns:a16="http://schemas.microsoft.com/office/drawing/2014/main" id="{88B47D01-31AE-42C8-B0CD-1EAB93105F98}"/>
              </a:ext>
            </a:extLst>
          </p:cNvPr>
          <p:cNvSpPr txBox="1">
            <a:spLocks/>
          </p:cNvSpPr>
          <p:nvPr/>
        </p:nvSpPr>
        <p:spPr>
          <a:xfrm>
            <a:off x="457200" y="283714"/>
            <a:ext cx="8229600" cy="6864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1800" dirty="0">
                <a:solidFill>
                  <a:srgbClr val="FFCC00"/>
                </a:solidFill>
                <a:latin typeface="Amazon Ember"/>
              </a:rPr>
              <a:t>IMPROVING BUSINESS OUTCOMES</a:t>
            </a:r>
            <a:br>
              <a:rPr lang="en-US" dirty="0">
                <a:solidFill>
                  <a:srgbClr val="FFFFFF"/>
                </a:solidFill>
                <a:latin typeface="Amazon Ember"/>
              </a:rPr>
            </a:br>
            <a:r>
              <a:rPr lang="en-US" dirty="0">
                <a:solidFill>
                  <a:srgbClr val="FFFFFF"/>
                </a:solidFill>
                <a:latin typeface="Amazon Ember"/>
              </a:rPr>
              <a:t>The power of forecasting</a:t>
            </a:r>
            <a:endParaRPr lang="en-US" dirty="0"/>
          </a:p>
        </p:txBody>
      </p:sp>
      <p:grpSp>
        <p:nvGrpSpPr>
          <p:cNvPr id="263" name="Group 262">
            <a:extLst>
              <a:ext uri="{FF2B5EF4-FFF2-40B4-BE49-F238E27FC236}">
                <a16:creationId xmlns:a16="http://schemas.microsoft.com/office/drawing/2014/main" id="{B2F2B2BD-80BB-412B-A854-C12D62830F9A}"/>
              </a:ext>
            </a:extLst>
          </p:cNvPr>
          <p:cNvGrpSpPr/>
          <p:nvPr/>
        </p:nvGrpSpPr>
        <p:grpSpPr>
          <a:xfrm>
            <a:off x="4683640" y="1017856"/>
            <a:ext cx="3985260" cy="1748119"/>
            <a:chOff x="4683640" y="1017856"/>
            <a:chExt cx="3985260" cy="1748119"/>
          </a:xfrm>
        </p:grpSpPr>
        <p:sp>
          <p:nvSpPr>
            <p:cNvPr id="23" name="TextBox 22">
              <a:extLst>
                <a:ext uri="{FF2B5EF4-FFF2-40B4-BE49-F238E27FC236}">
                  <a16:creationId xmlns:a16="http://schemas.microsoft.com/office/drawing/2014/main" id="{8A1EBB6F-320C-48A2-A0AD-C81C349187F8}"/>
                </a:ext>
              </a:extLst>
            </p:cNvPr>
            <p:cNvSpPr txBox="1"/>
            <p:nvPr/>
          </p:nvSpPr>
          <p:spPr>
            <a:xfrm>
              <a:off x="4683640" y="1827836"/>
              <a:ext cx="3985260" cy="601143"/>
            </a:xfrm>
            <a:prstGeom prst="rect">
              <a:avLst/>
            </a:prstGeom>
          </p:spPr>
          <p:txBody>
            <a:bodyPr vert="horz" lIns="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Aft>
                  <a:spcPts val="600"/>
                </a:spcAft>
              </a:pPr>
              <a:r>
                <a:rPr lang="en-US" sz="1200" dirty="0"/>
                <a:t>More effectively staff to meet </a:t>
              </a:r>
              <a:br>
                <a:rPr lang="en-US" sz="1200" dirty="0"/>
              </a:br>
              <a:r>
                <a:rPr lang="en-US" sz="1200" dirty="0"/>
                <a:t>varying demand levels</a:t>
              </a:r>
            </a:p>
            <a:p>
              <a:pPr algn="ctr">
                <a:spcAft>
                  <a:spcPts val="600"/>
                </a:spcAft>
              </a:pPr>
              <a:r>
                <a:rPr lang="en-US" sz="1200" dirty="0"/>
                <a:t>Improve utilization, time to serve, </a:t>
              </a:r>
              <a:br>
                <a:rPr lang="en-US" sz="1200" dirty="0"/>
              </a:br>
              <a:r>
                <a:rPr lang="en-US" sz="1200" dirty="0"/>
                <a:t>and customer satisfaction</a:t>
              </a:r>
            </a:p>
          </p:txBody>
        </p:sp>
        <p:sp>
          <p:nvSpPr>
            <p:cNvPr id="50" name="Rectangle 49">
              <a:extLst>
                <a:ext uri="{FF2B5EF4-FFF2-40B4-BE49-F238E27FC236}">
                  <a16:creationId xmlns:a16="http://schemas.microsoft.com/office/drawing/2014/main" id="{B56D0A63-909C-4ACA-816A-9EE89D6B8248}"/>
                </a:ext>
              </a:extLst>
            </p:cNvPr>
            <p:cNvSpPr/>
            <p:nvPr/>
          </p:nvSpPr>
          <p:spPr>
            <a:xfrm>
              <a:off x="4683640" y="1145727"/>
              <a:ext cx="3985260" cy="162024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1" name="TextBox 50">
              <a:extLst>
                <a:ext uri="{FF2B5EF4-FFF2-40B4-BE49-F238E27FC236}">
                  <a16:creationId xmlns:a16="http://schemas.microsoft.com/office/drawing/2014/main" id="{C0721C8C-3820-4EFF-8FF6-BABBF65FE15B}"/>
                </a:ext>
              </a:extLst>
            </p:cNvPr>
            <p:cNvSpPr txBox="1"/>
            <p:nvPr/>
          </p:nvSpPr>
          <p:spPr>
            <a:xfrm>
              <a:off x="5603358" y="1017856"/>
              <a:ext cx="2145824" cy="272954"/>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400" b="1" dirty="0">
                  <a:solidFill>
                    <a:schemeClr val="accent1"/>
                  </a:solidFill>
                </a:rPr>
                <a:t>WORKFORCE PLANNING</a:t>
              </a:r>
            </a:p>
          </p:txBody>
        </p:sp>
        <p:grpSp>
          <p:nvGrpSpPr>
            <p:cNvPr id="209" name="Graphic 374">
              <a:extLst>
                <a:ext uri="{FF2B5EF4-FFF2-40B4-BE49-F238E27FC236}">
                  <a16:creationId xmlns:a16="http://schemas.microsoft.com/office/drawing/2014/main" id="{AA32EED8-7EA9-4CB9-A1B7-20589992F24C}"/>
                </a:ext>
              </a:extLst>
            </p:cNvPr>
            <p:cNvGrpSpPr/>
            <p:nvPr/>
          </p:nvGrpSpPr>
          <p:grpSpPr>
            <a:xfrm>
              <a:off x="6421159" y="1279951"/>
              <a:ext cx="510223" cy="510223"/>
              <a:chOff x="8668557" y="923387"/>
              <a:chExt cx="643689" cy="643689"/>
            </a:xfrm>
          </p:grpSpPr>
          <p:sp>
            <p:nvSpPr>
              <p:cNvPr id="210" name="Freeform: Shape 209">
                <a:extLst>
                  <a:ext uri="{FF2B5EF4-FFF2-40B4-BE49-F238E27FC236}">
                    <a16:creationId xmlns:a16="http://schemas.microsoft.com/office/drawing/2014/main" id="{945262F5-BBCC-4849-9CF7-4FA05F02EE3E}"/>
                  </a:ext>
                </a:extLst>
              </p:cNvPr>
              <p:cNvSpPr/>
              <p:nvPr/>
            </p:nvSpPr>
            <p:spPr>
              <a:xfrm>
                <a:off x="9011000" y="1280634"/>
                <a:ext cx="186670" cy="157704"/>
              </a:xfrm>
              <a:custGeom>
                <a:avLst/>
                <a:gdLst>
                  <a:gd name="connsiteX0" fmla="*/ 4828 w 186669"/>
                  <a:gd name="connsiteY0" fmla="*/ 33472 h 157703"/>
                  <a:gd name="connsiteX1" fmla="*/ 4828 w 186669"/>
                  <a:gd name="connsiteY1" fmla="*/ 22529 h 157703"/>
                  <a:gd name="connsiteX2" fmla="*/ 22529 w 186669"/>
                  <a:gd name="connsiteY2" fmla="*/ 4828 h 157703"/>
                  <a:gd name="connsiteX3" fmla="*/ 166715 w 186669"/>
                  <a:gd name="connsiteY3" fmla="*/ 4828 h 157703"/>
                  <a:gd name="connsiteX4" fmla="*/ 184417 w 186669"/>
                  <a:gd name="connsiteY4" fmla="*/ 22529 h 157703"/>
                  <a:gd name="connsiteX5" fmla="*/ 184417 w 186669"/>
                  <a:gd name="connsiteY5" fmla="*/ 106209 h 157703"/>
                  <a:gd name="connsiteX6" fmla="*/ 166715 w 186669"/>
                  <a:gd name="connsiteY6" fmla="*/ 123910 h 157703"/>
                  <a:gd name="connsiteX7" fmla="*/ 137428 w 186669"/>
                  <a:gd name="connsiteY7" fmla="*/ 153198 h 157703"/>
                  <a:gd name="connsiteX8" fmla="*/ 137428 w 186669"/>
                  <a:gd name="connsiteY8" fmla="*/ 123910 h 157703"/>
                  <a:gd name="connsiteX9" fmla="*/ 46024 w 186669"/>
                  <a:gd name="connsiteY9" fmla="*/ 123910 h 15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69" h="157703">
                    <a:moveTo>
                      <a:pt x="4828" y="33472"/>
                    </a:moveTo>
                    <a:lnTo>
                      <a:pt x="4828" y="22529"/>
                    </a:lnTo>
                    <a:cubicBezTo>
                      <a:pt x="4828" y="12874"/>
                      <a:pt x="12874" y="4828"/>
                      <a:pt x="22529" y="4828"/>
                    </a:cubicBezTo>
                    <a:lnTo>
                      <a:pt x="166715" y="4828"/>
                    </a:lnTo>
                    <a:cubicBezTo>
                      <a:pt x="176371" y="4828"/>
                      <a:pt x="184417" y="12874"/>
                      <a:pt x="184417" y="22529"/>
                    </a:cubicBezTo>
                    <a:lnTo>
                      <a:pt x="184417" y="106209"/>
                    </a:lnTo>
                    <a:cubicBezTo>
                      <a:pt x="184417" y="115864"/>
                      <a:pt x="176371" y="123910"/>
                      <a:pt x="166715" y="123910"/>
                    </a:cubicBezTo>
                    <a:lnTo>
                      <a:pt x="137428" y="153198"/>
                    </a:lnTo>
                    <a:lnTo>
                      <a:pt x="137428" y="123910"/>
                    </a:lnTo>
                    <a:lnTo>
                      <a:pt x="46024" y="123910"/>
                    </a:lnTo>
                  </a:path>
                </a:pathLst>
              </a:custGeom>
              <a:noFill/>
              <a:ln w="12700" cap="flat">
                <a:solidFill>
                  <a:schemeClr val="tx1"/>
                </a:solid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18FB36C0-5D58-4211-A9BE-2D0C50DD54D2}"/>
                  </a:ext>
                </a:extLst>
              </p:cNvPr>
              <p:cNvSpPr/>
              <p:nvPr/>
            </p:nvSpPr>
            <p:spPr>
              <a:xfrm>
                <a:off x="9142312" y="1324405"/>
                <a:ext cx="35403" cy="35403"/>
              </a:xfrm>
              <a:custGeom>
                <a:avLst/>
                <a:gdLst>
                  <a:gd name="connsiteX0" fmla="*/ 12874 w 35402"/>
                  <a:gd name="connsiteY0" fmla="*/ 32184 h 35402"/>
                  <a:gd name="connsiteX1" fmla="*/ 24138 w 35402"/>
                  <a:gd name="connsiteY1" fmla="*/ 32184 h 35402"/>
                  <a:gd name="connsiteX2" fmla="*/ 32184 w 35402"/>
                  <a:gd name="connsiteY2" fmla="*/ 24138 h 35402"/>
                  <a:gd name="connsiteX3" fmla="*/ 32184 w 35402"/>
                  <a:gd name="connsiteY3" fmla="*/ 12874 h 35402"/>
                  <a:gd name="connsiteX4" fmla="*/ 24138 w 35402"/>
                  <a:gd name="connsiteY4" fmla="*/ 4828 h 35402"/>
                  <a:gd name="connsiteX5" fmla="*/ 12874 w 35402"/>
                  <a:gd name="connsiteY5" fmla="*/ 4828 h 35402"/>
                  <a:gd name="connsiteX6" fmla="*/ 4828 w 35402"/>
                  <a:gd name="connsiteY6" fmla="*/ 12874 h 35402"/>
                  <a:gd name="connsiteX7" fmla="*/ 4828 w 35402"/>
                  <a:gd name="connsiteY7" fmla="*/ 24138 h 35402"/>
                  <a:gd name="connsiteX8" fmla="*/ 12874 w 35402"/>
                  <a:gd name="connsiteY8" fmla="*/ 32184 h 3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35402">
                    <a:moveTo>
                      <a:pt x="12874" y="32184"/>
                    </a:moveTo>
                    <a:lnTo>
                      <a:pt x="24138" y="32184"/>
                    </a:lnTo>
                    <a:cubicBezTo>
                      <a:pt x="28644" y="32184"/>
                      <a:pt x="32184" y="28644"/>
                      <a:pt x="32184" y="24138"/>
                    </a:cubicBezTo>
                    <a:lnTo>
                      <a:pt x="32184" y="12874"/>
                    </a:lnTo>
                    <a:cubicBezTo>
                      <a:pt x="32184" y="8368"/>
                      <a:pt x="28644" y="4828"/>
                      <a:pt x="24138" y="4828"/>
                    </a:cubicBezTo>
                    <a:lnTo>
                      <a:pt x="12874" y="4828"/>
                    </a:lnTo>
                    <a:cubicBezTo>
                      <a:pt x="8368" y="4828"/>
                      <a:pt x="4828" y="8368"/>
                      <a:pt x="4828" y="12874"/>
                    </a:cubicBezTo>
                    <a:lnTo>
                      <a:pt x="4828" y="24138"/>
                    </a:lnTo>
                    <a:cubicBezTo>
                      <a:pt x="4828" y="28644"/>
                      <a:pt x="8368" y="32184"/>
                      <a:pt x="12874" y="32184"/>
                    </a:cubicBezTo>
                    <a:close/>
                  </a:path>
                </a:pathLst>
              </a:custGeom>
              <a:noFill/>
              <a:ln w="12700" cap="flat">
                <a:solidFill>
                  <a:schemeClr val="tx1"/>
                </a:solidFill>
                <a:prstDash val="solid"/>
                <a:round/>
              </a:ln>
            </p:spPr>
            <p:txBody>
              <a:bodyPr rtlCol="0" anchor="ctr"/>
              <a:lstStyle/>
              <a:p>
                <a:endParaRPr lang="en-US" dirty="0"/>
              </a:p>
            </p:txBody>
          </p:sp>
          <p:sp>
            <p:nvSpPr>
              <p:cNvPr id="212" name="Freeform: Shape 211">
                <a:extLst>
                  <a:ext uri="{FF2B5EF4-FFF2-40B4-BE49-F238E27FC236}">
                    <a16:creationId xmlns:a16="http://schemas.microsoft.com/office/drawing/2014/main" id="{07E5C30B-87E8-4FA8-BC3E-3D216D0AFC95}"/>
                  </a:ext>
                </a:extLst>
              </p:cNvPr>
              <p:cNvSpPr/>
              <p:nvPr/>
            </p:nvSpPr>
            <p:spPr>
              <a:xfrm>
                <a:off x="9090173" y="1324405"/>
                <a:ext cx="35403" cy="35403"/>
              </a:xfrm>
              <a:custGeom>
                <a:avLst/>
                <a:gdLst>
                  <a:gd name="connsiteX0" fmla="*/ 12874 w 35402"/>
                  <a:gd name="connsiteY0" fmla="*/ 32184 h 35402"/>
                  <a:gd name="connsiteX1" fmla="*/ 24138 w 35402"/>
                  <a:gd name="connsiteY1" fmla="*/ 32184 h 35402"/>
                  <a:gd name="connsiteX2" fmla="*/ 32184 w 35402"/>
                  <a:gd name="connsiteY2" fmla="*/ 24138 h 35402"/>
                  <a:gd name="connsiteX3" fmla="*/ 32184 w 35402"/>
                  <a:gd name="connsiteY3" fmla="*/ 12874 h 35402"/>
                  <a:gd name="connsiteX4" fmla="*/ 24138 w 35402"/>
                  <a:gd name="connsiteY4" fmla="*/ 4828 h 35402"/>
                  <a:gd name="connsiteX5" fmla="*/ 12874 w 35402"/>
                  <a:gd name="connsiteY5" fmla="*/ 4828 h 35402"/>
                  <a:gd name="connsiteX6" fmla="*/ 4828 w 35402"/>
                  <a:gd name="connsiteY6" fmla="*/ 12874 h 35402"/>
                  <a:gd name="connsiteX7" fmla="*/ 4828 w 35402"/>
                  <a:gd name="connsiteY7" fmla="*/ 24138 h 35402"/>
                  <a:gd name="connsiteX8" fmla="*/ 12874 w 35402"/>
                  <a:gd name="connsiteY8" fmla="*/ 32184 h 3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35402">
                    <a:moveTo>
                      <a:pt x="12874" y="32184"/>
                    </a:moveTo>
                    <a:lnTo>
                      <a:pt x="24138" y="32184"/>
                    </a:lnTo>
                    <a:cubicBezTo>
                      <a:pt x="28644" y="32184"/>
                      <a:pt x="32184" y="28644"/>
                      <a:pt x="32184" y="24138"/>
                    </a:cubicBezTo>
                    <a:lnTo>
                      <a:pt x="32184" y="12874"/>
                    </a:lnTo>
                    <a:cubicBezTo>
                      <a:pt x="32184" y="8368"/>
                      <a:pt x="28644" y="4828"/>
                      <a:pt x="24138" y="4828"/>
                    </a:cubicBezTo>
                    <a:lnTo>
                      <a:pt x="12874" y="4828"/>
                    </a:lnTo>
                    <a:cubicBezTo>
                      <a:pt x="8368" y="4828"/>
                      <a:pt x="4828" y="8368"/>
                      <a:pt x="4828" y="12874"/>
                    </a:cubicBezTo>
                    <a:lnTo>
                      <a:pt x="4828" y="24138"/>
                    </a:lnTo>
                    <a:cubicBezTo>
                      <a:pt x="4828" y="28644"/>
                      <a:pt x="8368" y="32184"/>
                      <a:pt x="12874" y="32184"/>
                    </a:cubicBezTo>
                    <a:close/>
                  </a:path>
                </a:pathLst>
              </a:custGeom>
              <a:noFill/>
              <a:ln w="12700" cap="flat">
                <a:solidFill>
                  <a:schemeClr val="tx1"/>
                </a:solid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2D8208A5-7143-4505-ADB6-73A78C8F98B7}"/>
                  </a:ext>
                </a:extLst>
              </p:cNvPr>
              <p:cNvSpPr/>
              <p:nvPr/>
            </p:nvSpPr>
            <p:spPr>
              <a:xfrm>
                <a:off x="9051552" y="1324083"/>
                <a:ext cx="22529" cy="35403"/>
              </a:xfrm>
              <a:custGeom>
                <a:avLst/>
                <a:gdLst>
                  <a:gd name="connsiteX0" fmla="*/ 4828 w 22529"/>
                  <a:gd name="connsiteY0" fmla="*/ 32506 h 35402"/>
                  <a:gd name="connsiteX1" fmla="*/ 4828 w 22529"/>
                  <a:gd name="connsiteY1" fmla="*/ 32506 h 35402"/>
                  <a:gd name="connsiteX2" fmla="*/ 18667 w 22529"/>
                  <a:gd name="connsiteY2" fmla="*/ 18667 h 35402"/>
                  <a:gd name="connsiteX3" fmla="*/ 18667 w 22529"/>
                  <a:gd name="connsiteY3" fmla="*/ 18667 h 35402"/>
                  <a:gd name="connsiteX4" fmla="*/ 4828 w 22529"/>
                  <a:gd name="connsiteY4" fmla="*/ 4828 h 35402"/>
                  <a:gd name="connsiteX5" fmla="*/ 4828 w 22529"/>
                  <a:gd name="connsiteY5" fmla="*/ 4828 h 3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29" h="35402">
                    <a:moveTo>
                      <a:pt x="4828" y="32506"/>
                    </a:moveTo>
                    <a:lnTo>
                      <a:pt x="4828" y="32506"/>
                    </a:lnTo>
                    <a:cubicBezTo>
                      <a:pt x="12230" y="32506"/>
                      <a:pt x="18667" y="26391"/>
                      <a:pt x="18667" y="18667"/>
                    </a:cubicBezTo>
                    <a:lnTo>
                      <a:pt x="18667" y="18667"/>
                    </a:lnTo>
                    <a:cubicBezTo>
                      <a:pt x="18667" y="11265"/>
                      <a:pt x="12552" y="4828"/>
                      <a:pt x="4828" y="4828"/>
                    </a:cubicBezTo>
                    <a:lnTo>
                      <a:pt x="4828" y="4828"/>
                    </a:lnTo>
                  </a:path>
                </a:pathLst>
              </a:custGeom>
              <a:noFill/>
              <a:ln w="12700" cap="flat">
                <a:solidFill>
                  <a:schemeClr val="tx1"/>
                </a:solidFill>
                <a:prstDash val="solid"/>
                <a:round/>
              </a:ln>
            </p:spPr>
            <p:txBody>
              <a:bodyPr rtlCol="0" anchor="ctr"/>
              <a:lstStyle/>
              <a:p>
                <a:endParaRPr lang="en-US" dirty="0"/>
              </a:p>
            </p:txBody>
          </p:sp>
          <p:sp>
            <p:nvSpPr>
              <p:cNvPr id="214" name="Freeform: Shape 213">
                <a:extLst>
                  <a:ext uri="{FF2B5EF4-FFF2-40B4-BE49-F238E27FC236}">
                    <a16:creationId xmlns:a16="http://schemas.microsoft.com/office/drawing/2014/main" id="{D4873310-F19D-4677-9434-4AC20F0C65AC}"/>
                  </a:ext>
                </a:extLst>
              </p:cNvPr>
              <p:cNvSpPr/>
              <p:nvPr/>
            </p:nvSpPr>
            <p:spPr>
              <a:xfrm>
                <a:off x="9046081" y="1324566"/>
                <a:ext cx="25748" cy="32184"/>
              </a:xfrm>
              <a:custGeom>
                <a:avLst/>
                <a:gdLst>
                  <a:gd name="connsiteX0" fmla="*/ 19954 w 25747"/>
                  <a:gd name="connsiteY0" fmla="*/ 28161 h 32184"/>
                  <a:gd name="connsiteX1" fmla="*/ 19954 w 25747"/>
                  <a:gd name="connsiteY1" fmla="*/ 28161 h 32184"/>
                  <a:gd name="connsiteX2" fmla="*/ 19954 w 25747"/>
                  <a:gd name="connsiteY2" fmla="*/ 8851 h 32184"/>
                  <a:gd name="connsiteX3" fmla="*/ 19954 w 25747"/>
                  <a:gd name="connsiteY3" fmla="*/ 8851 h 32184"/>
                  <a:gd name="connsiteX4" fmla="*/ 8046 w 25747"/>
                  <a:gd name="connsiteY4" fmla="*/ 4989 h 32184"/>
                  <a:gd name="connsiteX5" fmla="*/ 4828 w 25747"/>
                  <a:gd name="connsiteY5" fmla="*/ 5954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32184">
                    <a:moveTo>
                      <a:pt x="19954" y="28161"/>
                    </a:moveTo>
                    <a:lnTo>
                      <a:pt x="19954" y="28161"/>
                    </a:lnTo>
                    <a:cubicBezTo>
                      <a:pt x="25426" y="22690"/>
                      <a:pt x="25426" y="14000"/>
                      <a:pt x="19954" y="8851"/>
                    </a:cubicBezTo>
                    <a:lnTo>
                      <a:pt x="19954" y="8851"/>
                    </a:lnTo>
                    <a:cubicBezTo>
                      <a:pt x="16736" y="5632"/>
                      <a:pt x="12230" y="4345"/>
                      <a:pt x="8046" y="4989"/>
                    </a:cubicBezTo>
                    <a:cubicBezTo>
                      <a:pt x="7081" y="5310"/>
                      <a:pt x="5793" y="5632"/>
                      <a:pt x="4828" y="5954"/>
                    </a:cubicBezTo>
                  </a:path>
                </a:pathLst>
              </a:custGeom>
              <a:noFill/>
              <a:ln w="12700" cap="flat">
                <a:solidFill>
                  <a:schemeClr val="tx1"/>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2559633A-7C92-4F11-95DA-69C062085BF5}"/>
                  </a:ext>
                </a:extLst>
              </p:cNvPr>
              <p:cNvSpPr/>
              <p:nvPr/>
            </p:nvSpPr>
            <p:spPr>
              <a:xfrm>
                <a:off x="8903182" y="1033458"/>
                <a:ext cx="180233" cy="180233"/>
              </a:xfrm>
              <a:custGeom>
                <a:avLst/>
                <a:gdLst>
                  <a:gd name="connsiteX0" fmla="*/ 177336 w 180232"/>
                  <a:gd name="connsiteY0" fmla="*/ 91082 h 180232"/>
                  <a:gd name="connsiteX1" fmla="*/ 91082 w 180232"/>
                  <a:gd name="connsiteY1" fmla="*/ 4828 h 180232"/>
                  <a:gd name="connsiteX2" fmla="*/ 4828 w 180232"/>
                  <a:gd name="connsiteY2" fmla="*/ 91082 h 180232"/>
                  <a:gd name="connsiteX3" fmla="*/ 91082 w 180232"/>
                  <a:gd name="connsiteY3" fmla="*/ 177336 h 180232"/>
                  <a:gd name="connsiteX4" fmla="*/ 177336 w 180232"/>
                  <a:gd name="connsiteY4" fmla="*/ 91082 h 18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232" h="180232">
                    <a:moveTo>
                      <a:pt x="177336" y="91082"/>
                    </a:moveTo>
                    <a:cubicBezTo>
                      <a:pt x="177336" y="43449"/>
                      <a:pt x="138715" y="4828"/>
                      <a:pt x="91082" y="4828"/>
                    </a:cubicBezTo>
                    <a:cubicBezTo>
                      <a:pt x="43449" y="4828"/>
                      <a:pt x="4828" y="43449"/>
                      <a:pt x="4828" y="91082"/>
                    </a:cubicBezTo>
                    <a:cubicBezTo>
                      <a:pt x="4828" y="138715"/>
                      <a:pt x="43449" y="177336"/>
                      <a:pt x="91082" y="177336"/>
                    </a:cubicBezTo>
                    <a:cubicBezTo>
                      <a:pt x="138715" y="177336"/>
                      <a:pt x="177336" y="138715"/>
                      <a:pt x="177336" y="91082"/>
                    </a:cubicBezTo>
                  </a:path>
                </a:pathLst>
              </a:custGeom>
              <a:noFill/>
              <a:ln w="12700" cap="flat">
                <a:solidFill>
                  <a:schemeClr val="tx1"/>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0B953F07-5BE4-43B9-B0D1-941984DFB1AA}"/>
                  </a:ext>
                </a:extLst>
              </p:cNvPr>
              <p:cNvSpPr/>
              <p:nvPr/>
            </p:nvSpPr>
            <p:spPr>
              <a:xfrm>
                <a:off x="9038034" y="1141276"/>
                <a:ext cx="64369" cy="38621"/>
              </a:xfrm>
              <a:custGeom>
                <a:avLst/>
                <a:gdLst>
                  <a:gd name="connsiteX0" fmla="*/ 59541 w 64368"/>
                  <a:gd name="connsiteY0" fmla="*/ 4828 h 38621"/>
                  <a:gd name="connsiteX1" fmla="*/ 4828 w 64368"/>
                  <a:gd name="connsiteY1" fmla="*/ 33472 h 38621"/>
                </a:gdLst>
                <a:ahLst/>
                <a:cxnLst>
                  <a:cxn ang="0">
                    <a:pos x="connsiteX0" y="connsiteY0"/>
                  </a:cxn>
                  <a:cxn ang="0">
                    <a:pos x="connsiteX1" y="connsiteY1"/>
                  </a:cxn>
                </a:cxnLst>
                <a:rect l="l" t="t" r="r" b="b"/>
                <a:pathLst>
                  <a:path w="64368" h="38621">
                    <a:moveTo>
                      <a:pt x="59541" y="4828"/>
                    </a:moveTo>
                    <a:cubicBezTo>
                      <a:pt x="59541" y="29288"/>
                      <a:pt x="43771" y="43771"/>
                      <a:pt x="4828" y="33472"/>
                    </a:cubicBezTo>
                  </a:path>
                </a:pathLst>
              </a:custGeom>
              <a:noFill/>
              <a:ln w="12700" cap="flat">
                <a:solidFill>
                  <a:schemeClr val="tx1"/>
                </a:solidFill>
                <a:prstDash val="solid"/>
                <a:round/>
              </a:ln>
            </p:spPr>
            <p:txBody>
              <a:bodyPr rtlCol="0" anchor="ctr"/>
              <a:lstStyle/>
              <a:p>
                <a:endParaRPr lang="en-US" dirty="0"/>
              </a:p>
            </p:txBody>
          </p:sp>
          <p:sp>
            <p:nvSpPr>
              <p:cNvPr id="217" name="Freeform: Shape 216">
                <a:extLst>
                  <a:ext uri="{FF2B5EF4-FFF2-40B4-BE49-F238E27FC236}">
                    <a16:creationId xmlns:a16="http://schemas.microsoft.com/office/drawing/2014/main" id="{4EE4F040-CF06-405B-A25F-39B401933E56}"/>
                  </a:ext>
                </a:extLst>
              </p:cNvPr>
              <p:cNvSpPr/>
              <p:nvPr/>
            </p:nvSpPr>
            <p:spPr>
              <a:xfrm>
                <a:off x="8868101" y="1086562"/>
                <a:ext cx="41840" cy="61150"/>
              </a:xfrm>
              <a:custGeom>
                <a:avLst/>
                <a:gdLst>
                  <a:gd name="connsiteX0" fmla="*/ 31219 w 41839"/>
                  <a:gd name="connsiteY0" fmla="*/ 59541 h 61150"/>
                  <a:gd name="connsiteX1" fmla="*/ 12552 w 41839"/>
                  <a:gd name="connsiteY1" fmla="*/ 59541 h 61150"/>
                  <a:gd name="connsiteX2" fmla="*/ 4828 w 41839"/>
                  <a:gd name="connsiteY2" fmla="*/ 51817 h 61150"/>
                  <a:gd name="connsiteX3" fmla="*/ 4828 w 41839"/>
                  <a:gd name="connsiteY3" fmla="*/ 12552 h 61150"/>
                  <a:gd name="connsiteX4" fmla="*/ 12552 w 41839"/>
                  <a:gd name="connsiteY4" fmla="*/ 4828 h 61150"/>
                  <a:gd name="connsiteX5" fmla="*/ 31219 w 41839"/>
                  <a:gd name="connsiteY5" fmla="*/ 4828 h 61150"/>
                  <a:gd name="connsiteX6" fmla="*/ 38943 w 41839"/>
                  <a:gd name="connsiteY6" fmla="*/ 12552 h 61150"/>
                  <a:gd name="connsiteX7" fmla="*/ 38943 w 41839"/>
                  <a:gd name="connsiteY7" fmla="*/ 52139 h 61150"/>
                  <a:gd name="connsiteX8" fmla="*/ 31219 w 41839"/>
                  <a:gd name="connsiteY8" fmla="*/ 59541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39" h="61150">
                    <a:moveTo>
                      <a:pt x="31219" y="59541"/>
                    </a:moveTo>
                    <a:lnTo>
                      <a:pt x="12552" y="59541"/>
                    </a:lnTo>
                    <a:cubicBezTo>
                      <a:pt x="8368" y="59541"/>
                      <a:pt x="4828" y="56001"/>
                      <a:pt x="4828" y="51817"/>
                    </a:cubicBezTo>
                    <a:lnTo>
                      <a:pt x="4828" y="12552"/>
                    </a:lnTo>
                    <a:cubicBezTo>
                      <a:pt x="4828" y="8368"/>
                      <a:pt x="8368" y="4828"/>
                      <a:pt x="12552" y="4828"/>
                    </a:cubicBezTo>
                    <a:lnTo>
                      <a:pt x="31219" y="4828"/>
                    </a:lnTo>
                    <a:cubicBezTo>
                      <a:pt x="35403" y="4828"/>
                      <a:pt x="38943" y="8368"/>
                      <a:pt x="38943" y="12552"/>
                    </a:cubicBezTo>
                    <a:lnTo>
                      <a:pt x="38943" y="52139"/>
                    </a:lnTo>
                    <a:cubicBezTo>
                      <a:pt x="38943" y="56323"/>
                      <a:pt x="35403" y="59541"/>
                      <a:pt x="31219" y="59541"/>
                    </a:cubicBezTo>
                    <a:close/>
                  </a:path>
                </a:pathLst>
              </a:custGeom>
              <a:noFill/>
              <a:ln w="12700" cap="flat">
                <a:solidFill>
                  <a:schemeClr val="tx1"/>
                </a:solidFill>
                <a:prstDash val="solid"/>
                <a:round/>
              </a:ln>
            </p:spPr>
            <p:txBody>
              <a:bodyPr rtlCol="0" anchor="ctr"/>
              <a:lstStyle/>
              <a:p>
                <a:endParaRPr lang="en-US" dirty="0"/>
              </a:p>
            </p:txBody>
          </p:sp>
          <p:sp>
            <p:nvSpPr>
              <p:cNvPr id="218" name="Freeform: Shape 217">
                <a:extLst>
                  <a:ext uri="{FF2B5EF4-FFF2-40B4-BE49-F238E27FC236}">
                    <a16:creationId xmlns:a16="http://schemas.microsoft.com/office/drawing/2014/main" id="{B70AD9A0-AF5D-4B88-9651-D95BA25F8BA2}"/>
                  </a:ext>
                </a:extLst>
              </p:cNvPr>
              <p:cNvSpPr/>
              <p:nvPr/>
            </p:nvSpPr>
            <p:spPr>
              <a:xfrm>
                <a:off x="9076012" y="1086562"/>
                <a:ext cx="41840" cy="61150"/>
              </a:xfrm>
              <a:custGeom>
                <a:avLst/>
                <a:gdLst>
                  <a:gd name="connsiteX0" fmla="*/ 31219 w 41839"/>
                  <a:gd name="connsiteY0" fmla="*/ 59541 h 61150"/>
                  <a:gd name="connsiteX1" fmla="*/ 12552 w 41839"/>
                  <a:gd name="connsiteY1" fmla="*/ 59541 h 61150"/>
                  <a:gd name="connsiteX2" fmla="*/ 4828 w 41839"/>
                  <a:gd name="connsiteY2" fmla="*/ 51817 h 61150"/>
                  <a:gd name="connsiteX3" fmla="*/ 4828 w 41839"/>
                  <a:gd name="connsiteY3" fmla="*/ 12552 h 61150"/>
                  <a:gd name="connsiteX4" fmla="*/ 12552 w 41839"/>
                  <a:gd name="connsiteY4" fmla="*/ 4828 h 61150"/>
                  <a:gd name="connsiteX5" fmla="*/ 31219 w 41839"/>
                  <a:gd name="connsiteY5" fmla="*/ 4828 h 61150"/>
                  <a:gd name="connsiteX6" fmla="*/ 38943 w 41839"/>
                  <a:gd name="connsiteY6" fmla="*/ 12552 h 61150"/>
                  <a:gd name="connsiteX7" fmla="*/ 38943 w 41839"/>
                  <a:gd name="connsiteY7" fmla="*/ 52139 h 61150"/>
                  <a:gd name="connsiteX8" fmla="*/ 31219 w 41839"/>
                  <a:gd name="connsiteY8" fmla="*/ 59541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39" h="61150">
                    <a:moveTo>
                      <a:pt x="31219" y="59541"/>
                    </a:moveTo>
                    <a:lnTo>
                      <a:pt x="12552" y="59541"/>
                    </a:lnTo>
                    <a:cubicBezTo>
                      <a:pt x="8368" y="59541"/>
                      <a:pt x="4828" y="56001"/>
                      <a:pt x="4828" y="51817"/>
                    </a:cubicBezTo>
                    <a:lnTo>
                      <a:pt x="4828" y="12552"/>
                    </a:lnTo>
                    <a:cubicBezTo>
                      <a:pt x="4828" y="8368"/>
                      <a:pt x="8368" y="4828"/>
                      <a:pt x="12552" y="4828"/>
                    </a:cubicBezTo>
                    <a:lnTo>
                      <a:pt x="31219" y="4828"/>
                    </a:lnTo>
                    <a:cubicBezTo>
                      <a:pt x="35403" y="4828"/>
                      <a:pt x="38943" y="8368"/>
                      <a:pt x="38943" y="12552"/>
                    </a:cubicBezTo>
                    <a:lnTo>
                      <a:pt x="38943" y="52139"/>
                    </a:lnTo>
                    <a:cubicBezTo>
                      <a:pt x="38943" y="56323"/>
                      <a:pt x="35403" y="59541"/>
                      <a:pt x="31219" y="59541"/>
                    </a:cubicBezTo>
                    <a:close/>
                  </a:path>
                </a:pathLst>
              </a:custGeom>
              <a:noFill/>
              <a:ln w="12700" cap="flat">
                <a:solidFill>
                  <a:schemeClr val="tx1"/>
                </a:solidFill>
                <a:prstDash val="solid"/>
                <a:round/>
              </a:ln>
            </p:spPr>
            <p:txBody>
              <a:bodyPr rtlCol="0" anchor="ctr"/>
              <a:lstStyle/>
              <a:p>
                <a:endParaRPr lang="en-US" dirty="0"/>
              </a:p>
            </p:txBody>
          </p:sp>
          <p:sp>
            <p:nvSpPr>
              <p:cNvPr id="219" name="Freeform: Shape 218">
                <a:extLst>
                  <a:ext uri="{FF2B5EF4-FFF2-40B4-BE49-F238E27FC236}">
                    <a16:creationId xmlns:a16="http://schemas.microsoft.com/office/drawing/2014/main" id="{BF3C2ADE-3D47-4452-898D-87401EB524C7}"/>
                  </a:ext>
                </a:extLst>
              </p:cNvPr>
              <p:cNvSpPr/>
              <p:nvPr/>
            </p:nvSpPr>
            <p:spPr>
              <a:xfrm>
                <a:off x="8886124" y="1007067"/>
                <a:ext cx="215636" cy="86898"/>
              </a:xfrm>
              <a:custGeom>
                <a:avLst/>
                <a:gdLst>
                  <a:gd name="connsiteX0" fmla="*/ 4828 w 215635"/>
                  <a:gd name="connsiteY0" fmla="*/ 84323 h 86898"/>
                  <a:gd name="connsiteX1" fmla="*/ 108140 w 215635"/>
                  <a:gd name="connsiteY1" fmla="*/ 4828 h 86898"/>
                  <a:gd name="connsiteX2" fmla="*/ 211452 w 215635"/>
                  <a:gd name="connsiteY2" fmla="*/ 84323 h 86898"/>
                </a:gdLst>
                <a:ahLst/>
                <a:cxnLst>
                  <a:cxn ang="0">
                    <a:pos x="connsiteX0" y="connsiteY0"/>
                  </a:cxn>
                  <a:cxn ang="0">
                    <a:pos x="connsiteX1" y="connsiteY1"/>
                  </a:cxn>
                  <a:cxn ang="0">
                    <a:pos x="connsiteX2" y="connsiteY2"/>
                  </a:cxn>
                </a:cxnLst>
                <a:rect l="l" t="t" r="r" b="b"/>
                <a:pathLst>
                  <a:path w="215635" h="86898">
                    <a:moveTo>
                      <a:pt x="4828" y="84323"/>
                    </a:moveTo>
                    <a:cubicBezTo>
                      <a:pt x="16736" y="38621"/>
                      <a:pt x="58576" y="4828"/>
                      <a:pt x="108140" y="4828"/>
                    </a:cubicBezTo>
                    <a:cubicBezTo>
                      <a:pt x="157704" y="4828"/>
                      <a:pt x="199544" y="38621"/>
                      <a:pt x="211452" y="84323"/>
                    </a:cubicBezTo>
                  </a:path>
                </a:pathLst>
              </a:custGeom>
              <a:noFill/>
              <a:ln w="12700" cap="flat">
                <a:solidFill>
                  <a:schemeClr val="tx1"/>
                </a:solidFill>
                <a:prstDash val="solid"/>
                <a:round/>
              </a:ln>
            </p:spPr>
            <p:txBody>
              <a:bodyPr rtlCol="0" anchor="ctr"/>
              <a:lstStyle/>
              <a:p>
                <a:endParaRPr lang="en-US" dirty="0"/>
              </a:p>
            </p:txBody>
          </p:sp>
          <p:sp>
            <p:nvSpPr>
              <p:cNvPr id="220" name="Freeform: Shape 219">
                <a:extLst>
                  <a:ext uri="{FF2B5EF4-FFF2-40B4-BE49-F238E27FC236}">
                    <a16:creationId xmlns:a16="http://schemas.microsoft.com/office/drawing/2014/main" id="{E2CA81A6-D641-48E1-A07F-D0332DD46B05}"/>
                  </a:ext>
                </a:extLst>
              </p:cNvPr>
              <p:cNvSpPr/>
              <p:nvPr/>
            </p:nvSpPr>
            <p:spPr>
              <a:xfrm>
                <a:off x="8990723" y="1156724"/>
                <a:ext cx="51495" cy="28966"/>
              </a:xfrm>
              <a:custGeom>
                <a:avLst/>
                <a:gdLst>
                  <a:gd name="connsiteX0" fmla="*/ 4828 w 51495"/>
                  <a:gd name="connsiteY0" fmla="*/ 20276 h 28966"/>
                  <a:gd name="connsiteX1" fmla="*/ 4828 w 51495"/>
                  <a:gd name="connsiteY1" fmla="*/ 10621 h 28966"/>
                  <a:gd name="connsiteX2" fmla="*/ 10621 w 51495"/>
                  <a:gd name="connsiteY2" fmla="*/ 4828 h 28966"/>
                  <a:gd name="connsiteX3" fmla="*/ 43771 w 51495"/>
                  <a:gd name="connsiteY3" fmla="*/ 4828 h 28966"/>
                  <a:gd name="connsiteX4" fmla="*/ 49564 w 51495"/>
                  <a:gd name="connsiteY4" fmla="*/ 10621 h 28966"/>
                  <a:gd name="connsiteX5" fmla="*/ 49564 w 51495"/>
                  <a:gd name="connsiteY5" fmla="*/ 20276 h 28966"/>
                  <a:gd name="connsiteX6" fmla="*/ 43771 w 51495"/>
                  <a:gd name="connsiteY6" fmla="*/ 26069 h 28966"/>
                  <a:gd name="connsiteX7" fmla="*/ 10621 w 51495"/>
                  <a:gd name="connsiteY7" fmla="*/ 26069 h 28966"/>
                  <a:gd name="connsiteX8" fmla="*/ 4828 w 51495"/>
                  <a:gd name="connsiteY8" fmla="*/ 20276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95" h="28966">
                    <a:moveTo>
                      <a:pt x="4828" y="20276"/>
                    </a:moveTo>
                    <a:lnTo>
                      <a:pt x="4828" y="10621"/>
                    </a:lnTo>
                    <a:cubicBezTo>
                      <a:pt x="4828" y="7402"/>
                      <a:pt x="7402" y="4828"/>
                      <a:pt x="10621" y="4828"/>
                    </a:cubicBezTo>
                    <a:lnTo>
                      <a:pt x="43771" y="4828"/>
                    </a:lnTo>
                    <a:cubicBezTo>
                      <a:pt x="46989" y="4828"/>
                      <a:pt x="49564" y="7402"/>
                      <a:pt x="49564" y="10621"/>
                    </a:cubicBezTo>
                    <a:lnTo>
                      <a:pt x="49564" y="20276"/>
                    </a:lnTo>
                    <a:cubicBezTo>
                      <a:pt x="49564" y="23495"/>
                      <a:pt x="46989" y="26069"/>
                      <a:pt x="43771" y="26069"/>
                    </a:cubicBezTo>
                    <a:lnTo>
                      <a:pt x="10621" y="26069"/>
                    </a:lnTo>
                    <a:cubicBezTo>
                      <a:pt x="7724" y="26391"/>
                      <a:pt x="4828" y="23495"/>
                      <a:pt x="4828" y="20276"/>
                    </a:cubicBezTo>
                    <a:close/>
                  </a:path>
                </a:pathLst>
              </a:custGeom>
              <a:noFill/>
              <a:ln w="12700" cap="flat">
                <a:solidFill>
                  <a:schemeClr val="tx1"/>
                </a:solidFill>
                <a:prstDash val="solid"/>
                <a:round/>
              </a:ln>
            </p:spPr>
            <p:txBody>
              <a:bodyPr rtlCol="0" anchor="ctr"/>
              <a:lstStyle/>
              <a:p>
                <a:endParaRPr lang="en-US" dirty="0"/>
              </a:p>
            </p:txBody>
          </p:sp>
          <p:sp>
            <p:nvSpPr>
              <p:cNvPr id="221" name="Freeform: Shape 220">
                <a:extLst>
                  <a:ext uri="{FF2B5EF4-FFF2-40B4-BE49-F238E27FC236}">
                    <a16:creationId xmlns:a16="http://schemas.microsoft.com/office/drawing/2014/main" id="{99C2DCDF-0B8B-4A5B-B5C2-5602B6804EEE}"/>
                  </a:ext>
                </a:extLst>
              </p:cNvPr>
              <p:cNvSpPr/>
              <p:nvPr/>
            </p:nvSpPr>
            <p:spPr>
              <a:xfrm>
                <a:off x="8887733" y="1325693"/>
                <a:ext cx="154485" cy="154485"/>
              </a:xfrm>
              <a:custGeom>
                <a:avLst/>
                <a:gdLst>
                  <a:gd name="connsiteX0" fmla="*/ 62116 w 154485"/>
                  <a:gd name="connsiteY0" fmla="*/ 4828 h 154485"/>
                  <a:gd name="connsiteX1" fmla="*/ 141612 w 154485"/>
                  <a:gd name="connsiteY1" fmla="*/ 4828 h 154485"/>
                  <a:gd name="connsiteX2" fmla="*/ 152554 w 154485"/>
                  <a:gd name="connsiteY2" fmla="*/ 15770 h 154485"/>
                  <a:gd name="connsiteX3" fmla="*/ 152554 w 154485"/>
                  <a:gd name="connsiteY3" fmla="*/ 141612 h 154485"/>
                  <a:gd name="connsiteX4" fmla="*/ 141612 w 154485"/>
                  <a:gd name="connsiteY4" fmla="*/ 152554 h 154485"/>
                  <a:gd name="connsiteX5" fmla="*/ 15770 w 154485"/>
                  <a:gd name="connsiteY5" fmla="*/ 152554 h 154485"/>
                  <a:gd name="connsiteX6" fmla="*/ 4828 w 154485"/>
                  <a:gd name="connsiteY6" fmla="*/ 141612 h 154485"/>
                  <a:gd name="connsiteX7" fmla="*/ 4828 w 154485"/>
                  <a:gd name="connsiteY7" fmla="*/ 82714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485" h="154485">
                    <a:moveTo>
                      <a:pt x="62116" y="4828"/>
                    </a:moveTo>
                    <a:lnTo>
                      <a:pt x="141612" y="4828"/>
                    </a:lnTo>
                    <a:cubicBezTo>
                      <a:pt x="147727" y="4828"/>
                      <a:pt x="152554" y="9655"/>
                      <a:pt x="152554" y="15770"/>
                    </a:cubicBezTo>
                    <a:lnTo>
                      <a:pt x="152554" y="141612"/>
                    </a:lnTo>
                    <a:cubicBezTo>
                      <a:pt x="152554" y="147727"/>
                      <a:pt x="147727" y="152554"/>
                      <a:pt x="141612" y="152554"/>
                    </a:cubicBezTo>
                    <a:lnTo>
                      <a:pt x="15770" y="152554"/>
                    </a:lnTo>
                    <a:cubicBezTo>
                      <a:pt x="9655" y="152554"/>
                      <a:pt x="4828" y="147727"/>
                      <a:pt x="4828" y="141612"/>
                    </a:cubicBezTo>
                    <a:lnTo>
                      <a:pt x="4828" y="82714"/>
                    </a:lnTo>
                  </a:path>
                </a:pathLst>
              </a:custGeom>
              <a:noFill/>
              <a:ln w="12700" cap="flat">
                <a:solidFill>
                  <a:schemeClr val="tx1"/>
                </a:solidFill>
                <a:prstDash val="solid"/>
                <a:round/>
              </a:ln>
            </p:spPr>
            <p:txBody>
              <a:bodyPr rtlCol="0" anchor="ctr"/>
              <a:lstStyle/>
              <a:p>
                <a:endParaRPr lang="en-US" dirty="0"/>
              </a:p>
            </p:txBody>
          </p:sp>
          <p:sp>
            <p:nvSpPr>
              <p:cNvPr id="222" name="Freeform: Shape 221">
                <a:extLst>
                  <a:ext uri="{FF2B5EF4-FFF2-40B4-BE49-F238E27FC236}">
                    <a16:creationId xmlns:a16="http://schemas.microsoft.com/office/drawing/2014/main" id="{C1A9E754-B236-4B2C-B4C3-E6C7586119F7}"/>
                  </a:ext>
                </a:extLst>
              </p:cNvPr>
              <p:cNvSpPr/>
              <p:nvPr/>
            </p:nvSpPr>
            <p:spPr>
              <a:xfrm>
                <a:off x="8948562" y="1352406"/>
                <a:ext cx="70806" cy="128738"/>
              </a:xfrm>
              <a:custGeom>
                <a:avLst/>
                <a:gdLst>
                  <a:gd name="connsiteX0" fmla="*/ 23495 w 70805"/>
                  <a:gd name="connsiteY0" fmla="*/ 126163 h 128737"/>
                  <a:gd name="connsiteX1" fmla="*/ 23495 w 70805"/>
                  <a:gd name="connsiteY1" fmla="*/ 70806 h 128737"/>
                  <a:gd name="connsiteX2" fmla="*/ 4828 w 70805"/>
                  <a:gd name="connsiteY2" fmla="*/ 70806 h 128737"/>
                  <a:gd name="connsiteX3" fmla="*/ 4828 w 70805"/>
                  <a:gd name="connsiteY3" fmla="*/ 49242 h 128737"/>
                  <a:gd name="connsiteX4" fmla="*/ 23495 w 70805"/>
                  <a:gd name="connsiteY4" fmla="*/ 49242 h 128737"/>
                  <a:gd name="connsiteX5" fmla="*/ 23495 w 70805"/>
                  <a:gd name="connsiteY5" fmla="*/ 33472 h 128737"/>
                  <a:gd name="connsiteX6" fmla="*/ 51173 w 70805"/>
                  <a:gd name="connsiteY6" fmla="*/ 4828 h 128737"/>
                  <a:gd name="connsiteX7" fmla="*/ 67909 w 70805"/>
                  <a:gd name="connsiteY7" fmla="*/ 5793 h 128737"/>
                  <a:gd name="connsiteX8" fmla="*/ 67909 w 70805"/>
                  <a:gd name="connsiteY8" fmla="*/ 25104 h 128737"/>
                  <a:gd name="connsiteX9" fmla="*/ 56645 w 70805"/>
                  <a:gd name="connsiteY9" fmla="*/ 25104 h 128737"/>
                  <a:gd name="connsiteX10" fmla="*/ 46024 w 70805"/>
                  <a:gd name="connsiteY10" fmla="*/ 35725 h 128737"/>
                  <a:gd name="connsiteX11" fmla="*/ 46024 w 70805"/>
                  <a:gd name="connsiteY11" fmla="*/ 49564 h 128737"/>
                  <a:gd name="connsiteX12" fmla="*/ 67266 w 70805"/>
                  <a:gd name="connsiteY12" fmla="*/ 49564 h 128737"/>
                  <a:gd name="connsiteX13" fmla="*/ 64369 w 70805"/>
                  <a:gd name="connsiteY13" fmla="*/ 71128 h 128737"/>
                  <a:gd name="connsiteX14" fmla="*/ 45702 w 70805"/>
                  <a:gd name="connsiteY14" fmla="*/ 71128 h 128737"/>
                  <a:gd name="connsiteX15" fmla="*/ 45702 w 70805"/>
                  <a:gd name="connsiteY15" fmla="*/ 12648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805" h="128737">
                    <a:moveTo>
                      <a:pt x="23495" y="126163"/>
                    </a:moveTo>
                    <a:lnTo>
                      <a:pt x="23495" y="70806"/>
                    </a:lnTo>
                    <a:lnTo>
                      <a:pt x="4828" y="70806"/>
                    </a:lnTo>
                    <a:lnTo>
                      <a:pt x="4828" y="49242"/>
                    </a:lnTo>
                    <a:lnTo>
                      <a:pt x="23495" y="49242"/>
                    </a:lnTo>
                    <a:lnTo>
                      <a:pt x="23495" y="33472"/>
                    </a:lnTo>
                    <a:cubicBezTo>
                      <a:pt x="23495" y="15127"/>
                      <a:pt x="34759" y="4828"/>
                      <a:pt x="51173" y="4828"/>
                    </a:cubicBezTo>
                    <a:cubicBezTo>
                      <a:pt x="59219" y="4828"/>
                      <a:pt x="67909" y="5793"/>
                      <a:pt x="67909" y="5793"/>
                    </a:cubicBezTo>
                    <a:lnTo>
                      <a:pt x="67909" y="25104"/>
                    </a:lnTo>
                    <a:cubicBezTo>
                      <a:pt x="67909" y="25104"/>
                      <a:pt x="62116" y="25104"/>
                      <a:pt x="56645" y="25104"/>
                    </a:cubicBezTo>
                    <a:cubicBezTo>
                      <a:pt x="47633" y="25104"/>
                      <a:pt x="46024" y="29288"/>
                      <a:pt x="46024" y="35725"/>
                    </a:cubicBezTo>
                    <a:lnTo>
                      <a:pt x="46024" y="49564"/>
                    </a:lnTo>
                    <a:lnTo>
                      <a:pt x="67266" y="49564"/>
                    </a:lnTo>
                    <a:lnTo>
                      <a:pt x="64369" y="71128"/>
                    </a:lnTo>
                    <a:lnTo>
                      <a:pt x="45702" y="71128"/>
                    </a:lnTo>
                    <a:lnTo>
                      <a:pt x="45702" y="126485"/>
                    </a:lnTo>
                  </a:path>
                </a:pathLst>
              </a:custGeom>
              <a:noFill/>
              <a:ln w="12700" cap="flat">
                <a:solidFill>
                  <a:schemeClr val="tx1"/>
                </a:solidFill>
                <a:prstDash val="solid"/>
                <a:round/>
              </a:ln>
            </p:spPr>
            <p:txBody>
              <a:bodyPr rtlCol="0" anchor="ctr"/>
              <a:lstStyle/>
              <a:p>
                <a:endParaRPr lang="en-US" dirty="0"/>
              </a:p>
            </p:txBody>
          </p:sp>
          <p:sp>
            <p:nvSpPr>
              <p:cNvPr id="223" name="Freeform: Shape 222">
                <a:extLst>
                  <a:ext uri="{FF2B5EF4-FFF2-40B4-BE49-F238E27FC236}">
                    <a16:creationId xmlns:a16="http://schemas.microsoft.com/office/drawing/2014/main" id="{D2F23DCE-5A38-45C7-AABF-D32EA0B6C310}"/>
                  </a:ext>
                </a:extLst>
              </p:cNvPr>
              <p:cNvSpPr/>
              <p:nvPr/>
            </p:nvSpPr>
            <p:spPr>
              <a:xfrm>
                <a:off x="8780881" y="1239116"/>
                <a:ext cx="154485" cy="154485"/>
              </a:xfrm>
              <a:custGeom>
                <a:avLst/>
                <a:gdLst>
                  <a:gd name="connsiteX0" fmla="*/ 152554 w 154485"/>
                  <a:gd name="connsiteY0" fmla="*/ 11265 h 154485"/>
                  <a:gd name="connsiteX1" fmla="*/ 152554 w 154485"/>
                  <a:gd name="connsiteY1" fmla="*/ 146117 h 154485"/>
                  <a:gd name="connsiteX2" fmla="*/ 146117 w 154485"/>
                  <a:gd name="connsiteY2" fmla="*/ 152554 h 154485"/>
                  <a:gd name="connsiteX3" fmla="*/ 11265 w 154485"/>
                  <a:gd name="connsiteY3" fmla="*/ 152554 h 154485"/>
                  <a:gd name="connsiteX4" fmla="*/ 4828 w 154485"/>
                  <a:gd name="connsiteY4" fmla="*/ 146117 h 154485"/>
                  <a:gd name="connsiteX5" fmla="*/ 4828 w 154485"/>
                  <a:gd name="connsiteY5" fmla="*/ 11265 h 154485"/>
                  <a:gd name="connsiteX6" fmla="*/ 11265 w 154485"/>
                  <a:gd name="connsiteY6" fmla="*/ 4828 h 154485"/>
                  <a:gd name="connsiteX7" fmla="*/ 146117 w 154485"/>
                  <a:gd name="connsiteY7" fmla="*/ 4828 h 154485"/>
                  <a:gd name="connsiteX8" fmla="*/ 152554 w 154485"/>
                  <a:gd name="connsiteY8" fmla="*/ 1126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154485">
                    <a:moveTo>
                      <a:pt x="152554" y="11265"/>
                    </a:moveTo>
                    <a:lnTo>
                      <a:pt x="152554" y="146117"/>
                    </a:lnTo>
                    <a:cubicBezTo>
                      <a:pt x="152554" y="149658"/>
                      <a:pt x="149658" y="152554"/>
                      <a:pt x="146117" y="152554"/>
                    </a:cubicBezTo>
                    <a:lnTo>
                      <a:pt x="11265" y="152554"/>
                    </a:lnTo>
                    <a:cubicBezTo>
                      <a:pt x="7724" y="152554"/>
                      <a:pt x="4828" y="149658"/>
                      <a:pt x="4828" y="146117"/>
                    </a:cubicBezTo>
                    <a:lnTo>
                      <a:pt x="4828" y="11265"/>
                    </a:lnTo>
                    <a:cubicBezTo>
                      <a:pt x="4828" y="7724"/>
                      <a:pt x="7724" y="4828"/>
                      <a:pt x="11265" y="4828"/>
                    </a:cubicBezTo>
                    <a:lnTo>
                      <a:pt x="146117" y="4828"/>
                    </a:lnTo>
                    <a:cubicBezTo>
                      <a:pt x="149658" y="4828"/>
                      <a:pt x="152554" y="7724"/>
                      <a:pt x="152554" y="11265"/>
                    </a:cubicBezTo>
                    <a:close/>
                  </a:path>
                </a:pathLst>
              </a:custGeom>
              <a:noFill/>
              <a:ln w="12700" cap="flat">
                <a:solidFill>
                  <a:schemeClr val="tx1"/>
                </a:solidFill>
                <a:prstDash val="solid"/>
                <a:round/>
              </a:ln>
            </p:spPr>
            <p:txBody>
              <a:bodyPr rtlCol="0" anchor="ctr"/>
              <a:lstStyle/>
              <a:p>
                <a:endParaRPr lang="en-US" dirty="0"/>
              </a:p>
            </p:txBody>
          </p:sp>
          <p:sp>
            <p:nvSpPr>
              <p:cNvPr id="224" name="Freeform: Shape 223">
                <a:extLst>
                  <a:ext uri="{FF2B5EF4-FFF2-40B4-BE49-F238E27FC236}">
                    <a16:creationId xmlns:a16="http://schemas.microsoft.com/office/drawing/2014/main" id="{6B87A210-0E98-49C9-AC61-AD42534E2FA6}"/>
                  </a:ext>
                </a:extLst>
              </p:cNvPr>
              <p:cNvSpPr/>
              <p:nvPr/>
            </p:nvSpPr>
            <p:spPr>
              <a:xfrm>
                <a:off x="8798260" y="1266795"/>
                <a:ext cx="122301" cy="99772"/>
              </a:xfrm>
              <a:custGeom>
                <a:avLst/>
                <a:gdLst>
                  <a:gd name="connsiteX0" fmla="*/ 117795 w 122300"/>
                  <a:gd name="connsiteY0" fmla="*/ 16092 h 99771"/>
                  <a:gd name="connsiteX1" fmla="*/ 104599 w 122300"/>
                  <a:gd name="connsiteY1" fmla="*/ 19633 h 99771"/>
                  <a:gd name="connsiteX2" fmla="*/ 114898 w 122300"/>
                  <a:gd name="connsiteY2" fmla="*/ 6759 h 99771"/>
                  <a:gd name="connsiteX3" fmla="*/ 100094 w 122300"/>
                  <a:gd name="connsiteY3" fmla="*/ 12230 h 99771"/>
                  <a:gd name="connsiteX4" fmla="*/ 83036 w 122300"/>
                  <a:gd name="connsiteY4" fmla="*/ 4828 h 99771"/>
                  <a:gd name="connsiteX5" fmla="*/ 59863 w 122300"/>
                  <a:gd name="connsiteY5" fmla="*/ 28000 h 99771"/>
                  <a:gd name="connsiteX6" fmla="*/ 60507 w 122300"/>
                  <a:gd name="connsiteY6" fmla="*/ 33150 h 99771"/>
                  <a:gd name="connsiteX7" fmla="*/ 12874 w 122300"/>
                  <a:gd name="connsiteY7" fmla="*/ 9012 h 99771"/>
                  <a:gd name="connsiteX8" fmla="*/ 9655 w 122300"/>
                  <a:gd name="connsiteY8" fmla="*/ 20598 h 99771"/>
                  <a:gd name="connsiteX9" fmla="*/ 19954 w 122300"/>
                  <a:gd name="connsiteY9" fmla="*/ 39909 h 99771"/>
                  <a:gd name="connsiteX10" fmla="*/ 9333 w 122300"/>
                  <a:gd name="connsiteY10" fmla="*/ 37012 h 99771"/>
                  <a:gd name="connsiteX11" fmla="*/ 9333 w 122300"/>
                  <a:gd name="connsiteY11" fmla="*/ 37334 h 99771"/>
                  <a:gd name="connsiteX12" fmla="*/ 28000 w 122300"/>
                  <a:gd name="connsiteY12" fmla="*/ 60185 h 99771"/>
                  <a:gd name="connsiteX13" fmla="*/ 21885 w 122300"/>
                  <a:gd name="connsiteY13" fmla="*/ 61150 h 99771"/>
                  <a:gd name="connsiteX14" fmla="*/ 17380 w 122300"/>
                  <a:gd name="connsiteY14" fmla="*/ 60829 h 99771"/>
                  <a:gd name="connsiteX15" fmla="*/ 38943 w 122300"/>
                  <a:gd name="connsiteY15" fmla="*/ 76921 h 99771"/>
                  <a:gd name="connsiteX16" fmla="*/ 10299 w 122300"/>
                  <a:gd name="connsiteY16" fmla="*/ 86898 h 99771"/>
                  <a:gd name="connsiteX17" fmla="*/ 4828 w 122300"/>
                  <a:gd name="connsiteY17" fmla="*/ 86576 h 99771"/>
                  <a:gd name="connsiteX18" fmla="*/ 40231 w 122300"/>
                  <a:gd name="connsiteY18" fmla="*/ 96875 h 99771"/>
                  <a:gd name="connsiteX19" fmla="*/ 106209 w 122300"/>
                  <a:gd name="connsiteY19" fmla="*/ 30897 h 99771"/>
                  <a:gd name="connsiteX20" fmla="*/ 106209 w 122300"/>
                  <a:gd name="connsiteY20" fmla="*/ 28000 h 99771"/>
                  <a:gd name="connsiteX21" fmla="*/ 117795 w 122300"/>
                  <a:gd name="connsiteY21" fmla="*/ 16092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300" h="99771">
                    <a:moveTo>
                      <a:pt x="117795" y="16092"/>
                    </a:moveTo>
                    <a:cubicBezTo>
                      <a:pt x="113611" y="18023"/>
                      <a:pt x="109105" y="19311"/>
                      <a:pt x="104599" y="19633"/>
                    </a:cubicBezTo>
                    <a:cubicBezTo>
                      <a:pt x="109427" y="16736"/>
                      <a:pt x="112967" y="12230"/>
                      <a:pt x="114898" y="6759"/>
                    </a:cubicBezTo>
                    <a:cubicBezTo>
                      <a:pt x="110393" y="9333"/>
                      <a:pt x="105565" y="11265"/>
                      <a:pt x="100094" y="12230"/>
                    </a:cubicBezTo>
                    <a:cubicBezTo>
                      <a:pt x="95910" y="7724"/>
                      <a:pt x="89795" y="4828"/>
                      <a:pt x="83036" y="4828"/>
                    </a:cubicBezTo>
                    <a:cubicBezTo>
                      <a:pt x="70162" y="4828"/>
                      <a:pt x="59863" y="15127"/>
                      <a:pt x="59863" y="28000"/>
                    </a:cubicBezTo>
                    <a:cubicBezTo>
                      <a:pt x="59863" y="29932"/>
                      <a:pt x="60185" y="31541"/>
                      <a:pt x="60507" y="33150"/>
                    </a:cubicBezTo>
                    <a:cubicBezTo>
                      <a:pt x="41196" y="32184"/>
                      <a:pt x="24138" y="22851"/>
                      <a:pt x="12874" y="9012"/>
                    </a:cubicBezTo>
                    <a:cubicBezTo>
                      <a:pt x="10943" y="12552"/>
                      <a:pt x="9655" y="16414"/>
                      <a:pt x="9655" y="20598"/>
                    </a:cubicBezTo>
                    <a:cubicBezTo>
                      <a:pt x="9655" y="28644"/>
                      <a:pt x="13839" y="35725"/>
                      <a:pt x="19954" y="39909"/>
                    </a:cubicBezTo>
                    <a:cubicBezTo>
                      <a:pt x="16092" y="39909"/>
                      <a:pt x="12552" y="38621"/>
                      <a:pt x="9333" y="37012"/>
                    </a:cubicBezTo>
                    <a:cubicBezTo>
                      <a:pt x="9333" y="37012"/>
                      <a:pt x="9333" y="37334"/>
                      <a:pt x="9333" y="37334"/>
                    </a:cubicBezTo>
                    <a:cubicBezTo>
                      <a:pt x="9333" y="48599"/>
                      <a:pt x="17380" y="57932"/>
                      <a:pt x="28000" y="60185"/>
                    </a:cubicBezTo>
                    <a:cubicBezTo>
                      <a:pt x="26069" y="60829"/>
                      <a:pt x="24138" y="61150"/>
                      <a:pt x="21885" y="61150"/>
                    </a:cubicBezTo>
                    <a:cubicBezTo>
                      <a:pt x="20276" y="61150"/>
                      <a:pt x="18989" y="61150"/>
                      <a:pt x="17380" y="60829"/>
                    </a:cubicBezTo>
                    <a:cubicBezTo>
                      <a:pt x="20276" y="70162"/>
                      <a:pt x="28966" y="76599"/>
                      <a:pt x="38943" y="76921"/>
                    </a:cubicBezTo>
                    <a:cubicBezTo>
                      <a:pt x="30897" y="83036"/>
                      <a:pt x="20920" y="86898"/>
                      <a:pt x="10299" y="86898"/>
                    </a:cubicBezTo>
                    <a:cubicBezTo>
                      <a:pt x="8368" y="86898"/>
                      <a:pt x="6437" y="86898"/>
                      <a:pt x="4828" y="86576"/>
                    </a:cubicBezTo>
                    <a:cubicBezTo>
                      <a:pt x="15127" y="93013"/>
                      <a:pt x="27357" y="96875"/>
                      <a:pt x="40231" y="96875"/>
                    </a:cubicBezTo>
                    <a:cubicBezTo>
                      <a:pt x="82714" y="96875"/>
                      <a:pt x="106209" y="61472"/>
                      <a:pt x="106209" y="30897"/>
                    </a:cubicBezTo>
                    <a:cubicBezTo>
                      <a:pt x="106209" y="29932"/>
                      <a:pt x="106209" y="28966"/>
                      <a:pt x="106209" y="28000"/>
                    </a:cubicBezTo>
                    <a:cubicBezTo>
                      <a:pt x="110715" y="24782"/>
                      <a:pt x="114577" y="20920"/>
                      <a:pt x="117795" y="16092"/>
                    </a:cubicBezTo>
                  </a:path>
                </a:pathLst>
              </a:custGeom>
              <a:noFill/>
              <a:ln w="12700" cap="flat">
                <a:solidFill>
                  <a:schemeClr val="tx1"/>
                </a:solidFill>
                <a:prstDash val="solid"/>
                <a:round/>
              </a:ln>
            </p:spPr>
            <p:txBody>
              <a:bodyPr rtlCol="0" anchor="ctr"/>
              <a:lstStyle/>
              <a:p>
                <a:endParaRPr lang="en-US" dirty="0"/>
              </a:p>
            </p:txBody>
          </p:sp>
          <p:sp>
            <p:nvSpPr>
              <p:cNvPr id="225" name="Freeform: Shape 224">
                <a:extLst>
                  <a:ext uri="{FF2B5EF4-FFF2-40B4-BE49-F238E27FC236}">
                    <a16:creationId xmlns:a16="http://schemas.microsoft.com/office/drawing/2014/main" id="{B5BDFDA6-76FE-49A4-A97C-1E0F0A3DAE7A}"/>
                  </a:ext>
                </a:extLst>
              </p:cNvPr>
              <p:cNvSpPr/>
              <p:nvPr/>
            </p:nvSpPr>
            <p:spPr>
              <a:xfrm>
                <a:off x="8883871" y="1191483"/>
                <a:ext cx="64369" cy="38621"/>
              </a:xfrm>
              <a:custGeom>
                <a:avLst/>
                <a:gdLst>
                  <a:gd name="connsiteX0" fmla="*/ 4828 w 64368"/>
                  <a:gd name="connsiteY0" fmla="*/ 36368 h 38621"/>
                  <a:gd name="connsiteX1" fmla="*/ 60507 w 64368"/>
                  <a:gd name="connsiteY1" fmla="*/ 4828 h 38621"/>
                </a:gdLst>
                <a:ahLst/>
                <a:cxnLst>
                  <a:cxn ang="0">
                    <a:pos x="connsiteX0" y="connsiteY0"/>
                  </a:cxn>
                  <a:cxn ang="0">
                    <a:pos x="connsiteX1" y="connsiteY1"/>
                  </a:cxn>
                </a:cxnLst>
                <a:rect l="l" t="t" r="r" b="b"/>
                <a:pathLst>
                  <a:path w="64368" h="38621">
                    <a:moveTo>
                      <a:pt x="4828" y="36368"/>
                    </a:moveTo>
                    <a:cubicBezTo>
                      <a:pt x="4828" y="36368"/>
                      <a:pt x="23173" y="12552"/>
                      <a:pt x="60507" y="4828"/>
                    </a:cubicBezTo>
                  </a:path>
                </a:pathLst>
              </a:custGeom>
              <a:noFill/>
              <a:ln w="12700" cap="flat">
                <a:solidFill>
                  <a:schemeClr val="tx1"/>
                </a:solidFill>
                <a:prstDash val="solid"/>
                <a:round/>
              </a:ln>
            </p:spPr>
            <p:txBody>
              <a:bodyPr rtlCol="0" anchor="ctr"/>
              <a:lstStyle/>
              <a:p>
                <a:endParaRPr lang="en-US" dirty="0"/>
              </a:p>
            </p:txBody>
          </p:sp>
          <p:sp>
            <p:nvSpPr>
              <p:cNvPr id="226" name="Freeform: Shape 225">
                <a:extLst>
                  <a:ext uri="{FF2B5EF4-FFF2-40B4-BE49-F238E27FC236}">
                    <a16:creationId xmlns:a16="http://schemas.microsoft.com/office/drawing/2014/main" id="{D62A0E96-C9D2-4F8B-954D-971FB4C8F84A}"/>
                  </a:ext>
                </a:extLst>
              </p:cNvPr>
              <p:cNvSpPr/>
              <p:nvPr/>
            </p:nvSpPr>
            <p:spPr>
              <a:xfrm>
                <a:off x="9030310" y="1195487"/>
                <a:ext cx="96553" cy="77243"/>
              </a:xfrm>
              <a:custGeom>
                <a:avLst/>
                <a:gdLst>
                  <a:gd name="connsiteX0" fmla="*/ 4828 w 96553"/>
                  <a:gd name="connsiteY0" fmla="*/ 5008 h 77242"/>
                  <a:gd name="connsiteX1" fmla="*/ 17701 w 96553"/>
                  <a:gd name="connsiteY1" fmla="*/ 5652 h 77242"/>
                  <a:gd name="connsiteX2" fmla="*/ 93979 w 96553"/>
                  <a:gd name="connsiteY2" fmla="*/ 72917 h 77242"/>
                </a:gdLst>
                <a:ahLst/>
                <a:cxnLst>
                  <a:cxn ang="0">
                    <a:pos x="connsiteX0" y="connsiteY0"/>
                  </a:cxn>
                  <a:cxn ang="0">
                    <a:pos x="connsiteX1" y="connsiteY1"/>
                  </a:cxn>
                  <a:cxn ang="0">
                    <a:pos x="connsiteX2" y="connsiteY2"/>
                  </a:cxn>
                </a:cxnLst>
                <a:rect l="l" t="t" r="r" b="b"/>
                <a:pathLst>
                  <a:path w="96553" h="77242">
                    <a:moveTo>
                      <a:pt x="4828" y="5008"/>
                    </a:moveTo>
                    <a:cubicBezTo>
                      <a:pt x="9333" y="4364"/>
                      <a:pt x="17701" y="5652"/>
                      <a:pt x="17701" y="5652"/>
                    </a:cubicBezTo>
                    <a:cubicBezTo>
                      <a:pt x="55357" y="13698"/>
                      <a:pt x="90116" y="50388"/>
                      <a:pt x="93979" y="72917"/>
                    </a:cubicBezTo>
                  </a:path>
                </a:pathLst>
              </a:custGeom>
              <a:noFill/>
              <a:ln w="12700" cap="flat">
                <a:solidFill>
                  <a:schemeClr val="tx1"/>
                </a:solidFill>
                <a:prstDash val="solid"/>
                <a:round/>
              </a:ln>
            </p:spPr>
            <p:txBody>
              <a:bodyPr rtlCol="0" anchor="ctr"/>
              <a:lstStyle/>
              <a:p>
                <a:endParaRPr lang="en-US" dirty="0"/>
              </a:p>
            </p:txBody>
          </p:sp>
        </p:grpSp>
      </p:grpSp>
      <p:sp>
        <p:nvSpPr>
          <p:cNvPr id="111" name="TextBox 110">
            <a:extLst>
              <a:ext uri="{FF2B5EF4-FFF2-40B4-BE49-F238E27FC236}">
                <a16:creationId xmlns:a16="http://schemas.microsoft.com/office/drawing/2014/main" id="{6A284767-329A-47E9-9D57-8A9A54A8D1B8}"/>
              </a:ext>
            </a:extLst>
          </p:cNvPr>
          <p:cNvSpPr txBox="1"/>
          <p:nvPr/>
        </p:nvSpPr>
        <p:spPr>
          <a:xfrm>
            <a:off x="476250" y="1827836"/>
            <a:ext cx="3985260" cy="601143"/>
          </a:xfrm>
          <a:prstGeom prst="rect">
            <a:avLst/>
          </a:prstGeom>
        </p:spPr>
        <p:txBody>
          <a:bodyPr vert="horz" lIns="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Aft>
                <a:spcPts val="600"/>
              </a:spcAft>
            </a:pPr>
            <a:r>
              <a:rPr lang="en-US" sz="1200" dirty="0"/>
              <a:t>Improve demand planning at granular levels</a:t>
            </a:r>
          </a:p>
          <a:p>
            <a:pPr algn="ctr">
              <a:spcAft>
                <a:spcPts val="600"/>
              </a:spcAft>
            </a:pPr>
            <a:r>
              <a:rPr lang="en-US" sz="1200" dirty="0"/>
              <a:t>Reduce waste, increase inventory turns,</a:t>
            </a:r>
            <a:br>
              <a:rPr lang="en-US" sz="1200" dirty="0"/>
            </a:br>
            <a:r>
              <a:rPr lang="en-US" sz="1200" dirty="0"/>
              <a:t>and improve in-stock availability</a:t>
            </a:r>
          </a:p>
        </p:txBody>
      </p:sp>
      <p:sp>
        <p:nvSpPr>
          <p:cNvPr id="138" name="Rectangle 137">
            <a:extLst>
              <a:ext uri="{FF2B5EF4-FFF2-40B4-BE49-F238E27FC236}">
                <a16:creationId xmlns:a16="http://schemas.microsoft.com/office/drawing/2014/main" id="{255F979B-2ABD-4285-B759-A256DB356AEA}"/>
              </a:ext>
            </a:extLst>
          </p:cNvPr>
          <p:cNvSpPr/>
          <p:nvPr/>
        </p:nvSpPr>
        <p:spPr>
          <a:xfrm>
            <a:off x="476250" y="1145727"/>
            <a:ext cx="3985260" cy="1620248"/>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9" name="TextBox 138">
            <a:extLst>
              <a:ext uri="{FF2B5EF4-FFF2-40B4-BE49-F238E27FC236}">
                <a16:creationId xmlns:a16="http://schemas.microsoft.com/office/drawing/2014/main" id="{2E5B4267-9774-49AC-87E0-69868A3C6E09}"/>
              </a:ext>
            </a:extLst>
          </p:cNvPr>
          <p:cNvSpPr txBox="1"/>
          <p:nvPr/>
        </p:nvSpPr>
        <p:spPr>
          <a:xfrm>
            <a:off x="1028328" y="1017856"/>
            <a:ext cx="2881104" cy="272954"/>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400" b="1" dirty="0">
                <a:solidFill>
                  <a:schemeClr val="accent1"/>
                </a:solidFill>
              </a:rPr>
              <a:t>INVENTORY PLANNING</a:t>
            </a:r>
          </a:p>
        </p:txBody>
      </p:sp>
      <p:sp>
        <p:nvSpPr>
          <p:cNvPr id="55" name="TextBox 54">
            <a:extLst>
              <a:ext uri="{FF2B5EF4-FFF2-40B4-BE49-F238E27FC236}">
                <a16:creationId xmlns:a16="http://schemas.microsoft.com/office/drawing/2014/main" id="{5085CD78-5415-439A-8DF9-D62A16DFDF4B}"/>
              </a:ext>
            </a:extLst>
          </p:cNvPr>
          <p:cNvSpPr txBox="1"/>
          <p:nvPr/>
        </p:nvSpPr>
        <p:spPr>
          <a:xfrm>
            <a:off x="476250" y="3677910"/>
            <a:ext cx="3985260" cy="598693"/>
          </a:xfrm>
          <a:prstGeom prst="rect">
            <a:avLst/>
          </a:prstGeom>
        </p:spPr>
        <p:txBody>
          <a:bodyPr vert="horz" lIns="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Aft>
                <a:spcPts val="600"/>
              </a:spcAft>
            </a:pPr>
            <a:r>
              <a:rPr lang="en-US" sz="1200" dirty="0"/>
              <a:t>Make longer term decisions with more confidence</a:t>
            </a:r>
          </a:p>
          <a:p>
            <a:pPr algn="ctr">
              <a:spcAft>
                <a:spcPts val="600"/>
              </a:spcAft>
            </a:pPr>
            <a:r>
              <a:rPr lang="en-US" sz="1200" dirty="0"/>
              <a:t>Improve capital utilization</a:t>
            </a:r>
          </a:p>
        </p:txBody>
      </p:sp>
      <p:sp>
        <p:nvSpPr>
          <p:cNvPr id="108" name="Rectangle 107">
            <a:extLst>
              <a:ext uri="{FF2B5EF4-FFF2-40B4-BE49-F238E27FC236}">
                <a16:creationId xmlns:a16="http://schemas.microsoft.com/office/drawing/2014/main" id="{E34AD373-DB9B-4A0C-B720-945BCA3A99C0}"/>
              </a:ext>
            </a:extLst>
          </p:cNvPr>
          <p:cNvSpPr/>
          <p:nvPr/>
        </p:nvSpPr>
        <p:spPr>
          <a:xfrm>
            <a:off x="476250" y="2983288"/>
            <a:ext cx="3985260" cy="162024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9" name="TextBox 108">
            <a:extLst>
              <a:ext uri="{FF2B5EF4-FFF2-40B4-BE49-F238E27FC236}">
                <a16:creationId xmlns:a16="http://schemas.microsoft.com/office/drawing/2014/main" id="{C029BA0B-5342-40D8-ADED-7C4FFC0429E3}"/>
              </a:ext>
            </a:extLst>
          </p:cNvPr>
          <p:cNvSpPr txBox="1"/>
          <p:nvPr/>
        </p:nvSpPr>
        <p:spPr>
          <a:xfrm>
            <a:off x="1126245" y="2855417"/>
            <a:ext cx="2685270" cy="272954"/>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400" b="1" dirty="0">
                <a:solidFill>
                  <a:schemeClr val="accent1"/>
                </a:solidFill>
              </a:rPr>
              <a:t>CAPACITY PLANNING</a:t>
            </a:r>
          </a:p>
        </p:txBody>
      </p:sp>
      <p:grpSp>
        <p:nvGrpSpPr>
          <p:cNvPr id="242" name="Graphic 5115">
            <a:extLst>
              <a:ext uri="{FF2B5EF4-FFF2-40B4-BE49-F238E27FC236}">
                <a16:creationId xmlns:a16="http://schemas.microsoft.com/office/drawing/2014/main" id="{20ADAF36-0F4C-49E5-A672-756CFCF635DD}"/>
              </a:ext>
            </a:extLst>
          </p:cNvPr>
          <p:cNvGrpSpPr/>
          <p:nvPr/>
        </p:nvGrpSpPr>
        <p:grpSpPr>
          <a:xfrm>
            <a:off x="6438917" y="3117512"/>
            <a:ext cx="507362" cy="507362"/>
            <a:chOff x="8847308" y="6858000"/>
            <a:chExt cx="1905000" cy="1905000"/>
          </a:xfrm>
        </p:grpSpPr>
        <p:sp>
          <p:nvSpPr>
            <p:cNvPr id="243" name="Freeform: Shape 242">
              <a:extLst>
                <a:ext uri="{FF2B5EF4-FFF2-40B4-BE49-F238E27FC236}">
                  <a16:creationId xmlns:a16="http://schemas.microsoft.com/office/drawing/2014/main" id="{D4DA5540-73EE-4A97-8379-1AD85604370E}"/>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2700" cap="flat">
              <a:solidFill>
                <a:srgbClr val="F1F2F2"/>
              </a:solidFill>
              <a:prstDash val="solid"/>
              <a:round/>
            </a:ln>
          </p:spPr>
          <p:txBody>
            <a:bodyPr rtlCol="0" anchor="ctr"/>
            <a:lstStyle/>
            <a:p>
              <a:endParaRPr lang="en-US" dirty="0"/>
            </a:p>
          </p:txBody>
        </p:sp>
        <p:sp>
          <p:nvSpPr>
            <p:cNvPr id="244" name="Freeform: Shape 243">
              <a:extLst>
                <a:ext uri="{FF2B5EF4-FFF2-40B4-BE49-F238E27FC236}">
                  <a16:creationId xmlns:a16="http://schemas.microsoft.com/office/drawing/2014/main" id="{95680320-3B85-48B8-B2E8-4073A095034B}"/>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2700" cap="flat">
              <a:solidFill>
                <a:srgbClr val="F1F2F2"/>
              </a:solidFill>
              <a:prstDash val="solid"/>
              <a:round/>
            </a:ln>
          </p:spPr>
          <p:txBody>
            <a:bodyPr rtlCol="0" anchor="ctr"/>
            <a:lstStyle/>
            <a:p>
              <a:endParaRPr lang="en-US" dirty="0"/>
            </a:p>
          </p:txBody>
        </p:sp>
        <p:sp>
          <p:nvSpPr>
            <p:cNvPr id="245" name="Freeform: Shape 244">
              <a:extLst>
                <a:ext uri="{FF2B5EF4-FFF2-40B4-BE49-F238E27FC236}">
                  <a16:creationId xmlns:a16="http://schemas.microsoft.com/office/drawing/2014/main" id="{B57CFD3D-3E54-420B-A6A1-1DEFDE78BF5A}"/>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2700" cap="flat">
              <a:solidFill>
                <a:srgbClr val="F1F2F2"/>
              </a:solidFill>
              <a:prstDash val="solid"/>
              <a:round/>
            </a:ln>
          </p:spPr>
          <p:txBody>
            <a:bodyPr rtlCol="0" anchor="ctr"/>
            <a:lstStyle/>
            <a:p>
              <a:endParaRPr lang="en-US" dirty="0"/>
            </a:p>
          </p:txBody>
        </p:sp>
        <p:sp>
          <p:nvSpPr>
            <p:cNvPr id="246" name="Freeform: Shape 245">
              <a:extLst>
                <a:ext uri="{FF2B5EF4-FFF2-40B4-BE49-F238E27FC236}">
                  <a16:creationId xmlns:a16="http://schemas.microsoft.com/office/drawing/2014/main" id="{ADFBB041-2B48-40AA-8197-4D619265F0B8}"/>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2700" cap="flat">
              <a:solidFill>
                <a:srgbClr val="FFFFFF"/>
              </a:solid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6C2AB12C-4494-410E-9E27-AAA1D3F36866}"/>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2700" cap="flat">
              <a:solidFill>
                <a:srgbClr val="F1F2F2"/>
              </a:solidFill>
              <a:prstDash val="solid"/>
              <a:round/>
            </a:ln>
          </p:spPr>
          <p:txBody>
            <a:bodyPr rtlCol="0" anchor="ctr"/>
            <a:lstStyle/>
            <a:p>
              <a:endParaRPr lang="en-US" dirty="0"/>
            </a:p>
          </p:txBody>
        </p:sp>
        <p:sp>
          <p:nvSpPr>
            <p:cNvPr id="248" name="Freeform: Shape 247">
              <a:extLst>
                <a:ext uri="{FF2B5EF4-FFF2-40B4-BE49-F238E27FC236}">
                  <a16:creationId xmlns:a16="http://schemas.microsoft.com/office/drawing/2014/main" id="{07422CD6-B5D8-4091-B92A-F4A107F37932}"/>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2700" cap="flat">
              <a:solidFill>
                <a:srgbClr val="F1F2F2"/>
              </a:solidFill>
              <a:prstDash val="solid"/>
              <a:round/>
            </a:ln>
          </p:spPr>
          <p:txBody>
            <a:bodyPr rtlCol="0" anchor="ctr"/>
            <a:lstStyle/>
            <a:p>
              <a:endParaRPr lang="en-US" dirty="0"/>
            </a:p>
          </p:txBody>
        </p:sp>
        <p:sp>
          <p:nvSpPr>
            <p:cNvPr id="249" name="Freeform: Shape 248">
              <a:extLst>
                <a:ext uri="{FF2B5EF4-FFF2-40B4-BE49-F238E27FC236}">
                  <a16:creationId xmlns:a16="http://schemas.microsoft.com/office/drawing/2014/main" id="{E062080C-EA22-41D2-AF04-3054BE41D7DC}"/>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2700" cap="flat">
              <a:solidFill>
                <a:srgbClr val="F1F2F2"/>
              </a:solidFill>
              <a:prstDash val="solid"/>
              <a:round/>
            </a:ln>
          </p:spPr>
          <p:txBody>
            <a:bodyPr rtlCol="0" anchor="ctr"/>
            <a:lstStyle/>
            <a:p>
              <a:endParaRPr lang="en-US" dirty="0"/>
            </a:p>
          </p:txBody>
        </p:sp>
        <p:sp>
          <p:nvSpPr>
            <p:cNvPr id="250" name="Freeform: Shape 249">
              <a:extLst>
                <a:ext uri="{FF2B5EF4-FFF2-40B4-BE49-F238E27FC236}">
                  <a16:creationId xmlns:a16="http://schemas.microsoft.com/office/drawing/2014/main" id="{E785AC9E-EEB4-423F-97A3-4DA5FA3D75A1}"/>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2700" cap="flat">
              <a:solidFill>
                <a:srgbClr val="FFFFFF"/>
              </a:solid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955FC4A-1BE4-41EB-996C-C0CEAC1EE85A}"/>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2700" cap="flat">
              <a:solidFill>
                <a:schemeClr val="tx2"/>
              </a:solidFill>
              <a:prstDash val="solid"/>
              <a:round/>
            </a:ln>
          </p:spPr>
          <p:txBody>
            <a:bodyPr rtlCol="0" anchor="ctr"/>
            <a:lstStyle/>
            <a:p>
              <a:endParaRPr lang="en-US" dirty="0"/>
            </a:p>
          </p:txBody>
        </p:sp>
        <p:sp>
          <p:nvSpPr>
            <p:cNvPr id="252" name="Freeform: Shape 251">
              <a:extLst>
                <a:ext uri="{FF2B5EF4-FFF2-40B4-BE49-F238E27FC236}">
                  <a16:creationId xmlns:a16="http://schemas.microsoft.com/office/drawing/2014/main" id="{2014C3C7-D5B5-456F-9899-7C4848BEBAA0}"/>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2700" cap="flat">
              <a:solidFill>
                <a:schemeClr val="tx2"/>
              </a:solidFill>
              <a:prstDash val="solid"/>
              <a:round/>
            </a:ln>
          </p:spPr>
          <p:txBody>
            <a:bodyPr rtlCol="0" anchor="ctr"/>
            <a:lstStyle/>
            <a:p>
              <a:endParaRPr lang="en-US" dirty="0"/>
            </a:p>
          </p:txBody>
        </p:sp>
      </p:grpSp>
      <p:sp>
        <p:nvSpPr>
          <p:cNvPr id="141" name="TextBox 140">
            <a:extLst>
              <a:ext uri="{FF2B5EF4-FFF2-40B4-BE49-F238E27FC236}">
                <a16:creationId xmlns:a16="http://schemas.microsoft.com/office/drawing/2014/main" id="{44747746-C9C2-421A-8D85-97DA3C52E6EA}"/>
              </a:ext>
            </a:extLst>
          </p:cNvPr>
          <p:cNvSpPr txBox="1"/>
          <p:nvPr/>
        </p:nvSpPr>
        <p:spPr>
          <a:xfrm>
            <a:off x="4683640" y="3677910"/>
            <a:ext cx="3985260" cy="598693"/>
          </a:xfrm>
          <a:prstGeom prst="rect">
            <a:avLst/>
          </a:prstGeom>
        </p:spPr>
        <p:txBody>
          <a:bodyPr vert="horz" lIns="0" tIns="0" rIns="0" bIns="0"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Aft>
                <a:spcPts val="600"/>
              </a:spcAft>
            </a:pPr>
            <a:r>
              <a:rPr lang="en-US" sz="1200" dirty="0"/>
              <a:t>Plan for sales and top-line revenue</a:t>
            </a:r>
          </a:p>
          <a:p>
            <a:pPr algn="ctr">
              <a:spcAft>
                <a:spcPts val="600"/>
              </a:spcAft>
            </a:pPr>
            <a:r>
              <a:rPr lang="en-US" sz="1200" dirty="0"/>
              <a:t>Effectively manage cash flows</a:t>
            </a:r>
          </a:p>
        </p:txBody>
      </p:sp>
      <p:sp>
        <p:nvSpPr>
          <p:cNvPr id="189" name="Rectangle 188">
            <a:extLst>
              <a:ext uri="{FF2B5EF4-FFF2-40B4-BE49-F238E27FC236}">
                <a16:creationId xmlns:a16="http://schemas.microsoft.com/office/drawing/2014/main" id="{C8B42F9D-EFA0-44B9-88A4-6C8ED47691DF}"/>
              </a:ext>
            </a:extLst>
          </p:cNvPr>
          <p:cNvSpPr/>
          <p:nvPr/>
        </p:nvSpPr>
        <p:spPr>
          <a:xfrm>
            <a:off x="4683640" y="2983288"/>
            <a:ext cx="3985260" cy="162024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90" name="TextBox 189">
            <a:extLst>
              <a:ext uri="{FF2B5EF4-FFF2-40B4-BE49-F238E27FC236}">
                <a16:creationId xmlns:a16="http://schemas.microsoft.com/office/drawing/2014/main" id="{699CBD35-EAB3-46EF-808D-8E0D21930A05}"/>
              </a:ext>
            </a:extLst>
          </p:cNvPr>
          <p:cNvSpPr txBox="1"/>
          <p:nvPr/>
        </p:nvSpPr>
        <p:spPr>
          <a:xfrm>
            <a:off x="5603358" y="2855417"/>
            <a:ext cx="2145824" cy="272954"/>
          </a:xfrm>
          <a:prstGeom prst="rect">
            <a:avLst/>
          </a:prstGeom>
          <a:solidFill>
            <a:schemeClr val="bg1"/>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400" b="1" dirty="0">
                <a:solidFill>
                  <a:schemeClr val="accent1"/>
                </a:solidFill>
              </a:rPr>
              <a:t>FINANCIAL PLANNING</a:t>
            </a:r>
          </a:p>
        </p:txBody>
      </p:sp>
      <p:pic>
        <p:nvPicPr>
          <p:cNvPr id="94" name="Picture 93"/>
          <p:cNvPicPr>
            <a:picLocks noChangeAspect="1"/>
          </p:cNvPicPr>
          <p:nvPr/>
        </p:nvPicPr>
        <p:blipFill>
          <a:blip r:embed="rId3" cstate="screen">
            <a:clrChange>
              <a:clrFrom>
                <a:srgbClr val="262F3E"/>
              </a:clrFrom>
              <a:clrTo>
                <a:srgbClr val="262F3E">
                  <a:alpha val="0"/>
                </a:srgbClr>
              </a:clrTo>
            </a:clrChange>
            <a:extLst>
              <a:ext uri="{28A0092B-C50C-407E-A947-70E740481C1C}">
                <a14:useLocalDpi xmlns:a14="http://schemas.microsoft.com/office/drawing/2010/main" val="0"/>
              </a:ext>
            </a:extLst>
          </a:blip>
          <a:stretch>
            <a:fillRect/>
          </a:stretch>
        </p:blipFill>
        <p:spPr>
          <a:xfrm>
            <a:off x="2199600" y="3095558"/>
            <a:ext cx="579454" cy="582352"/>
          </a:xfrm>
          <a:prstGeom prst="rect">
            <a:avLst/>
          </a:prstGeom>
        </p:spPr>
      </p:pic>
      <p:pic>
        <p:nvPicPr>
          <p:cNvPr id="95" name="Picture 94"/>
          <p:cNvPicPr>
            <a:picLocks noChangeAspect="1"/>
          </p:cNvPicPr>
          <p:nvPr/>
        </p:nvPicPr>
        <p:blipFill>
          <a:blip r:embed="rId4" cstate="screen">
            <a:clrChange>
              <a:clrFrom>
                <a:srgbClr val="262F3E"/>
              </a:clrFrom>
              <a:clrTo>
                <a:srgbClr val="262F3E">
                  <a:alpha val="0"/>
                </a:srgbClr>
              </a:clrTo>
            </a:clrChange>
            <a:extLst>
              <a:ext uri="{28A0092B-C50C-407E-A947-70E740481C1C}">
                <a14:useLocalDpi xmlns:a14="http://schemas.microsoft.com/office/drawing/2010/main" val="0"/>
              </a:ext>
            </a:extLst>
          </a:blip>
          <a:stretch>
            <a:fillRect/>
          </a:stretch>
        </p:blipFill>
        <p:spPr>
          <a:xfrm>
            <a:off x="2199600" y="1245204"/>
            <a:ext cx="579454" cy="579454"/>
          </a:xfrm>
          <a:prstGeom prst="rect">
            <a:avLst/>
          </a:prstGeom>
        </p:spPr>
      </p:pic>
    </p:spTree>
    <p:extLst>
      <p:ext uri="{BB962C8B-B14F-4D97-AF65-F5344CB8AC3E}">
        <p14:creationId xmlns:p14="http://schemas.microsoft.com/office/powerpoint/2010/main" val="228740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78149" y="1945758"/>
            <a:ext cx="3710185" cy="66076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7" name="TextBox 36">
            <a:extLst>
              <a:ext uri="{FF2B5EF4-FFF2-40B4-BE49-F238E27FC236}">
                <a16:creationId xmlns:a16="http://schemas.microsoft.com/office/drawing/2014/main" id="{26BCF345-5667-4180-80B5-10D57E3102BC}"/>
              </a:ext>
            </a:extLst>
          </p:cNvPr>
          <p:cNvSpPr txBox="1"/>
          <p:nvPr/>
        </p:nvSpPr>
        <p:spPr bwMode="black">
          <a:xfrm>
            <a:off x="7840980" y="4805029"/>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7</a:t>
            </a:fld>
            <a:endParaRPr lang="en-US" sz="800" dirty="0">
              <a:solidFill>
                <a:schemeClr val="tx1">
                  <a:lumMod val="25000"/>
                  <a:lumOff val="75000"/>
                </a:schemeClr>
              </a:solidFill>
            </a:endParaRPr>
          </a:p>
        </p:txBody>
      </p:sp>
      <p:sp>
        <p:nvSpPr>
          <p:cNvPr id="38" name="TextBox 37">
            <a:extLst>
              <a:ext uri="{FF2B5EF4-FFF2-40B4-BE49-F238E27FC236}">
                <a16:creationId xmlns:a16="http://schemas.microsoft.com/office/drawing/2014/main" id="{2DCF9793-46FC-4D9D-B7A3-65891914489A}"/>
              </a:ext>
            </a:extLst>
          </p:cNvPr>
          <p:cNvSpPr txBox="1"/>
          <p:nvPr/>
        </p:nvSpPr>
        <p:spPr bwMode="black">
          <a:xfrm>
            <a:off x="4639961" y="4805029"/>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sp>
        <p:nvSpPr>
          <p:cNvPr id="21" name="Title 2">
            <a:extLst>
              <a:ext uri="{FF2B5EF4-FFF2-40B4-BE49-F238E27FC236}">
                <a16:creationId xmlns:a16="http://schemas.microsoft.com/office/drawing/2014/main" id="{F79CF404-7459-428B-939E-17DBB50C2831}"/>
              </a:ext>
            </a:extLst>
          </p:cNvPr>
          <p:cNvSpPr txBox="1">
            <a:spLocks/>
          </p:cNvSpPr>
          <p:nvPr/>
        </p:nvSpPr>
        <p:spPr>
          <a:xfrm>
            <a:off x="457200" y="283714"/>
            <a:ext cx="8229600" cy="6864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1800" dirty="0">
                <a:solidFill>
                  <a:srgbClr val="FFCC00"/>
                </a:solidFill>
                <a:latin typeface="Amazon Ember"/>
              </a:rPr>
              <a:t>BASED ON THE TECHNOLOGY THAT POWERS AMAZON.COM</a:t>
            </a:r>
            <a:br>
              <a:rPr lang="en-US" dirty="0">
                <a:solidFill>
                  <a:srgbClr val="FFFFFF"/>
                </a:solidFill>
                <a:latin typeface="Amazon Ember"/>
              </a:rPr>
            </a:br>
            <a:r>
              <a:rPr lang="en-US" dirty="0">
                <a:solidFill>
                  <a:srgbClr val="FFFFFF"/>
                </a:solidFill>
                <a:latin typeface="Amazon Ember"/>
              </a:rPr>
              <a:t>The evolution of forecasting over 20+ years</a:t>
            </a:r>
          </a:p>
        </p:txBody>
      </p:sp>
      <p:sp>
        <p:nvSpPr>
          <p:cNvPr id="26" name="Text Placeholder 3"/>
          <p:cNvSpPr txBox="1">
            <a:spLocks/>
          </p:cNvSpPr>
          <p:nvPr/>
        </p:nvSpPr>
        <p:spPr>
          <a:xfrm>
            <a:off x="1426485" y="1044186"/>
            <a:ext cx="1842618" cy="230832"/>
          </a:xfrm>
          <a:prstGeom prst="rect">
            <a:avLst/>
          </a:prstGeom>
        </p:spPr>
        <p:txBody>
          <a:bodyPr vert="horz" wrap="square" lIns="57150" tIns="28575" rIns="57150" bIns="28575" rtlCol="0">
            <a:sp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125" dirty="0">
                <a:solidFill>
                  <a:schemeClr val="accent2"/>
                </a:solidFill>
              </a:rPr>
              <a:t>STATISTICAL METHODS</a:t>
            </a:r>
          </a:p>
        </p:txBody>
      </p:sp>
      <p:cxnSp>
        <p:nvCxnSpPr>
          <p:cNvPr id="28" name="Straight Connector 27"/>
          <p:cNvCxnSpPr/>
          <p:nvPr/>
        </p:nvCxnSpPr>
        <p:spPr>
          <a:xfrm>
            <a:off x="403412" y="1534226"/>
            <a:ext cx="8175812" cy="0"/>
          </a:xfrm>
          <a:prstGeom prst="line">
            <a:avLst/>
          </a:prstGeom>
          <a:ln w="9525">
            <a:solidFill>
              <a:schemeClr val="bg1">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Text Placeholder 3"/>
          <p:cNvSpPr txBox="1">
            <a:spLocks/>
          </p:cNvSpPr>
          <p:nvPr/>
        </p:nvSpPr>
        <p:spPr>
          <a:xfrm>
            <a:off x="4969880" y="1044186"/>
            <a:ext cx="1294918" cy="230832"/>
          </a:xfrm>
          <a:prstGeom prst="rect">
            <a:avLst/>
          </a:prstGeom>
        </p:spPr>
        <p:txBody>
          <a:bodyPr vert="horz" wrap="square" lIns="57150" tIns="28575" rIns="57150" bIns="28575" rtlCol="0">
            <a:sp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125" dirty="0">
                <a:solidFill>
                  <a:schemeClr val="accent2"/>
                </a:solidFill>
              </a:rPr>
              <a:t>ML METHODS</a:t>
            </a:r>
          </a:p>
        </p:txBody>
      </p:sp>
      <p:sp>
        <p:nvSpPr>
          <p:cNvPr id="32" name="Text Placeholder 3"/>
          <p:cNvSpPr txBox="1">
            <a:spLocks/>
          </p:cNvSpPr>
          <p:nvPr/>
        </p:nvSpPr>
        <p:spPr>
          <a:xfrm>
            <a:off x="6689660" y="1029621"/>
            <a:ext cx="1788711" cy="230832"/>
          </a:xfrm>
          <a:prstGeom prst="rect">
            <a:avLst/>
          </a:prstGeom>
        </p:spPr>
        <p:txBody>
          <a:bodyPr vert="horz" wrap="square" lIns="57150" tIns="28575" rIns="57150" bIns="28575" rtlCol="0">
            <a:sp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125" dirty="0">
                <a:solidFill>
                  <a:schemeClr val="accent2"/>
                </a:solidFill>
              </a:rPr>
              <a:t>ML + DEEP LEARNING</a:t>
            </a:r>
          </a:p>
        </p:txBody>
      </p:sp>
      <p:sp>
        <p:nvSpPr>
          <p:cNvPr id="33" name="TextBox 32"/>
          <p:cNvSpPr txBox="1"/>
          <p:nvPr/>
        </p:nvSpPr>
        <p:spPr>
          <a:xfrm>
            <a:off x="846098" y="2707100"/>
            <a:ext cx="2608729" cy="1336263"/>
          </a:xfrm>
          <a:prstGeom prst="rect">
            <a:avLst/>
          </a:prstGeom>
          <a:noFill/>
        </p:spPr>
        <p:txBody>
          <a:bodyPr wrap="square" rtlCol="0">
            <a:spAutoFit/>
          </a:bodyPr>
          <a:lstStyle/>
          <a:p>
            <a:pPr>
              <a:spcAft>
                <a:spcPts val="375"/>
              </a:spcAft>
            </a:pPr>
            <a:r>
              <a:rPr lang="en-US" sz="1125" b="1" dirty="0">
                <a:latin typeface="Amazon Ember" panose="020B0603020204020204" pitchFamily="34" charset="0"/>
                <a:ea typeface="Amazon Ember" panose="020B0603020204020204" pitchFamily="34" charset="0"/>
                <a:cs typeface="Amazon Ember" panose="020B0603020204020204" pitchFamily="34" charset="0"/>
              </a:rPr>
              <a:t>Best for few or independent data (e.g., aggregate demand)</a:t>
            </a:r>
          </a:p>
          <a:p>
            <a:pPr marL="214313" indent="-214313">
              <a:spcAft>
                <a:spcPts val="375"/>
              </a:spcAft>
              <a:buFont typeface="Arial" panose="020B0604020202020204" pitchFamily="34" charset="0"/>
              <a:buChar char="•"/>
            </a:pPr>
            <a:r>
              <a:rPr lang="en-US" sz="1125" dirty="0">
                <a:latin typeface="Amazon Ember" panose="020B0603020204020204" pitchFamily="34" charset="0"/>
                <a:ea typeface="Amazon Ember" panose="020B0603020204020204" pitchFamily="34" charset="0"/>
                <a:cs typeface="Amazon Ember" panose="020B0603020204020204" pitchFamily="34" charset="0"/>
              </a:rPr>
              <a:t>Aggregate demand</a:t>
            </a:r>
          </a:p>
          <a:p>
            <a:pPr marL="214313" indent="-214313">
              <a:spcAft>
                <a:spcPts val="375"/>
              </a:spcAft>
              <a:buFont typeface="Arial" panose="020B0604020202020204" pitchFamily="34" charset="0"/>
              <a:buChar char="•"/>
            </a:pPr>
            <a:r>
              <a:rPr lang="en-US" sz="1125" dirty="0">
                <a:latin typeface="Amazon Ember" panose="020B0603020204020204" pitchFamily="34" charset="0"/>
                <a:ea typeface="Amazon Ember" panose="020B0603020204020204" pitchFamily="34" charset="0"/>
                <a:cs typeface="Amazon Ember" panose="020B0603020204020204" pitchFamily="34" charset="0"/>
              </a:rPr>
              <a:t>Everyday household products</a:t>
            </a:r>
          </a:p>
          <a:p>
            <a:pPr marL="214313" indent="-214313">
              <a:spcAft>
                <a:spcPts val="375"/>
              </a:spcAft>
              <a:buFont typeface="Arial" panose="020B0604020202020204" pitchFamily="34" charset="0"/>
              <a:buChar char="•"/>
            </a:pPr>
            <a:r>
              <a:rPr lang="en-US" sz="1125" dirty="0">
                <a:latin typeface="Amazon Ember" panose="020B0603020204020204" pitchFamily="34" charset="0"/>
                <a:ea typeface="Amazon Ember" panose="020B0603020204020204" pitchFamily="34" charset="0"/>
                <a:cs typeface="Amazon Ember" panose="020B0603020204020204" pitchFamily="34" charset="0"/>
              </a:rPr>
              <a:t>Basic trends</a:t>
            </a:r>
          </a:p>
          <a:p>
            <a:pPr marL="214313" indent="-214313">
              <a:spcAft>
                <a:spcPts val="375"/>
              </a:spcAft>
              <a:buFont typeface="Arial" panose="020B0604020202020204" pitchFamily="34" charset="0"/>
              <a:buChar char="•"/>
            </a:pPr>
            <a:r>
              <a:rPr lang="en-US" sz="1125" dirty="0">
                <a:latin typeface="Amazon Ember" panose="020B0603020204020204" pitchFamily="34" charset="0"/>
                <a:ea typeface="Amazon Ember" panose="020B0603020204020204" pitchFamily="34" charset="0"/>
                <a:cs typeface="Amazon Ember" panose="020B0603020204020204" pitchFamily="34" charset="0"/>
              </a:rPr>
              <a:t>Repeated seasonal patterns</a:t>
            </a:r>
          </a:p>
        </p:txBody>
      </p:sp>
      <p:sp>
        <p:nvSpPr>
          <p:cNvPr id="34" name="TextBox 33"/>
          <p:cNvSpPr txBox="1"/>
          <p:nvPr/>
        </p:nvSpPr>
        <p:spPr>
          <a:xfrm>
            <a:off x="4756675" y="2707100"/>
            <a:ext cx="3674013" cy="2009524"/>
          </a:xfrm>
          <a:prstGeom prst="rect">
            <a:avLst/>
          </a:prstGeom>
          <a:noFill/>
        </p:spPr>
        <p:txBody>
          <a:bodyPr wrap="square" rtlCol="0">
            <a:spAutoFit/>
          </a:bodyPr>
          <a:lstStyle/>
          <a:p>
            <a:pPr>
              <a:spcAft>
                <a:spcPts val="375"/>
              </a:spcAft>
            </a:pPr>
            <a:r>
              <a:rPr lang="en-US" sz="1125" b="1" dirty="0">
                <a:latin typeface="Amazon Ember" panose="020B0603020204020204" pitchFamily="34" charset="0"/>
                <a:ea typeface="Amazon Ember" panose="020B0603020204020204" pitchFamily="34" charset="0"/>
                <a:cs typeface="Amazon Ember" panose="020B0603020204020204" pitchFamily="34" charset="0"/>
              </a:rPr>
              <a:t>Best for complex and inter-related data</a:t>
            </a:r>
            <a:br>
              <a:rPr lang="en-US" sz="1125" b="1" dirty="0">
                <a:latin typeface="Amazon Ember" panose="020B0603020204020204" pitchFamily="34" charset="0"/>
                <a:ea typeface="Amazon Ember" panose="020B0603020204020204" pitchFamily="34" charset="0"/>
                <a:cs typeface="Amazon Ember" panose="020B0603020204020204" pitchFamily="34" charset="0"/>
              </a:rPr>
            </a:br>
            <a:r>
              <a:rPr lang="en-US" sz="1125" b="1" dirty="0">
                <a:latin typeface="Amazon Ember" panose="020B0603020204020204" pitchFamily="34" charset="0"/>
                <a:ea typeface="Amazon Ember" panose="020B0603020204020204" pitchFamily="34" charset="0"/>
                <a:cs typeface="Amazon Ember" panose="020B0603020204020204" pitchFamily="34" charset="0"/>
              </a:rPr>
              <a:t>(e.g., thousands of SKUs at hundreds of stores)</a:t>
            </a:r>
            <a:endParaRPr lang="en-US" sz="1125" dirty="0">
              <a:latin typeface="Amazon Ember" panose="020B0603020204020204" pitchFamily="34" charset="0"/>
              <a:ea typeface="Amazon Ember" panose="020B0603020204020204" pitchFamily="34" charset="0"/>
              <a:cs typeface="Amazon Ember" panose="020B0603020204020204" pitchFamily="34" charset="0"/>
            </a:endParaRPr>
          </a:p>
          <a:p>
            <a:pPr marL="214313" indent="-214313">
              <a:spcAft>
                <a:spcPts val="375"/>
              </a:spcAft>
              <a:buFont typeface="Arial" panose="020B0604020202020204" pitchFamily="34" charset="0"/>
              <a:buChar char="•"/>
            </a:pPr>
            <a:r>
              <a:rPr lang="en-US" sz="1125" dirty="0">
                <a:latin typeface="Amazon Ember" panose="020B0603020204020204" pitchFamily="34" charset="0"/>
                <a:ea typeface="Amazon Ember" panose="020B0603020204020204" pitchFamily="34" charset="0"/>
                <a:cs typeface="Amazon Ember" panose="020B0603020204020204" pitchFamily="34" charset="0"/>
              </a:rPr>
              <a:t>Regional vs national demand</a:t>
            </a:r>
          </a:p>
          <a:p>
            <a:pPr marL="214313" indent="-214313">
              <a:spcAft>
                <a:spcPts val="375"/>
              </a:spcAft>
              <a:buFont typeface="Arial" panose="020B0604020202020204" pitchFamily="34" charset="0"/>
              <a:buChar char="•"/>
            </a:pPr>
            <a:r>
              <a:rPr lang="en-US" sz="1125" dirty="0">
                <a:latin typeface="Amazon Ember" panose="020B0603020204020204" pitchFamily="34" charset="0"/>
                <a:ea typeface="Amazon Ember" panose="020B0603020204020204" pitchFamily="34" charset="0"/>
                <a:cs typeface="Amazon Ember" panose="020B0603020204020204" pitchFamily="34" charset="0"/>
              </a:rPr>
              <a:t>Subtle seasonal patterns</a:t>
            </a:r>
          </a:p>
          <a:p>
            <a:pPr marL="214313" indent="-214313">
              <a:spcAft>
                <a:spcPts val="375"/>
              </a:spcAft>
              <a:buFont typeface="Arial" panose="020B0604020202020204" pitchFamily="34" charset="0"/>
              <a:buChar char="•"/>
            </a:pPr>
            <a:r>
              <a:rPr lang="en-US" sz="1125" dirty="0">
                <a:latin typeface="Amazon Ember" panose="020B0603020204020204" pitchFamily="34" charset="0"/>
                <a:ea typeface="Amazon Ember" panose="020B0603020204020204" pitchFamily="34" charset="0"/>
                <a:cs typeface="Amazon Ember" panose="020B0603020204020204" pitchFamily="34" charset="0"/>
              </a:rPr>
              <a:t>Relationships between products</a:t>
            </a:r>
          </a:p>
          <a:p>
            <a:pPr marL="214313" indent="-214313">
              <a:spcAft>
                <a:spcPts val="375"/>
              </a:spcAft>
              <a:buFont typeface="Arial" panose="020B0604020202020204" pitchFamily="34" charset="0"/>
              <a:buChar char="•"/>
            </a:pPr>
            <a:r>
              <a:rPr lang="en-US" sz="1125" dirty="0">
                <a:latin typeface="Amazon Ember" panose="020B0603020204020204" pitchFamily="34" charset="0"/>
                <a:ea typeface="Amazon Ember" panose="020B0603020204020204" pitchFamily="34" charset="0"/>
                <a:cs typeface="Amazon Ember" panose="020B0603020204020204" pitchFamily="34" charset="0"/>
              </a:rPr>
              <a:t>New products</a:t>
            </a:r>
          </a:p>
          <a:p>
            <a:pPr marL="214313" indent="-214313">
              <a:spcAft>
                <a:spcPts val="375"/>
              </a:spcAft>
              <a:buFont typeface="Arial" panose="020B0604020202020204" pitchFamily="34" charset="0"/>
              <a:buChar char="•"/>
            </a:pPr>
            <a:r>
              <a:rPr lang="en-US" sz="1125" dirty="0">
                <a:latin typeface="Amazon Ember" panose="020B0603020204020204" pitchFamily="34" charset="0"/>
                <a:ea typeface="Amazon Ember" panose="020B0603020204020204" pitchFamily="34" charset="0"/>
                <a:cs typeface="Amazon Ember" panose="020B0603020204020204" pitchFamily="34" charset="0"/>
              </a:rPr>
              <a:t>Slow moving products</a:t>
            </a:r>
          </a:p>
          <a:p>
            <a:pPr marL="214313" indent="-214313">
              <a:spcAft>
                <a:spcPts val="375"/>
              </a:spcAft>
              <a:buFont typeface="Arial" panose="020B0604020202020204" pitchFamily="34" charset="0"/>
              <a:buChar char="•"/>
            </a:pPr>
            <a:r>
              <a:rPr lang="en-US" sz="1125" dirty="0">
                <a:latin typeface="Amazon Ember" panose="020B0603020204020204" pitchFamily="34" charset="0"/>
                <a:ea typeface="Amazon Ember" panose="020B0603020204020204" pitchFamily="34" charset="0"/>
                <a:cs typeface="Amazon Ember" panose="020B0603020204020204" pitchFamily="34" charset="0"/>
              </a:rPr>
              <a:t>Changing prices or promotions</a:t>
            </a:r>
          </a:p>
          <a:p>
            <a:pPr marL="214313" indent="-214313">
              <a:spcAft>
                <a:spcPts val="375"/>
              </a:spcAft>
              <a:buFont typeface="Arial" panose="020B0604020202020204" pitchFamily="34" charset="0"/>
              <a:buChar char="•"/>
            </a:pPr>
            <a:r>
              <a:rPr lang="en-US" sz="1125" dirty="0">
                <a:latin typeface="Amazon Ember" panose="020B0603020204020204" pitchFamily="34" charset="0"/>
                <a:ea typeface="Amazon Ember" panose="020B0603020204020204" pitchFamily="34" charset="0"/>
                <a:cs typeface="Amazon Ember" panose="020B0603020204020204" pitchFamily="34" charset="0"/>
              </a:rPr>
              <a:t>External events</a:t>
            </a:r>
          </a:p>
        </p:txBody>
      </p:sp>
      <p:sp>
        <p:nvSpPr>
          <p:cNvPr id="35" name="TextBox 34"/>
          <p:cNvSpPr txBox="1"/>
          <p:nvPr/>
        </p:nvSpPr>
        <p:spPr>
          <a:xfrm>
            <a:off x="251817" y="1645765"/>
            <a:ext cx="692900" cy="265457"/>
          </a:xfrm>
          <a:prstGeom prst="rect">
            <a:avLst/>
          </a:prstGeom>
          <a:noFill/>
        </p:spPr>
        <p:txBody>
          <a:bodyPr wrap="square" rtlCol="0">
            <a:spAutoFit/>
          </a:bodyPr>
          <a:lstStyle/>
          <a:p>
            <a:pPr algn="ctr">
              <a:spcAft>
                <a:spcPts val="375"/>
              </a:spcAft>
            </a:pPr>
            <a:r>
              <a:rPr lang="en-US" sz="1125" dirty="0">
                <a:latin typeface="Amazon Ember" panose="020B0603020204020204" pitchFamily="34" charset="0"/>
                <a:ea typeface="Amazon Ember" panose="020B0603020204020204" pitchFamily="34" charset="0"/>
                <a:cs typeface="Amazon Ember" panose="020B0603020204020204" pitchFamily="34" charset="0"/>
              </a:rPr>
              <a:t>1995</a:t>
            </a:r>
          </a:p>
        </p:txBody>
      </p:sp>
      <p:sp>
        <p:nvSpPr>
          <p:cNvPr id="36" name="Oval 35"/>
          <p:cNvSpPr/>
          <p:nvPr/>
        </p:nvSpPr>
        <p:spPr>
          <a:xfrm>
            <a:off x="541444" y="1485908"/>
            <a:ext cx="113646" cy="113646"/>
          </a:xfrm>
          <a:prstGeom prst="ellipse">
            <a:avLst/>
          </a:prstGeom>
          <a:solidFill>
            <a:schemeClr val="bg1">
              <a:lumMod val="25000"/>
              <a:lumOff val="75000"/>
            </a:schemeClr>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39" name="TextBox 38"/>
          <p:cNvSpPr txBox="1"/>
          <p:nvPr/>
        </p:nvSpPr>
        <p:spPr>
          <a:xfrm>
            <a:off x="1760459" y="1645765"/>
            <a:ext cx="692900" cy="265457"/>
          </a:xfrm>
          <a:prstGeom prst="rect">
            <a:avLst/>
          </a:prstGeom>
          <a:noFill/>
        </p:spPr>
        <p:txBody>
          <a:bodyPr wrap="square" rtlCol="0">
            <a:spAutoFit/>
          </a:bodyPr>
          <a:lstStyle/>
          <a:p>
            <a:pPr algn="ctr">
              <a:spcAft>
                <a:spcPts val="375"/>
              </a:spcAft>
            </a:pPr>
            <a:r>
              <a:rPr lang="en-US" sz="1125" dirty="0">
                <a:latin typeface="Amazon Ember" panose="020B0603020204020204" pitchFamily="34" charset="0"/>
                <a:ea typeface="Amazon Ember" panose="020B0603020204020204" pitchFamily="34" charset="0"/>
                <a:cs typeface="Amazon Ember" panose="020B0603020204020204" pitchFamily="34" charset="0"/>
              </a:rPr>
              <a:t>2000</a:t>
            </a:r>
          </a:p>
        </p:txBody>
      </p:sp>
      <p:sp>
        <p:nvSpPr>
          <p:cNvPr id="40" name="Oval 39"/>
          <p:cNvSpPr/>
          <p:nvPr/>
        </p:nvSpPr>
        <p:spPr>
          <a:xfrm>
            <a:off x="2050086" y="1485908"/>
            <a:ext cx="113646" cy="113646"/>
          </a:xfrm>
          <a:prstGeom prst="ellipse">
            <a:avLst/>
          </a:prstGeom>
          <a:solidFill>
            <a:schemeClr val="bg1">
              <a:lumMod val="25000"/>
              <a:lumOff val="75000"/>
            </a:schemeClr>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1" name="TextBox 40"/>
          <p:cNvSpPr txBox="1"/>
          <p:nvPr/>
        </p:nvSpPr>
        <p:spPr>
          <a:xfrm>
            <a:off x="3269102" y="1645765"/>
            <a:ext cx="692900" cy="265457"/>
          </a:xfrm>
          <a:prstGeom prst="rect">
            <a:avLst/>
          </a:prstGeom>
          <a:noFill/>
        </p:spPr>
        <p:txBody>
          <a:bodyPr wrap="square" rtlCol="0">
            <a:spAutoFit/>
          </a:bodyPr>
          <a:lstStyle/>
          <a:p>
            <a:pPr algn="ctr">
              <a:spcAft>
                <a:spcPts val="375"/>
              </a:spcAft>
            </a:pPr>
            <a:r>
              <a:rPr lang="en-US" sz="1125" dirty="0">
                <a:latin typeface="Amazon Ember" panose="020B0603020204020204" pitchFamily="34" charset="0"/>
                <a:ea typeface="Amazon Ember" panose="020B0603020204020204" pitchFamily="34" charset="0"/>
                <a:cs typeface="Amazon Ember" panose="020B0603020204020204" pitchFamily="34" charset="0"/>
              </a:rPr>
              <a:t>2005</a:t>
            </a:r>
          </a:p>
        </p:txBody>
      </p:sp>
      <p:sp>
        <p:nvSpPr>
          <p:cNvPr id="42" name="Oval 41"/>
          <p:cNvSpPr/>
          <p:nvPr/>
        </p:nvSpPr>
        <p:spPr>
          <a:xfrm>
            <a:off x="3558729" y="1485908"/>
            <a:ext cx="113646" cy="113646"/>
          </a:xfrm>
          <a:prstGeom prst="ellipse">
            <a:avLst/>
          </a:prstGeom>
          <a:solidFill>
            <a:schemeClr val="bg1">
              <a:lumMod val="25000"/>
              <a:lumOff val="75000"/>
            </a:schemeClr>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3" name="TextBox 42"/>
          <p:cNvSpPr txBox="1"/>
          <p:nvPr/>
        </p:nvSpPr>
        <p:spPr>
          <a:xfrm>
            <a:off x="4777744" y="1645765"/>
            <a:ext cx="692900" cy="265457"/>
          </a:xfrm>
          <a:prstGeom prst="rect">
            <a:avLst/>
          </a:prstGeom>
          <a:noFill/>
        </p:spPr>
        <p:txBody>
          <a:bodyPr wrap="square" rtlCol="0">
            <a:spAutoFit/>
          </a:bodyPr>
          <a:lstStyle/>
          <a:p>
            <a:pPr algn="ctr">
              <a:spcAft>
                <a:spcPts val="375"/>
              </a:spcAft>
            </a:pPr>
            <a:r>
              <a:rPr lang="en-US" sz="1125" dirty="0">
                <a:latin typeface="Amazon Ember" panose="020B0603020204020204" pitchFamily="34" charset="0"/>
                <a:ea typeface="Amazon Ember" panose="020B0603020204020204" pitchFamily="34" charset="0"/>
                <a:cs typeface="Amazon Ember" panose="020B0603020204020204" pitchFamily="34" charset="0"/>
              </a:rPr>
              <a:t>2010</a:t>
            </a:r>
          </a:p>
        </p:txBody>
      </p:sp>
      <p:sp>
        <p:nvSpPr>
          <p:cNvPr id="44" name="Oval 43"/>
          <p:cNvSpPr/>
          <p:nvPr/>
        </p:nvSpPr>
        <p:spPr>
          <a:xfrm>
            <a:off x="5067371" y="1485908"/>
            <a:ext cx="113646" cy="113646"/>
          </a:xfrm>
          <a:prstGeom prst="ellipse">
            <a:avLst/>
          </a:prstGeom>
          <a:solidFill>
            <a:schemeClr val="bg1">
              <a:lumMod val="25000"/>
              <a:lumOff val="75000"/>
            </a:schemeClr>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5" name="TextBox 44"/>
          <p:cNvSpPr txBox="1"/>
          <p:nvPr/>
        </p:nvSpPr>
        <p:spPr>
          <a:xfrm>
            <a:off x="7795029" y="1645765"/>
            <a:ext cx="692900" cy="265457"/>
          </a:xfrm>
          <a:prstGeom prst="rect">
            <a:avLst/>
          </a:prstGeom>
          <a:noFill/>
        </p:spPr>
        <p:txBody>
          <a:bodyPr wrap="square" rtlCol="0">
            <a:spAutoFit/>
          </a:bodyPr>
          <a:lstStyle/>
          <a:p>
            <a:pPr algn="ctr">
              <a:spcAft>
                <a:spcPts val="375"/>
              </a:spcAft>
            </a:pPr>
            <a:r>
              <a:rPr lang="en-US" sz="1125" dirty="0">
                <a:latin typeface="Amazon Ember" panose="020B0603020204020204" pitchFamily="34" charset="0"/>
                <a:ea typeface="Amazon Ember" panose="020B0603020204020204" pitchFamily="34" charset="0"/>
                <a:cs typeface="Amazon Ember" panose="020B0603020204020204" pitchFamily="34" charset="0"/>
              </a:rPr>
              <a:t>2020</a:t>
            </a:r>
          </a:p>
        </p:txBody>
      </p:sp>
      <p:sp>
        <p:nvSpPr>
          <p:cNvPr id="46" name="Oval 45"/>
          <p:cNvSpPr/>
          <p:nvPr/>
        </p:nvSpPr>
        <p:spPr>
          <a:xfrm>
            <a:off x="8084656" y="1485908"/>
            <a:ext cx="113646" cy="113646"/>
          </a:xfrm>
          <a:prstGeom prst="ellipse">
            <a:avLst/>
          </a:prstGeom>
          <a:solidFill>
            <a:schemeClr val="bg1">
              <a:lumMod val="25000"/>
              <a:lumOff val="75000"/>
            </a:schemeClr>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7" name="TextBox 46"/>
          <p:cNvSpPr txBox="1"/>
          <p:nvPr/>
        </p:nvSpPr>
        <p:spPr>
          <a:xfrm>
            <a:off x="6286387" y="1645765"/>
            <a:ext cx="692900" cy="265457"/>
          </a:xfrm>
          <a:prstGeom prst="rect">
            <a:avLst/>
          </a:prstGeom>
          <a:noFill/>
        </p:spPr>
        <p:txBody>
          <a:bodyPr wrap="square" rtlCol="0">
            <a:spAutoFit/>
          </a:bodyPr>
          <a:lstStyle/>
          <a:p>
            <a:pPr algn="ctr">
              <a:spcAft>
                <a:spcPts val="375"/>
              </a:spcAft>
            </a:pPr>
            <a:r>
              <a:rPr lang="en-US" sz="1125" dirty="0">
                <a:latin typeface="Amazon Ember" panose="020B0603020204020204" pitchFamily="34" charset="0"/>
                <a:ea typeface="Amazon Ember" panose="020B0603020204020204" pitchFamily="34" charset="0"/>
                <a:cs typeface="Amazon Ember" panose="020B0603020204020204" pitchFamily="34" charset="0"/>
              </a:rPr>
              <a:t>2015</a:t>
            </a:r>
          </a:p>
        </p:txBody>
      </p:sp>
      <p:sp>
        <p:nvSpPr>
          <p:cNvPr id="48" name="Oval 47"/>
          <p:cNvSpPr/>
          <p:nvPr/>
        </p:nvSpPr>
        <p:spPr>
          <a:xfrm>
            <a:off x="6576014" y="1485908"/>
            <a:ext cx="113646" cy="113646"/>
          </a:xfrm>
          <a:prstGeom prst="ellipse">
            <a:avLst/>
          </a:prstGeom>
          <a:solidFill>
            <a:schemeClr val="bg1">
              <a:lumMod val="25000"/>
              <a:lumOff val="75000"/>
            </a:schemeClr>
          </a:solidFill>
          <a:ln>
            <a:solidFill>
              <a:schemeClr val="bg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cxnSp>
        <p:nvCxnSpPr>
          <p:cNvPr id="49" name="Straight Arrow Connector 48"/>
          <p:cNvCxnSpPr/>
          <p:nvPr/>
        </p:nvCxnSpPr>
        <p:spPr>
          <a:xfrm>
            <a:off x="593203" y="1382229"/>
            <a:ext cx="3590890"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p:nvPr/>
        </p:nvCxnSpPr>
        <p:spPr>
          <a:xfrm>
            <a:off x="4366289" y="1382229"/>
            <a:ext cx="2266134"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p:nvPr/>
        </p:nvCxnSpPr>
        <p:spPr>
          <a:xfrm>
            <a:off x="6689660" y="1382229"/>
            <a:ext cx="1861138"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grpSp>
        <p:nvGrpSpPr>
          <p:cNvPr id="53" name="Group 52"/>
          <p:cNvGrpSpPr/>
          <p:nvPr/>
        </p:nvGrpSpPr>
        <p:grpSpPr>
          <a:xfrm>
            <a:off x="1310309" y="1942338"/>
            <a:ext cx="1586342" cy="644401"/>
            <a:chOff x="741991" y="3107336"/>
            <a:chExt cx="1926373" cy="782528"/>
          </a:xfrm>
        </p:grpSpPr>
        <p:pic>
          <p:nvPicPr>
            <p:cNvPr id="55" name="Picture 54">
              <a:extLst>
                <a:ext uri="{FF2B5EF4-FFF2-40B4-BE49-F238E27FC236}">
                  <a16:creationId xmlns:a16="http://schemas.microsoft.com/office/drawing/2014/main" id="{B5455684-3503-2A42-807F-1EA61CF9F266}"/>
                </a:ext>
              </a:extLst>
            </p:cNvPr>
            <p:cNvPicPr>
              <a:picLocks noChangeAspect="1"/>
            </p:cNvPicPr>
            <p:nvPr/>
          </p:nvPicPr>
          <p:blipFill>
            <a:blip r:embed="rId3" cstate="screen">
              <a:alphaModFix amt="70000"/>
              <a:extLst>
                <a:ext uri="{28A0092B-C50C-407E-A947-70E740481C1C}">
                  <a14:useLocalDpi xmlns:a14="http://schemas.microsoft.com/office/drawing/2010/main" val="0"/>
                </a:ext>
              </a:extLst>
            </a:blip>
            <a:stretch>
              <a:fillRect/>
            </a:stretch>
          </p:blipFill>
          <p:spPr>
            <a:xfrm>
              <a:off x="741991" y="3107336"/>
              <a:ext cx="484255" cy="741971"/>
            </a:xfrm>
            <a:prstGeom prst="rect">
              <a:avLst/>
            </a:prstGeom>
          </p:spPr>
        </p:pic>
        <p:pic>
          <p:nvPicPr>
            <p:cNvPr id="56" name="Picture 55">
              <a:extLst>
                <a:ext uri="{FF2B5EF4-FFF2-40B4-BE49-F238E27FC236}">
                  <a16:creationId xmlns:a16="http://schemas.microsoft.com/office/drawing/2014/main" id="{BB77F1EE-33BE-674D-9DDC-FFA6941061A8}"/>
                </a:ext>
              </a:extLst>
            </p:cNvPr>
            <p:cNvPicPr>
              <a:picLocks noChangeAspect="1"/>
            </p:cNvPicPr>
            <p:nvPr/>
          </p:nvPicPr>
          <p:blipFill>
            <a:blip r:embed="rId4" cstate="screen">
              <a:alphaModFix amt="70000"/>
              <a:extLst>
                <a:ext uri="{28A0092B-C50C-407E-A947-70E740481C1C}">
                  <a14:useLocalDpi xmlns:a14="http://schemas.microsoft.com/office/drawing/2010/main" val="0"/>
                </a:ext>
              </a:extLst>
            </a:blip>
            <a:stretch>
              <a:fillRect/>
            </a:stretch>
          </p:blipFill>
          <p:spPr>
            <a:xfrm>
              <a:off x="1031947" y="3147893"/>
              <a:ext cx="1106410" cy="741971"/>
            </a:xfrm>
            <a:prstGeom prst="rect">
              <a:avLst/>
            </a:prstGeom>
          </p:spPr>
        </p:pic>
        <p:pic>
          <p:nvPicPr>
            <p:cNvPr id="57" name="Picture 56">
              <a:extLst>
                <a:ext uri="{FF2B5EF4-FFF2-40B4-BE49-F238E27FC236}">
                  <a16:creationId xmlns:a16="http://schemas.microsoft.com/office/drawing/2014/main" id="{6B5D3276-B1AE-E344-B09A-5416DE8B9977}"/>
                </a:ext>
              </a:extLst>
            </p:cNvPr>
            <p:cNvPicPr>
              <a:picLocks noChangeAspect="1"/>
            </p:cNvPicPr>
            <p:nvPr/>
          </p:nvPicPr>
          <p:blipFill>
            <a:blip r:embed="rId5" cstate="screen">
              <a:alphaModFix amt="85000"/>
              <a:extLst>
                <a:ext uri="{28A0092B-C50C-407E-A947-70E740481C1C}">
                  <a14:useLocalDpi xmlns:a14="http://schemas.microsoft.com/office/drawing/2010/main" val="0"/>
                </a:ext>
              </a:extLst>
            </a:blip>
            <a:stretch>
              <a:fillRect/>
            </a:stretch>
          </p:blipFill>
          <p:spPr>
            <a:xfrm>
              <a:off x="1944058" y="3127615"/>
              <a:ext cx="724306" cy="741971"/>
            </a:xfrm>
            <a:prstGeom prst="rect">
              <a:avLst/>
            </a:prstGeom>
          </p:spPr>
        </p:pic>
      </p:grpSp>
      <p:grpSp>
        <p:nvGrpSpPr>
          <p:cNvPr id="59" name="Group 58"/>
          <p:cNvGrpSpPr/>
          <p:nvPr/>
        </p:nvGrpSpPr>
        <p:grpSpPr>
          <a:xfrm>
            <a:off x="5047294" y="1953040"/>
            <a:ext cx="3031452" cy="636762"/>
            <a:chOff x="7137851" y="2762911"/>
            <a:chExt cx="5479928" cy="1151068"/>
          </a:xfrm>
        </p:grpSpPr>
        <p:pic>
          <p:nvPicPr>
            <p:cNvPr id="60" name="Picture 2" descr="NFL Downfield Youth Football (All Team Options)"/>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137851" y="3005404"/>
              <a:ext cx="1128881" cy="666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8024" y="2859761"/>
              <a:ext cx="765895" cy="957368"/>
            </a:xfrm>
            <a:prstGeom prst="rect">
              <a:avLst/>
            </a:prstGeom>
          </p:spPr>
        </p:pic>
        <p:pic>
          <p:nvPicPr>
            <p:cNvPr id="62" name="Picture 61"/>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280101" y="2762911"/>
              <a:ext cx="837886" cy="1151068"/>
            </a:xfrm>
            <a:prstGeom prst="rect">
              <a:avLst/>
            </a:prstGeom>
          </p:spPr>
        </p:pic>
        <p:pic>
          <p:nvPicPr>
            <p:cNvPr id="63" name="Picture 2" descr="Avocados California Hass - Certified Organic Six Pounds"/>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0233031" y="2821543"/>
              <a:ext cx="1313956" cy="103380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on-sale-now-png-4 | Bonzai Merchandise Shop"/>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402659" y="2921624"/>
              <a:ext cx="1215120" cy="8336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Straight Connector 68"/>
          <p:cNvCxnSpPr/>
          <p:nvPr/>
        </p:nvCxnSpPr>
        <p:spPr>
          <a:xfrm>
            <a:off x="4278696" y="1382229"/>
            <a:ext cx="0" cy="3422800"/>
          </a:xfrm>
          <a:prstGeom prst="line">
            <a:avLst/>
          </a:prstGeom>
          <a:ln w="12700">
            <a:solidFill>
              <a:schemeClr val="tx2">
                <a:lumMod val="25000"/>
                <a:lumOff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Graphic 6499">
            <a:extLst>
              <a:ext uri="{FF2B5EF4-FFF2-40B4-BE49-F238E27FC236}">
                <a16:creationId xmlns:a16="http://schemas.microsoft.com/office/drawing/2014/main" id="{341A04BB-EA06-448B-AC13-3429B7717121}"/>
              </a:ext>
            </a:extLst>
          </p:cNvPr>
          <p:cNvSpPr/>
          <p:nvPr/>
        </p:nvSpPr>
        <p:spPr>
          <a:xfrm>
            <a:off x="2725707"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102" name="TextBox 101">
            <a:extLst>
              <a:ext uri="{FF2B5EF4-FFF2-40B4-BE49-F238E27FC236}">
                <a16:creationId xmlns:a16="http://schemas.microsoft.com/office/drawing/2014/main" id="{3C5ED927-ADC9-4A32-85F4-F833E1983025}"/>
              </a:ext>
            </a:extLst>
          </p:cNvPr>
          <p:cNvSpPr txBox="1"/>
          <p:nvPr/>
        </p:nvSpPr>
        <p:spPr>
          <a:xfrm>
            <a:off x="3764454" y="229412"/>
            <a:ext cx="4406400" cy="616857"/>
          </a:xfrm>
          <a:prstGeom prst="rect">
            <a:avLst/>
          </a:prstGeom>
        </p:spPr>
        <p:txBody>
          <a:bodyPr vert="horz" lIns="18288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b="1" dirty="0">
                <a:solidFill>
                  <a:schemeClr val="accent1"/>
                </a:solidFill>
              </a:rPr>
              <a:t>Highly accurate </a:t>
            </a:r>
            <a:r>
              <a:rPr lang="en-US" dirty="0"/>
              <a:t>Train and deploy ML models which can be up to 50% more accurate than traditional methods. No deep learning experience required</a:t>
            </a:r>
          </a:p>
        </p:txBody>
      </p:sp>
      <p:sp>
        <p:nvSpPr>
          <p:cNvPr id="103" name="TextBox 102">
            <a:extLst>
              <a:ext uri="{FF2B5EF4-FFF2-40B4-BE49-F238E27FC236}">
                <a16:creationId xmlns:a16="http://schemas.microsoft.com/office/drawing/2014/main" id="{F0A9DA43-7796-494F-A221-6361CBBDCF49}"/>
              </a:ext>
            </a:extLst>
          </p:cNvPr>
          <p:cNvSpPr txBox="1"/>
          <p:nvPr/>
        </p:nvSpPr>
        <p:spPr>
          <a:xfrm>
            <a:off x="4539331" y="2625930"/>
            <a:ext cx="4370753" cy="616857"/>
          </a:xfrm>
          <a:prstGeom prst="rect">
            <a:avLst/>
          </a:prstGeom>
        </p:spPr>
        <p:txBody>
          <a:bodyPr vert="horz" lIns="18288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b="1" dirty="0">
                <a:solidFill>
                  <a:schemeClr val="accent1"/>
                </a:solidFill>
              </a:rPr>
              <a:t>Easy to use and integrate</a:t>
            </a:r>
            <a:r>
              <a:rPr lang="en-US" dirty="0"/>
              <a:t> Add ML forecasting to all you processes by integrating Amazon Forecast into your existing supply chain management systems</a:t>
            </a:r>
          </a:p>
        </p:txBody>
      </p:sp>
      <p:sp>
        <p:nvSpPr>
          <p:cNvPr id="104" name="TextBox 103">
            <a:extLst>
              <a:ext uri="{FF2B5EF4-FFF2-40B4-BE49-F238E27FC236}">
                <a16:creationId xmlns:a16="http://schemas.microsoft.com/office/drawing/2014/main" id="{8F5CF86F-B008-473B-A1E4-252091239613}"/>
              </a:ext>
            </a:extLst>
          </p:cNvPr>
          <p:cNvSpPr txBox="1"/>
          <p:nvPr/>
        </p:nvSpPr>
        <p:spPr>
          <a:xfrm>
            <a:off x="4012449" y="3824227"/>
            <a:ext cx="4170915" cy="616857"/>
          </a:xfrm>
          <a:prstGeom prst="rect">
            <a:avLst/>
          </a:prstGeom>
        </p:spPr>
        <p:txBody>
          <a:bodyPr vert="horz" lIns="18288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b="1" dirty="0">
                <a:solidFill>
                  <a:schemeClr val="accent1"/>
                </a:solidFill>
              </a:rPr>
              <a:t>Secure: Your data, your models </a:t>
            </a:r>
            <a:r>
              <a:rPr lang="en-US" dirty="0"/>
              <a:t>All data is encrypted to be private and secure, and is only used to create recommendations for your customers. Data is not shared between customers or with Amazon.com.</a:t>
            </a:r>
          </a:p>
        </p:txBody>
      </p:sp>
      <p:sp>
        <p:nvSpPr>
          <p:cNvPr id="105" name="TextBox 104">
            <a:extLst>
              <a:ext uri="{FF2B5EF4-FFF2-40B4-BE49-F238E27FC236}">
                <a16:creationId xmlns:a16="http://schemas.microsoft.com/office/drawing/2014/main" id="{C5E06380-1AF0-4F0E-B0E4-677A96BC6C07}"/>
              </a:ext>
            </a:extLst>
          </p:cNvPr>
          <p:cNvSpPr txBox="1"/>
          <p:nvPr/>
        </p:nvSpPr>
        <p:spPr>
          <a:xfrm>
            <a:off x="4366361" y="1372525"/>
            <a:ext cx="4406399" cy="616857"/>
          </a:xfrm>
          <a:prstGeom prst="rect">
            <a:avLst/>
          </a:prstGeom>
        </p:spPr>
        <p:txBody>
          <a:bodyPr vert="horz" lIns="18288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b="1" dirty="0">
                <a:solidFill>
                  <a:schemeClr val="accent1"/>
                </a:solidFill>
              </a:rPr>
              <a:t>Fully managed service </a:t>
            </a:r>
            <a:r>
              <a:rPr lang="en-US" dirty="0"/>
              <a:t>Easily implement an ML solution at scale by letting Amazon Forecast do all of the heavy lifting of building, training, and deploying a custom ML model in just a few clicks.</a:t>
            </a:r>
          </a:p>
        </p:txBody>
      </p:sp>
      <p:sp>
        <p:nvSpPr>
          <p:cNvPr id="125" name="Oval 124">
            <a:extLst>
              <a:ext uri="{FF2B5EF4-FFF2-40B4-BE49-F238E27FC236}">
                <a16:creationId xmlns:a16="http://schemas.microsoft.com/office/drawing/2014/main" id="{B02BE69D-131F-4B04-A85F-C79FDE675838}"/>
              </a:ext>
            </a:extLst>
          </p:cNvPr>
          <p:cNvSpPr/>
          <p:nvPr/>
        </p:nvSpPr>
        <p:spPr>
          <a:xfrm>
            <a:off x="3898144" y="2620123"/>
            <a:ext cx="616857" cy="616857"/>
          </a:xfrm>
          <a:prstGeom prst="ellipse">
            <a:avLst/>
          </a:prstGeom>
          <a:solidFill>
            <a:srgbClr val="1C232F"/>
          </a:solidFill>
          <a:ln w="28575">
            <a:solidFill>
              <a:srgbClr val="FF9308"/>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7" name="Oval 136">
            <a:extLst>
              <a:ext uri="{FF2B5EF4-FFF2-40B4-BE49-F238E27FC236}">
                <a16:creationId xmlns:a16="http://schemas.microsoft.com/office/drawing/2014/main" id="{2A8F7198-B791-43BD-8BF7-9F195C1EF431}"/>
              </a:ext>
            </a:extLst>
          </p:cNvPr>
          <p:cNvSpPr/>
          <p:nvPr/>
        </p:nvSpPr>
        <p:spPr>
          <a:xfrm>
            <a:off x="3399356" y="3851465"/>
            <a:ext cx="616857" cy="616857"/>
          </a:xfrm>
          <a:prstGeom prst="ellipse">
            <a:avLst/>
          </a:prstGeom>
          <a:solidFill>
            <a:srgbClr val="1C232F"/>
          </a:solidFill>
          <a:ln w="28575">
            <a:solidFill>
              <a:srgbClr val="FF674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0" name="Oval 149">
            <a:extLst>
              <a:ext uri="{FF2B5EF4-FFF2-40B4-BE49-F238E27FC236}">
                <a16:creationId xmlns:a16="http://schemas.microsoft.com/office/drawing/2014/main" id="{17717738-F9CD-488A-A29E-E67246A6179F}"/>
              </a:ext>
            </a:extLst>
          </p:cNvPr>
          <p:cNvSpPr/>
          <p:nvPr/>
        </p:nvSpPr>
        <p:spPr>
          <a:xfrm>
            <a:off x="3764454" y="1345433"/>
            <a:ext cx="616857" cy="616857"/>
          </a:xfrm>
          <a:prstGeom prst="ellipse">
            <a:avLst/>
          </a:prstGeom>
          <a:solidFill>
            <a:srgbClr val="1C232F"/>
          </a:solidFill>
          <a:ln w="28575">
            <a:solidFill>
              <a:srgbClr val="FF9D00"/>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9" name="Oval 158">
            <a:extLst>
              <a:ext uri="{FF2B5EF4-FFF2-40B4-BE49-F238E27FC236}">
                <a16:creationId xmlns:a16="http://schemas.microsoft.com/office/drawing/2014/main" id="{A9E0D2A6-BEA0-446E-8712-B58AF9C99AE6}"/>
              </a:ext>
            </a:extLst>
          </p:cNvPr>
          <p:cNvSpPr/>
          <p:nvPr/>
        </p:nvSpPr>
        <p:spPr>
          <a:xfrm>
            <a:off x="3149132" y="247112"/>
            <a:ext cx="616857" cy="616857"/>
          </a:xfrm>
          <a:prstGeom prst="ellipse">
            <a:avLst/>
          </a:prstGeom>
          <a:solidFill>
            <a:srgbClr val="1C232F"/>
          </a:solidFill>
          <a:ln w="28575">
            <a:solidFill>
              <a:srgbClr val="FFB700"/>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01" name="Graphic 5149">
            <a:extLst>
              <a:ext uri="{FF2B5EF4-FFF2-40B4-BE49-F238E27FC236}">
                <a16:creationId xmlns:a16="http://schemas.microsoft.com/office/drawing/2014/main" id="{644E3714-9627-4B20-A40A-8AD98FE63568}"/>
              </a:ext>
            </a:extLst>
          </p:cNvPr>
          <p:cNvGrpSpPr/>
          <p:nvPr/>
        </p:nvGrpSpPr>
        <p:grpSpPr>
          <a:xfrm>
            <a:off x="3969267" y="2620123"/>
            <a:ext cx="512592" cy="512592"/>
            <a:chOff x="15931089" y="6858000"/>
            <a:chExt cx="1905000" cy="1905000"/>
          </a:xfrm>
        </p:grpSpPr>
        <p:sp>
          <p:nvSpPr>
            <p:cNvPr id="202" name="Freeform: Shape 201">
              <a:extLst>
                <a:ext uri="{FF2B5EF4-FFF2-40B4-BE49-F238E27FC236}">
                  <a16:creationId xmlns:a16="http://schemas.microsoft.com/office/drawing/2014/main" id="{B9F3169A-C664-42C8-92B2-28F4A19073E2}"/>
                </a:ext>
              </a:extLst>
            </p:cNvPr>
            <p:cNvSpPr/>
            <p:nvPr/>
          </p:nvSpPr>
          <p:spPr>
            <a:xfrm>
              <a:off x="16590599" y="7657718"/>
              <a:ext cx="481488" cy="304292"/>
            </a:xfrm>
            <a:custGeom>
              <a:avLst/>
              <a:gdLst>
                <a:gd name="connsiteX0" fmla="*/ 0 w 481488"/>
                <a:gd name="connsiteY0" fmla="*/ 23336 h 304292"/>
                <a:gd name="connsiteX1" fmla="*/ 225076 w 481488"/>
                <a:gd name="connsiteY1" fmla="*/ 303943 h 304292"/>
                <a:gd name="connsiteX2" fmla="*/ 481489 w 481488"/>
                <a:gd name="connsiteY2" fmla="*/ 0 h 304292"/>
              </a:gdLst>
              <a:ahLst/>
              <a:cxnLst>
                <a:cxn ang="0">
                  <a:pos x="connsiteX0" y="connsiteY0"/>
                </a:cxn>
                <a:cxn ang="0">
                  <a:pos x="connsiteX1" y="connsiteY1"/>
                </a:cxn>
                <a:cxn ang="0">
                  <a:pos x="connsiteX2" y="connsiteY2"/>
                </a:cxn>
              </a:cxnLst>
              <a:rect l="l" t="t" r="r" b="b"/>
              <a:pathLst>
                <a:path w="481488" h="304292">
                  <a:moveTo>
                    <a:pt x="0" y="23336"/>
                  </a:moveTo>
                  <a:cubicBezTo>
                    <a:pt x="3048" y="162306"/>
                    <a:pt x="36957" y="295656"/>
                    <a:pt x="225076" y="303943"/>
                  </a:cubicBezTo>
                  <a:cubicBezTo>
                    <a:pt x="435959" y="312896"/>
                    <a:pt x="476155" y="148304"/>
                    <a:pt x="481489" y="0"/>
                  </a:cubicBezTo>
                </a:path>
              </a:pathLst>
            </a:custGeom>
            <a:noFill/>
            <a:ln w="9525" cap="flat">
              <a:solidFill>
                <a:srgbClr val="F1F2F2"/>
              </a:solid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72C50F83-3B0B-4D95-BDF5-E9457EB6332F}"/>
                </a:ext>
              </a:extLst>
            </p:cNvPr>
            <p:cNvSpPr/>
            <p:nvPr/>
          </p:nvSpPr>
          <p:spPr>
            <a:xfrm>
              <a:off x="16585932" y="7450332"/>
              <a:ext cx="488918" cy="240819"/>
            </a:xfrm>
            <a:custGeom>
              <a:avLst/>
              <a:gdLst>
                <a:gd name="connsiteX0" fmla="*/ 488918 w 488918"/>
                <a:gd name="connsiteY0" fmla="*/ 218817 h 240819"/>
                <a:gd name="connsiteX1" fmla="*/ 438150 w 488918"/>
                <a:gd name="connsiteY1" fmla="*/ 112994 h 240819"/>
                <a:gd name="connsiteX2" fmla="*/ 398907 w 488918"/>
                <a:gd name="connsiteY2" fmla="*/ 29936 h 240819"/>
                <a:gd name="connsiteX3" fmla="*/ 366013 w 488918"/>
                <a:gd name="connsiteY3" fmla="*/ 36 h 240819"/>
                <a:gd name="connsiteX4" fmla="*/ 348615 w 488918"/>
                <a:gd name="connsiteY4" fmla="*/ 6314 h 240819"/>
                <a:gd name="connsiteX5" fmla="*/ 156972 w 488918"/>
                <a:gd name="connsiteY5" fmla="*/ 70608 h 240819"/>
                <a:gd name="connsiteX6" fmla="*/ 107156 w 488918"/>
                <a:gd name="connsiteY6" fmla="*/ 105564 h 240819"/>
                <a:gd name="connsiteX7" fmla="*/ 0 w 488918"/>
                <a:gd name="connsiteY7" fmla="*/ 240819 h 24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918" h="240819">
                  <a:moveTo>
                    <a:pt x="488918" y="218817"/>
                  </a:moveTo>
                  <a:cubicBezTo>
                    <a:pt x="477012" y="221865"/>
                    <a:pt x="505587" y="159666"/>
                    <a:pt x="438150" y="112994"/>
                  </a:cubicBezTo>
                  <a:cubicBezTo>
                    <a:pt x="400812" y="87181"/>
                    <a:pt x="400050" y="55844"/>
                    <a:pt x="398907" y="29936"/>
                  </a:cubicBezTo>
                  <a:cubicBezTo>
                    <a:pt x="398080" y="12596"/>
                    <a:pt x="383353" y="-791"/>
                    <a:pt x="366013" y="36"/>
                  </a:cubicBezTo>
                  <a:cubicBezTo>
                    <a:pt x="359715" y="337"/>
                    <a:pt x="353654" y="2524"/>
                    <a:pt x="348615" y="6314"/>
                  </a:cubicBezTo>
                  <a:cubicBezTo>
                    <a:pt x="313754" y="32603"/>
                    <a:pt x="234315" y="71751"/>
                    <a:pt x="156972" y="70608"/>
                  </a:cubicBezTo>
                  <a:cubicBezTo>
                    <a:pt x="134506" y="70102"/>
                    <a:pt x="114322" y="84266"/>
                    <a:pt x="107156" y="105564"/>
                  </a:cubicBezTo>
                  <a:cubicBezTo>
                    <a:pt x="91440" y="153189"/>
                    <a:pt x="47625" y="201481"/>
                    <a:pt x="0" y="240819"/>
                  </a:cubicBezTo>
                </a:path>
              </a:pathLst>
            </a:custGeom>
            <a:noFill/>
            <a:ln w="9525" cap="flat">
              <a:solidFill>
                <a:srgbClr val="F1F2F2"/>
              </a:solid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81E81308-798F-4F8D-8967-E0E22B3DD83F}"/>
                </a:ext>
              </a:extLst>
            </p:cNvPr>
            <p:cNvSpPr/>
            <p:nvPr/>
          </p:nvSpPr>
          <p:spPr>
            <a:xfrm>
              <a:off x="16688897" y="7921847"/>
              <a:ext cx="282892" cy="305609"/>
            </a:xfrm>
            <a:custGeom>
              <a:avLst/>
              <a:gdLst>
                <a:gd name="connsiteX0" fmla="*/ 0 w 282892"/>
                <a:gd name="connsiteY0" fmla="*/ 12478 h 305609"/>
                <a:gd name="connsiteX1" fmla="*/ 1048 w 282892"/>
                <a:gd name="connsiteY1" fmla="*/ 92869 h 305609"/>
                <a:gd name="connsiteX2" fmla="*/ 99441 w 282892"/>
                <a:gd name="connsiteY2" fmla="*/ 278225 h 305609"/>
                <a:gd name="connsiteX3" fmla="*/ 161079 w 282892"/>
                <a:gd name="connsiteY3" fmla="*/ 301455 h 305609"/>
                <a:gd name="connsiteX4" fmla="*/ 184309 w 282892"/>
                <a:gd name="connsiteY4" fmla="*/ 278225 h 305609"/>
                <a:gd name="connsiteX5" fmla="*/ 282893 w 282892"/>
                <a:gd name="connsiteY5" fmla="*/ 92869 h 305609"/>
                <a:gd name="connsiteX6" fmla="*/ 281273 w 282892"/>
                <a:gd name="connsiteY6" fmla="*/ 0 h 30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2" h="305609">
                  <a:moveTo>
                    <a:pt x="0" y="12478"/>
                  </a:moveTo>
                  <a:lnTo>
                    <a:pt x="1048" y="92869"/>
                  </a:lnTo>
                  <a:lnTo>
                    <a:pt x="99441" y="278225"/>
                  </a:lnTo>
                  <a:cubicBezTo>
                    <a:pt x="110047" y="301661"/>
                    <a:pt x="137644" y="312061"/>
                    <a:pt x="161079" y="301455"/>
                  </a:cubicBezTo>
                  <a:cubicBezTo>
                    <a:pt x="171387" y="296790"/>
                    <a:pt x="179644" y="288533"/>
                    <a:pt x="184309" y="278225"/>
                  </a:cubicBezTo>
                  <a:lnTo>
                    <a:pt x="282893" y="92869"/>
                  </a:lnTo>
                  <a:lnTo>
                    <a:pt x="281273" y="0"/>
                  </a:lnTo>
                </a:path>
              </a:pathLst>
            </a:custGeom>
            <a:noFill/>
            <a:ln w="9525" cap="flat">
              <a:solidFill>
                <a:schemeClr val="accent1"/>
              </a:solid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680EE39D-C841-4064-8E4E-3E7F76D29030}"/>
                </a:ext>
              </a:extLst>
            </p:cNvPr>
            <p:cNvSpPr/>
            <p:nvPr/>
          </p:nvSpPr>
          <p:spPr>
            <a:xfrm>
              <a:off x="16313585" y="8002524"/>
              <a:ext cx="1048269" cy="497109"/>
            </a:xfrm>
            <a:custGeom>
              <a:avLst/>
              <a:gdLst>
                <a:gd name="connsiteX0" fmla="*/ 663825 w 1048269"/>
                <a:gd name="connsiteY0" fmla="*/ 0 h 497109"/>
                <a:gd name="connsiteX1" fmla="*/ 996342 w 1048269"/>
                <a:gd name="connsiteY1" fmla="*/ 158020 h 497109"/>
                <a:gd name="connsiteX2" fmla="*/ 1047873 w 1048269"/>
                <a:gd name="connsiteY2" fmla="*/ 497110 h 497109"/>
                <a:gd name="connsiteX3" fmla="*/ 122 w 1048269"/>
                <a:gd name="connsiteY3" fmla="*/ 497110 h 497109"/>
                <a:gd name="connsiteX4" fmla="*/ 51558 w 1048269"/>
                <a:gd name="connsiteY4" fmla="*/ 158020 h 497109"/>
                <a:gd name="connsiteX5" fmla="*/ 376836 w 1048269"/>
                <a:gd name="connsiteY5" fmla="*/ 0 h 49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269" h="497109">
                  <a:moveTo>
                    <a:pt x="663825" y="0"/>
                  </a:moveTo>
                  <a:cubicBezTo>
                    <a:pt x="736977" y="9525"/>
                    <a:pt x="937287" y="53530"/>
                    <a:pt x="996342" y="158020"/>
                  </a:cubicBezTo>
                  <a:cubicBezTo>
                    <a:pt x="1051302" y="255079"/>
                    <a:pt x="1049016" y="278892"/>
                    <a:pt x="1047873" y="497110"/>
                  </a:cubicBezTo>
                  <a:lnTo>
                    <a:pt x="122" y="497110"/>
                  </a:lnTo>
                  <a:cubicBezTo>
                    <a:pt x="-1116" y="278892"/>
                    <a:pt x="6409" y="236887"/>
                    <a:pt x="51558" y="158020"/>
                  </a:cubicBezTo>
                  <a:cubicBezTo>
                    <a:pt x="111184" y="53816"/>
                    <a:pt x="303684" y="9239"/>
                    <a:pt x="376836" y="0"/>
                  </a:cubicBezTo>
                </a:path>
              </a:pathLst>
            </a:custGeom>
            <a:noFill/>
            <a:ln w="9525" cap="flat">
              <a:solidFill>
                <a:srgbClr val="F1F2F2"/>
              </a:solid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80ABFAC1-D569-472D-B633-8B98115438A9}"/>
                </a:ext>
              </a:extLst>
            </p:cNvPr>
            <p:cNvSpPr/>
            <p:nvPr/>
          </p:nvSpPr>
          <p:spPr>
            <a:xfrm>
              <a:off x="16530973" y="8282940"/>
              <a:ext cx="9525" cy="178498"/>
            </a:xfrm>
            <a:custGeom>
              <a:avLst/>
              <a:gdLst>
                <a:gd name="connsiteX0" fmla="*/ 0 w 9525"/>
                <a:gd name="connsiteY0" fmla="*/ 0 h 178498"/>
                <a:gd name="connsiteX1" fmla="*/ 0 w 9525"/>
                <a:gd name="connsiteY1" fmla="*/ 178498 h 178498"/>
              </a:gdLst>
              <a:ahLst/>
              <a:cxnLst>
                <a:cxn ang="0">
                  <a:pos x="connsiteX0" y="connsiteY0"/>
                </a:cxn>
                <a:cxn ang="0">
                  <a:pos x="connsiteX1" y="connsiteY1"/>
                </a:cxn>
              </a:cxnLst>
              <a:rect l="l" t="t" r="r" b="b"/>
              <a:pathLst>
                <a:path w="9525" h="178498">
                  <a:moveTo>
                    <a:pt x="0" y="0"/>
                  </a:moveTo>
                  <a:lnTo>
                    <a:pt x="0" y="178498"/>
                  </a:lnTo>
                </a:path>
              </a:pathLst>
            </a:custGeom>
            <a:ln w="9525" cap="flat">
              <a:solidFill>
                <a:srgbClr val="F1F2F2"/>
              </a:solid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D781DF07-F32B-4AB6-84F3-190FA08FAB0B}"/>
                </a:ext>
              </a:extLst>
            </p:cNvPr>
            <p:cNvSpPr/>
            <p:nvPr/>
          </p:nvSpPr>
          <p:spPr>
            <a:xfrm>
              <a:off x="17128191" y="8282940"/>
              <a:ext cx="9525" cy="178498"/>
            </a:xfrm>
            <a:custGeom>
              <a:avLst/>
              <a:gdLst>
                <a:gd name="connsiteX0" fmla="*/ 0 w 9525"/>
                <a:gd name="connsiteY0" fmla="*/ 0 h 178498"/>
                <a:gd name="connsiteX1" fmla="*/ 0 w 9525"/>
                <a:gd name="connsiteY1" fmla="*/ 178498 h 178498"/>
              </a:gdLst>
              <a:ahLst/>
              <a:cxnLst>
                <a:cxn ang="0">
                  <a:pos x="connsiteX0" y="connsiteY0"/>
                </a:cxn>
                <a:cxn ang="0">
                  <a:pos x="connsiteX1" y="connsiteY1"/>
                </a:cxn>
              </a:cxnLst>
              <a:rect l="l" t="t" r="r" b="b"/>
              <a:pathLst>
                <a:path w="9525" h="178498">
                  <a:moveTo>
                    <a:pt x="0" y="0"/>
                  </a:moveTo>
                  <a:lnTo>
                    <a:pt x="0" y="178498"/>
                  </a:lnTo>
                </a:path>
              </a:pathLst>
            </a:custGeom>
            <a:ln w="9525" cap="flat">
              <a:solidFill>
                <a:srgbClr val="F1F2F2"/>
              </a:solid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1FE1D21D-64EE-4E3D-845B-AC9CF427F1D1}"/>
                </a:ext>
              </a:extLst>
            </p:cNvPr>
            <p:cNvSpPr/>
            <p:nvPr/>
          </p:nvSpPr>
          <p:spPr>
            <a:xfrm>
              <a:off x="16487925" y="7218842"/>
              <a:ext cx="690970" cy="847689"/>
            </a:xfrm>
            <a:custGeom>
              <a:avLst/>
              <a:gdLst>
                <a:gd name="connsiteX0" fmla="*/ 281 w 690970"/>
                <a:gd name="connsiteY0" fmla="*/ 836069 h 847689"/>
                <a:gd name="connsiteX1" fmla="*/ 281 w 690970"/>
                <a:gd name="connsiteY1" fmla="*/ 355057 h 847689"/>
                <a:gd name="connsiteX2" fmla="*/ 50287 w 690970"/>
                <a:gd name="connsiteY2" fmla="*/ 150269 h 847689"/>
                <a:gd name="connsiteX3" fmla="*/ 390235 w 690970"/>
                <a:gd name="connsiteY3" fmla="*/ 1108 h 847689"/>
                <a:gd name="connsiteX4" fmla="*/ 564637 w 690970"/>
                <a:gd name="connsiteY4" fmla="*/ 159509 h 847689"/>
                <a:gd name="connsiteX5" fmla="*/ 690844 w 690970"/>
                <a:gd name="connsiteY5" fmla="*/ 314290 h 847689"/>
                <a:gd name="connsiteX6" fmla="*/ 688462 w 690970"/>
                <a:gd name="connsiteY6" fmla="*/ 847690 h 84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970" h="847689">
                  <a:moveTo>
                    <a:pt x="281" y="836069"/>
                  </a:moveTo>
                  <a:lnTo>
                    <a:pt x="281" y="355057"/>
                  </a:lnTo>
                  <a:cubicBezTo>
                    <a:pt x="-2458" y="283468"/>
                    <a:pt x="14862" y="212539"/>
                    <a:pt x="50287" y="150269"/>
                  </a:cubicBezTo>
                  <a:cubicBezTo>
                    <a:pt x="143728" y="5013"/>
                    <a:pt x="298414" y="-4321"/>
                    <a:pt x="390235" y="1108"/>
                  </a:cubicBezTo>
                  <a:cubicBezTo>
                    <a:pt x="444241" y="4537"/>
                    <a:pt x="557494" y="16634"/>
                    <a:pt x="564637" y="159509"/>
                  </a:cubicBezTo>
                  <a:cubicBezTo>
                    <a:pt x="564637" y="159509"/>
                    <a:pt x="695606" y="142840"/>
                    <a:pt x="690844" y="314290"/>
                  </a:cubicBezTo>
                  <a:lnTo>
                    <a:pt x="688462" y="847690"/>
                  </a:lnTo>
                </a:path>
              </a:pathLst>
            </a:custGeom>
            <a:noFill/>
            <a:ln w="9525" cap="flat">
              <a:solidFill>
                <a:srgbClr val="F1F2F2"/>
              </a:solid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83459D2-408B-4151-9EBD-5D57A04C1317}"/>
                </a:ext>
              </a:extLst>
            </p:cNvPr>
            <p:cNvSpPr/>
            <p:nvPr/>
          </p:nvSpPr>
          <p:spPr>
            <a:xfrm>
              <a:off x="16829868" y="8276939"/>
              <a:ext cx="9525" cy="184499"/>
            </a:xfrm>
            <a:custGeom>
              <a:avLst/>
              <a:gdLst>
                <a:gd name="connsiteX0" fmla="*/ 0 w 9525"/>
                <a:gd name="connsiteY0" fmla="*/ 0 h 184499"/>
                <a:gd name="connsiteX1" fmla="*/ 0 w 9525"/>
                <a:gd name="connsiteY1" fmla="*/ 184499 h 184499"/>
              </a:gdLst>
              <a:ahLst/>
              <a:cxnLst>
                <a:cxn ang="0">
                  <a:pos x="connsiteX0" y="connsiteY0"/>
                </a:cxn>
                <a:cxn ang="0">
                  <a:pos x="connsiteX1" y="connsiteY1"/>
                </a:cxn>
              </a:cxnLst>
              <a:rect l="l" t="t" r="r" b="b"/>
              <a:pathLst>
                <a:path w="9525" h="184499">
                  <a:moveTo>
                    <a:pt x="0" y="0"/>
                  </a:moveTo>
                  <a:lnTo>
                    <a:pt x="0" y="184499"/>
                  </a:lnTo>
                </a:path>
              </a:pathLst>
            </a:custGeom>
            <a:ln w="9525" cap="flat">
              <a:solidFill>
                <a:srgbClr val="F1F2F2"/>
              </a:solid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1D7712FB-1F8F-46B3-8ABA-793195023F37}"/>
                </a:ext>
              </a:extLst>
            </p:cNvPr>
            <p:cNvSpPr/>
            <p:nvPr/>
          </p:nvSpPr>
          <p:spPr>
            <a:xfrm>
              <a:off x="16708519" y="7633049"/>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9525" cap="flat">
              <a:solidFill>
                <a:srgbClr val="F1F2F2"/>
              </a:solid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F3F6340B-7F0D-417B-AF28-877B1350DB4A}"/>
                </a:ext>
              </a:extLst>
            </p:cNvPr>
            <p:cNvSpPr/>
            <p:nvPr/>
          </p:nvSpPr>
          <p:spPr>
            <a:xfrm>
              <a:off x="16879969" y="7633049"/>
              <a:ext cx="71437" cy="71437"/>
            </a:xfrm>
            <a:custGeom>
              <a:avLst/>
              <a:gdLst>
                <a:gd name="connsiteX0" fmla="*/ 71438 w 71437"/>
                <a:gd name="connsiteY0" fmla="*/ 35719 h 71437"/>
                <a:gd name="connsiteX1" fmla="*/ 35719 w 71437"/>
                <a:gd name="connsiteY1" fmla="*/ 71438 h 71437"/>
                <a:gd name="connsiteX2" fmla="*/ 0 w 71437"/>
                <a:gd name="connsiteY2" fmla="*/ 35719 h 71437"/>
                <a:gd name="connsiteX3" fmla="*/ 35719 w 71437"/>
                <a:gd name="connsiteY3" fmla="*/ 0 h 71437"/>
                <a:gd name="connsiteX4" fmla="*/ 71438 w 71437"/>
                <a:gd name="connsiteY4" fmla="*/ 35719 h 7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71437">
                  <a:moveTo>
                    <a:pt x="71438" y="35719"/>
                  </a:moveTo>
                  <a:cubicBezTo>
                    <a:pt x="71438" y="55446"/>
                    <a:pt x="55446" y="71438"/>
                    <a:pt x="35719" y="71438"/>
                  </a:cubicBezTo>
                  <a:cubicBezTo>
                    <a:pt x="15992" y="71438"/>
                    <a:pt x="0" y="55446"/>
                    <a:pt x="0" y="35719"/>
                  </a:cubicBezTo>
                  <a:cubicBezTo>
                    <a:pt x="0" y="15992"/>
                    <a:pt x="15992" y="0"/>
                    <a:pt x="35719" y="0"/>
                  </a:cubicBezTo>
                  <a:cubicBezTo>
                    <a:pt x="55446" y="0"/>
                    <a:pt x="71438" y="15992"/>
                    <a:pt x="71438" y="35719"/>
                  </a:cubicBezTo>
                  <a:close/>
                </a:path>
              </a:pathLst>
            </a:custGeom>
            <a:noFill/>
            <a:ln w="9525" cap="flat">
              <a:solidFill>
                <a:srgbClr val="F1F2F2"/>
              </a:solidFill>
              <a:prstDash val="solid"/>
              <a:round/>
            </a:ln>
          </p:spPr>
          <p:txBody>
            <a:bodyPr rtlCol="0" anchor="ctr"/>
            <a:lstStyle/>
            <a:p>
              <a:endParaRPr lang="en-US" dirty="0"/>
            </a:p>
          </p:txBody>
        </p:sp>
        <p:sp>
          <p:nvSpPr>
            <p:cNvPr id="212" name="Freeform: Shape 211">
              <a:extLst>
                <a:ext uri="{FF2B5EF4-FFF2-40B4-BE49-F238E27FC236}">
                  <a16:creationId xmlns:a16="http://schemas.microsoft.com/office/drawing/2014/main" id="{B55BF664-6C77-4617-B72C-087A8B9F29D3}"/>
                </a:ext>
              </a:extLst>
            </p:cNvPr>
            <p:cNvSpPr/>
            <p:nvPr/>
          </p:nvSpPr>
          <p:spPr>
            <a:xfrm>
              <a:off x="16629938" y="7493793"/>
              <a:ext cx="217265" cy="24447"/>
            </a:xfrm>
            <a:custGeom>
              <a:avLst/>
              <a:gdLst>
                <a:gd name="connsiteX0" fmla="*/ 217265 w 217265"/>
                <a:gd name="connsiteY0" fmla="*/ 7810 h 24447"/>
                <a:gd name="connsiteX1" fmla="*/ 0 w 217265"/>
                <a:gd name="connsiteY1" fmla="*/ 0 h 24447"/>
              </a:gdLst>
              <a:ahLst/>
              <a:cxnLst>
                <a:cxn ang="0">
                  <a:pos x="connsiteX0" y="connsiteY0"/>
                </a:cxn>
                <a:cxn ang="0">
                  <a:pos x="connsiteX1" y="connsiteY1"/>
                </a:cxn>
              </a:cxnLst>
              <a:rect l="l" t="t" r="r" b="b"/>
              <a:pathLst>
                <a:path w="217265" h="24447">
                  <a:moveTo>
                    <a:pt x="217265" y="7810"/>
                  </a:moveTo>
                  <a:cubicBezTo>
                    <a:pt x="217265" y="7810"/>
                    <a:pt x="104299" y="50006"/>
                    <a:pt x="0" y="0"/>
                  </a:cubicBezTo>
                </a:path>
              </a:pathLst>
            </a:custGeom>
            <a:noFill/>
            <a:ln w="9525" cap="flat">
              <a:solidFill>
                <a:srgbClr val="F1F2F2"/>
              </a:solid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4F0F1B89-EDC9-475B-9D84-22474A913AAE}"/>
                </a:ext>
              </a:extLst>
            </p:cNvPr>
            <p:cNvSpPr/>
            <p:nvPr/>
          </p:nvSpPr>
          <p:spPr>
            <a:xfrm>
              <a:off x="16546594" y="7660481"/>
              <a:ext cx="73247" cy="53530"/>
            </a:xfrm>
            <a:custGeom>
              <a:avLst/>
              <a:gdLst>
                <a:gd name="connsiteX0" fmla="*/ 0 w 73247"/>
                <a:gd name="connsiteY0" fmla="*/ 53531 h 53530"/>
                <a:gd name="connsiteX1" fmla="*/ 73247 w 73247"/>
                <a:gd name="connsiteY1" fmla="*/ 0 h 53530"/>
              </a:gdLst>
              <a:ahLst/>
              <a:cxnLst>
                <a:cxn ang="0">
                  <a:pos x="connsiteX0" y="connsiteY0"/>
                </a:cxn>
                <a:cxn ang="0">
                  <a:pos x="connsiteX1" y="connsiteY1"/>
                </a:cxn>
              </a:cxnLst>
              <a:rect l="l" t="t" r="r" b="b"/>
              <a:pathLst>
                <a:path w="73247" h="53530">
                  <a:moveTo>
                    <a:pt x="0" y="53531"/>
                  </a:moveTo>
                  <a:cubicBezTo>
                    <a:pt x="27331" y="40063"/>
                    <a:pt x="52116" y="21951"/>
                    <a:pt x="73247" y="0"/>
                  </a:cubicBezTo>
                </a:path>
              </a:pathLst>
            </a:custGeom>
            <a:noFill/>
            <a:ln w="9525" cap="flat">
              <a:solidFill>
                <a:srgbClr val="F1F2F2"/>
              </a:solid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157628-6C36-4479-A754-7AA8E8C0BBF9}"/>
                </a:ext>
              </a:extLst>
            </p:cNvPr>
            <p:cNvSpPr/>
            <p:nvPr/>
          </p:nvSpPr>
          <p:spPr>
            <a:xfrm>
              <a:off x="16744238" y="8024241"/>
              <a:ext cx="171450" cy="16279"/>
            </a:xfrm>
            <a:custGeom>
              <a:avLst/>
              <a:gdLst>
                <a:gd name="connsiteX0" fmla="*/ 0 w 171450"/>
                <a:gd name="connsiteY0" fmla="*/ 0 h 16279"/>
                <a:gd name="connsiteX1" fmla="*/ 171450 w 171450"/>
                <a:gd name="connsiteY1" fmla="*/ 1905 h 16279"/>
              </a:gdLst>
              <a:ahLst/>
              <a:cxnLst>
                <a:cxn ang="0">
                  <a:pos x="connsiteX0" y="connsiteY0"/>
                </a:cxn>
                <a:cxn ang="0">
                  <a:pos x="connsiteX1" y="connsiteY1"/>
                </a:cxn>
              </a:cxnLst>
              <a:rect l="l" t="t" r="r" b="b"/>
              <a:pathLst>
                <a:path w="171450" h="16279">
                  <a:moveTo>
                    <a:pt x="0" y="0"/>
                  </a:moveTo>
                  <a:cubicBezTo>
                    <a:pt x="55100" y="21030"/>
                    <a:pt x="115896" y="21705"/>
                    <a:pt x="171450" y="1905"/>
                  </a:cubicBezTo>
                </a:path>
              </a:pathLst>
            </a:custGeom>
            <a:noFill/>
            <a:ln w="9525" cap="flat">
              <a:solidFill>
                <a:srgbClr val="F1F2F2"/>
              </a:solid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BCEBBF0-BBAD-49CC-980D-8384928EBF6B}"/>
                </a:ext>
              </a:extLst>
            </p:cNvPr>
            <p:cNvSpPr/>
            <p:nvPr/>
          </p:nvSpPr>
          <p:spPr>
            <a:xfrm>
              <a:off x="16671562" y="8325802"/>
              <a:ext cx="86105" cy="86106"/>
            </a:xfrm>
            <a:custGeom>
              <a:avLst/>
              <a:gdLst>
                <a:gd name="connsiteX0" fmla="*/ 86106 w 86105"/>
                <a:gd name="connsiteY0" fmla="*/ 43053 h 86106"/>
                <a:gd name="connsiteX1" fmla="*/ 43053 w 86105"/>
                <a:gd name="connsiteY1" fmla="*/ 86106 h 86106"/>
                <a:gd name="connsiteX2" fmla="*/ 0 w 86105"/>
                <a:gd name="connsiteY2" fmla="*/ 43053 h 86106"/>
                <a:gd name="connsiteX3" fmla="*/ 43053 w 86105"/>
                <a:gd name="connsiteY3" fmla="*/ 0 h 86106"/>
                <a:gd name="connsiteX4" fmla="*/ 86106 w 86105"/>
                <a:gd name="connsiteY4" fmla="*/ 43053 h 8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5" h="86106">
                  <a:moveTo>
                    <a:pt x="86106" y="43053"/>
                  </a:moveTo>
                  <a:cubicBezTo>
                    <a:pt x="86106" y="66830"/>
                    <a:pt x="66830" y="86106"/>
                    <a:pt x="43053" y="86106"/>
                  </a:cubicBezTo>
                  <a:cubicBezTo>
                    <a:pt x="19275" y="86106"/>
                    <a:pt x="0" y="66831"/>
                    <a:pt x="0" y="43053"/>
                  </a:cubicBezTo>
                  <a:cubicBezTo>
                    <a:pt x="0" y="19275"/>
                    <a:pt x="19276" y="0"/>
                    <a:pt x="43053" y="0"/>
                  </a:cubicBezTo>
                  <a:cubicBezTo>
                    <a:pt x="66831" y="0"/>
                    <a:pt x="86106" y="19275"/>
                    <a:pt x="86106" y="43053"/>
                  </a:cubicBezTo>
                  <a:close/>
                </a:path>
              </a:pathLst>
            </a:custGeom>
            <a:noFill/>
            <a:ln w="9525" cap="flat">
              <a:solidFill>
                <a:srgbClr val="F1F2F2"/>
              </a:solid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2F061B03-455F-4E2E-AF81-93728C23DBD3}"/>
                </a:ext>
              </a:extLst>
            </p:cNvPr>
            <p:cNvSpPr/>
            <p:nvPr/>
          </p:nvSpPr>
          <p:spPr>
            <a:xfrm>
              <a:off x="16672324" y="7367301"/>
              <a:ext cx="158972" cy="39719"/>
            </a:xfrm>
            <a:custGeom>
              <a:avLst/>
              <a:gdLst>
                <a:gd name="connsiteX0" fmla="*/ 0 w 158972"/>
                <a:gd name="connsiteY0" fmla="*/ 0 h 39719"/>
                <a:gd name="connsiteX1" fmla="*/ 158972 w 158972"/>
                <a:gd name="connsiteY1" fmla="*/ 39719 h 39719"/>
              </a:gdLst>
              <a:ahLst/>
              <a:cxnLst>
                <a:cxn ang="0">
                  <a:pos x="connsiteX0" y="connsiteY0"/>
                </a:cxn>
                <a:cxn ang="0">
                  <a:pos x="connsiteX1" y="connsiteY1"/>
                </a:cxn>
              </a:cxnLst>
              <a:rect l="l" t="t" r="r" b="b"/>
              <a:pathLst>
                <a:path w="158972" h="39719">
                  <a:moveTo>
                    <a:pt x="0" y="0"/>
                  </a:moveTo>
                  <a:cubicBezTo>
                    <a:pt x="49853" y="23594"/>
                    <a:pt x="103881" y="37093"/>
                    <a:pt x="158972" y="39719"/>
                  </a:cubicBezTo>
                </a:path>
              </a:pathLst>
            </a:custGeom>
            <a:noFill/>
            <a:ln w="9525" cap="flat">
              <a:solidFill>
                <a:srgbClr val="F1F2F2"/>
              </a:solidFill>
              <a:prstDash val="solid"/>
              <a:round/>
            </a:ln>
          </p:spPr>
          <p:txBody>
            <a:bodyPr rtlCol="0" anchor="ctr"/>
            <a:lstStyle/>
            <a:p>
              <a:endParaRPr lang="en-US" dirty="0"/>
            </a:p>
          </p:txBody>
        </p:sp>
      </p:grpSp>
      <p:grpSp>
        <p:nvGrpSpPr>
          <p:cNvPr id="235" name="Graphic 5009">
            <a:extLst>
              <a:ext uri="{FF2B5EF4-FFF2-40B4-BE49-F238E27FC236}">
                <a16:creationId xmlns:a16="http://schemas.microsoft.com/office/drawing/2014/main" id="{4CE7689B-54F8-4B34-B58B-F7B855155BAC}"/>
              </a:ext>
            </a:extLst>
          </p:cNvPr>
          <p:cNvGrpSpPr/>
          <p:nvPr/>
        </p:nvGrpSpPr>
        <p:grpSpPr>
          <a:xfrm>
            <a:off x="3488448" y="3894813"/>
            <a:ext cx="512592" cy="512592"/>
            <a:chOff x="9020851" y="-1333500"/>
            <a:chExt cx="1905000" cy="1905000"/>
          </a:xfrm>
        </p:grpSpPr>
        <p:sp>
          <p:nvSpPr>
            <p:cNvPr id="236" name="Freeform: Shape 235">
              <a:extLst>
                <a:ext uri="{FF2B5EF4-FFF2-40B4-BE49-F238E27FC236}">
                  <a16:creationId xmlns:a16="http://schemas.microsoft.com/office/drawing/2014/main" id="{B4192151-1549-427B-9DD3-5B6FFA3EAD77}"/>
                </a:ext>
              </a:extLst>
            </p:cNvPr>
            <p:cNvSpPr/>
            <p:nvPr/>
          </p:nvSpPr>
          <p:spPr>
            <a:xfrm>
              <a:off x="9402708" y="-974692"/>
              <a:ext cx="869441" cy="118788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9525" cap="flat">
              <a:solidFill>
                <a:srgbClr val="FFFFFF"/>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7C6C685B-6089-4FA3-9257-1DD1123FB5B5}"/>
                </a:ext>
              </a:extLst>
            </p:cNvPr>
            <p:cNvSpPr/>
            <p:nvPr/>
          </p:nvSpPr>
          <p:spPr>
            <a:xfrm>
              <a:off x="9411471" y="-370046"/>
              <a:ext cx="545496" cy="176498"/>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9525" cap="flat">
              <a:solidFill>
                <a:srgbClr val="FFFFFF"/>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503498EC-6D77-4166-A56E-D04151AB626F}"/>
                </a:ext>
              </a:extLst>
            </p:cNvPr>
            <p:cNvSpPr/>
            <p:nvPr/>
          </p:nvSpPr>
          <p:spPr>
            <a:xfrm>
              <a:off x="9409090" y="-692848"/>
              <a:ext cx="522636" cy="162686"/>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9525" cap="flat">
              <a:solidFill>
                <a:srgbClr val="FFFFFF"/>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9D72B850-AEFD-4EB7-84BA-973ECC322F72}"/>
                </a:ext>
              </a:extLst>
            </p:cNvPr>
            <p:cNvSpPr/>
            <p:nvPr/>
          </p:nvSpPr>
          <p:spPr>
            <a:xfrm>
              <a:off x="10000306" y="-721423"/>
              <a:ext cx="543686" cy="54368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9525" cap="flat">
              <a:solidFill>
                <a:schemeClr val="accent1"/>
              </a:solidFill>
              <a:prstDash val="solid"/>
              <a:round/>
            </a:ln>
          </p:spPr>
          <p:txBody>
            <a:bodyPr rtlCol="0" anchor="ctr"/>
            <a:lstStyle/>
            <a:p>
              <a:endParaRPr lang="en-US" dirty="0"/>
            </a:p>
          </p:txBody>
        </p:sp>
        <p:sp>
          <p:nvSpPr>
            <p:cNvPr id="240" name="Freeform: Shape 239">
              <a:extLst>
                <a:ext uri="{FF2B5EF4-FFF2-40B4-BE49-F238E27FC236}">
                  <a16:creationId xmlns:a16="http://schemas.microsoft.com/office/drawing/2014/main" id="{0A5E199D-59C9-4568-9EE7-7ACA5D2543FF}"/>
                </a:ext>
              </a:extLst>
            </p:cNvPr>
            <p:cNvSpPr/>
            <p:nvPr/>
          </p:nvSpPr>
          <p:spPr>
            <a:xfrm>
              <a:off x="10127846" y="-544449"/>
              <a:ext cx="283178" cy="201358"/>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9525" cap="flat">
              <a:solidFill>
                <a:schemeClr val="accent1"/>
              </a:solidFill>
              <a:prstDash val="solid"/>
              <a:round/>
            </a:ln>
          </p:spPr>
          <p:txBody>
            <a:bodyPr rtlCol="0" anchor="ctr"/>
            <a:lstStyle/>
            <a:p>
              <a:endParaRPr lang="en-US" dirty="0"/>
            </a:p>
          </p:txBody>
        </p:sp>
      </p:grpSp>
      <p:sp>
        <p:nvSpPr>
          <p:cNvPr id="74" name="Title 1">
            <a:extLst>
              <a:ext uri="{FF2B5EF4-FFF2-40B4-BE49-F238E27FC236}">
                <a16:creationId xmlns:a16="http://schemas.microsoft.com/office/drawing/2014/main" id="{13D00FB1-90E5-4D5D-B7D5-6907B1540811}"/>
              </a:ext>
            </a:extLst>
          </p:cNvPr>
          <p:cNvSpPr txBox="1">
            <a:spLocks/>
          </p:cNvSpPr>
          <p:nvPr/>
        </p:nvSpPr>
        <p:spPr>
          <a:xfrm>
            <a:off x="457200" y="2075135"/>
            <a:ext cx="3591353" cy="99323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b="1" dirty="0">
                <a:solidFill>
                  <a:schemeClr val="accent1"/>
                </a:solidFill>
              </a:rPr>
              <a:t>Leveraging ML to improve business metrics</a:t>
            </a:r>
          </a:p>
          <a:p>
            <a:r>
              <a:rPr lang="en-US" sz="1800" dirty="0"/>
              <a:t>The benefits of </a:t>
            </a:r>
            <a:br>
              <a:rPr lang="en-US" sz="1800" dirty="0"/>
            </a:br>
            <a:r>
              <a:rPr lang="en-US" sz="1800" dirty="0"/>
              <a:t>Amazon Forecast</a:t>
            </a:r>
          </a:p>
        </p:txBody>
      </p:sp>
      <p:pic>
        <p:nvPicPr>
          <p:cNvPr id="76" name="Picture 7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01938" y="300684"/>
            <a:ext cx="509711" cy="509711"/>
          </a:xfrm>
          <a:prstGeom prst="rect">
            <a:avLst/>
          </a:prstGeom>
        </p:spPr>
      </p:pic>
      <p:grpSp>
        <p:nvGrpSpPr>
          <p:cNvPr id="54" name="Graphic 4847">
            <a:extLst>
              <a:ext uri="{FF2B5EF4-FFF2-40B4-BE49-F238E27FC236}">
                <a16:creationId xmlns:a16="http://schemas.microsoft.com/office/drawing/2014/main" id="{609A5050-4F41-49BC-A292-EB828A11E7D6}"/>
              </a:ext>
            </a:extLst>
          </p:cNvPr>
          <p:cNvGrpSpPr/>
          <p:nvPr/>
        </p:nvGrpSpPr>
        <p:grpSpPr>
          <a:xfrm>
            <a:off x="3826984" y="1415452"/>
            <a:ext cx="490407" cy="490407"/>
            <a:chOff x="-2087516" y="2476500"/>
            <a:chExt cx="1905000" cy="1905000"/>
          </a:xfrm>
        </p:grpSpPr>
        <p:sp>
          <p:nvSpPr>
            <p:cNvPr id="55" name="Freeform: Shape 217">
              <a:extLst>
                <a:ext uri="{FF2B5EF4-FFF2-40B4-BE49-F238E27FC236}">
                  <a16:creationId xmlns:a16="http://schemas.microsoft.com/office/drawing/2014/main" id="{15C75199-1549-4FAE-B6DA-32D78BAC4FF7}"/>
                </a:ext>
              </a:extLst>
            </p:cNvPr>
            <p:cNvSpPr/>
            <p:nvPr/>
          </p:nvSpPr>
          <p:spPr>
            <a:xfrm>
              <a:off x="-1164162" y="2809875"/>
              <a:ext cx="572071" cy="572452"/>
            </a:xfrm>
            <a:custGeom>
              <a:avLst/>
              <a:gdLst>
                <a:gd name="connsiteX0" fmla="*/ 54292 w 572071"/>
                <a:gd name="connsiteY0" fmla="*/ 454247 h 572452"/>
                <a:gd name="connsiteX1" fmla="*/ 65913 w 572071"/>
                <a:gd name="connsiteY1" fmla="*/ 467487 h 572452"/>
                <a:gd name="connsiteX2" fmla="*/ 77533 w 572071"/>
                <a:gd name="connsiteY2" fmla="*/ 480822 h 572452"/>
                <a:gd name="connsiteX3" fmla="*/ 89154 w 572071"/>
                <a:gd name="connsiteY3" fmla="*/ 494157 h 572452"/>
                <a:gd name="connsiteX4" fmla="*/ 168307 w 572071"/>
                <a:gd name="connsiteY4" fmla="*/ 453485 h 572452"/>
                <a:gd name="connsiteX5" fmla="*/ 224885 w 572071"/>
                <a:gd name="connsiteY5" fmla="*/ 481394 h 572452"/>
                <a:gd name="connsiteX6" fmla="*/ 240792 w 572071"/>
                <a:gd name="connsiteY6" fmla="*/ 569024 h 572452"/>
                <a:gd name="connsiteX7" fmla="*/ 258413 w 572071"/>
                <a:gd name="connsiteY7" fmla="*/ 570167 h 572452"/>
                <a:gd name="connsiteX8" fmla="*/ 276034 w 572071"/>
                <a:gd name="connsiteY8" fmla="*/ 571310 h 572452"/>
                <a:gd name="connsiteX9" fmla="*/ 293656 w 572071"/>
                <a:gd name="connsiteY9" fmla="*/ 572453 h 572452"/>
                <a:gd name="connsiteX10" fmla="*/ 320992 w 572071"/>
                <a:gd name="connsiteY10" fmla="*/ 487585 h 572452"/>
                <a:gd name="connsiteX11" fmla="*/ 380429 w 572071"/>
                <a:gd name="connsiteY11" fmla="*/ 467392 h 572452"/>
                <a:gd name="connsiteX12" fmla="*/ 453771 w 572071"/>
                <a:gd name="connsiteY12" fmla="*/ 518255 h 572452"/>
                <a:gd name="connsiteX13" fmla="*/ 467106 w 572071"/>
                <a:gd name="connsiteY13" fmla="*/ 506635 h 572452"/>
                <a:gd name="connsiteX14" fmla="*/ 480441 w 572071"/>
                <a:gd name="connsiteY14" fmla="*/ 494919 h 572452"/>
                <a:gd name="connsiteX15" fmla="*/ 493681 w 572071"/>
                <a:gd name="connsiteY15" fmla="*/ 483298 h 572452"/>
                <a:gd name="connsiteX16" fmla="*/ 453009 w 572071"/>
                <a:gd name="connsiteY16" fmla="*/ 403860 h 572452"/>
                <a:gd name="connsiteX17" fmla="*/ 480822 w 572071"/>
                <a:gd name="connsiteY17" fmla="*/ 347663 h 572452"/>
                <a:gd name="connsiteX18" fmla="*/ 568547 w 572071"/>
                <a:gd name="connsiteY18" fmla="*/ 331756 h 572452"/>
                <a:gd name="connsiteX19" fmla="*/ 569690 w 572071"/>
                <a:gd name="connsiteY19" fmla="*/ 314039 h 572452"/>
                <a:gd name="connsiteX20" fmla="*/ 570929 w 572071"/>
                <a:gd name="connsiteY20" fmla="*/ 296418 h 572452"/>
                <a:gd name="connsiteX21" fmla="*/ 572072 w 572071"/>
                <a:gd name="connsiteY21" fmla="*/ 278797 h 572452"/>
                <a:gd name="connsiteX22" fmla="*/ 487299 w 572071"/>
                <a:gd name="connsiteY22" fmla="*/ 251555 h 572452"/>
                <a:gd name="connsiteX23" fmla="*/ 467296 w 572071"/>
                <a:gd name="connsiteY23" fmla="*/ 191738 h 572452"/>
                <a:gd name="connsiteX24" fmla="*/ 517874 w 572071"/>
                <a:gd name="connsiteY24" fmla="*/ 118681 h 572452"/>
                <a:gd name="connsiteX25" fmla="*/ 506254 w 572071"/>
                <a:gd name="connsiteY25" fmla="*/ 105347 h 572452"/>
                <a:gd name="connsiteX26" fmla="*/ 494633 w 572071"/>
                <a:gd name="connsiteY26" fmla="*/ 92107 h 572452"/>
                <a:gd name="connsiteX27" fmla="*/ 483013 w 572071"/>
                <a:gd name="connsiteY27" fmla="*/ 78772 h 572452"/>
                <a:gd name="connsiteX28" fmla="*/ 404050 w 572071"/>
                <a:gd name="connsiteY28" fmla="*/ 119348 h 572452"/>
                <a:gd name="connsiteX29" fmla="*/ 346900 w 572071"/>
                <a:gd name="connsiteY29" fmla="*/ 90773 h 572452"/>
                <a:gd name="connsiteX30" fmla="*/ 331089 w 572071"/>
                <a:gd name="connsiteY30" fmla="*/ 3524 h 572452"/>
                <a:gd name="connsiteX31" fmla="*/ 313468 w 572071"/>
                <a:gd name="connsiteY31" fmla="*/ 2381 h 572452"/>
                <a:gd name="connsiteX32" fmla="*/ 295846 w 572071"/>
                <a:gd name="connsiteY32" fmla="*/ 1619 h 572452"/>
                <a:gd name="connsiteX33" fmla="*/ 278416 w 572071"/>
                <a:gd name="connsiteY33" fmla="*/ 0 h 572452"/>
                <a:gd name="connsiteX34" fmla="*/ 251269 w 572071"/>
                <a:gd name="connsiteY34" fmla="*/ 84296 h 572452"/>
                <a:gd name="connsiteX35" fmla="*/ 191071 w 572071"/>
                <a:gd name="connsiteY35" fmla="*/ 104775 h 572452"/>
                <a:gd name="connsiteX36" fmla="*/ 118396 w 572071"/>
                <a:gd name="connsiteY36" fmla="*/ 54388 h 572452"/>
                <a:gd name="connsiteX37" fmla="*/ 105346 w 572071"/>
                <a:gd name="connsiteY37" fmla="*/ 66675 h 572452"/>
                <a:gd name="connsiteX38" fmla="*/ 92107 w 572071"/>
                <a:gd name="connsiteY38" fmla="*/ 78391 h 572452"/>
                <a:gd name="connsiteX39" fmla="*/ 78772 w 572071"/>
                <a:gd name="connsiteY39" fmla="*/ 90011 h 572452"/>
                <a:gd name="connsiteX40" fmla="*/ 119158 w 572071"/>
                <a:gd name="connsiteY40" fmla="*/ 168688 h 572452"/>
                <a:gd name="connsiteX41" fmla="*/ 90583 w 572071"/>
                <a:gd name="connsiteY41" fmla="*/ 225838 h 572452"/>
                <a:gd name="connsiteX42" fmla="*/ 3524 w 572071"/>
                <a:gd name="connsiteY42" fmla="*/ 241554 h 572452"/>
                <a:gd name="connsiteX43" fmla="*/ 2381 w 572071"/>
                <a:gd name="connsiteY43" fmla="*/ 259175 h 572452"/>
                <a:gd name="connsiteX44" fmla="*/ 1143 w 572071"/>
                <a:gd name="connsiteY44" fmla="*/ 276225 h 572452"/>
                <a:gd name="connsiteX45" fmla="*/ 0 w 572071"/>
                <a:gd name="connsiteY45" fmla="*/ 293846 h 572452"/>
                <a:gd name="connsiteX46" fmla="*/ 84296 w 572071"/>
                <a:gd name="connsiteY46" fmla="*/ 320992 h 572452"/>
                <a:gd name="connsiteX47" fmla="*/ 104775 w 572071"/>
                <a:gd name="connsiteY47" fmla="*/ 381000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2071" h="572452">
                  <a:moveTo>
                    <a:pt x="54292" y="454247"/>
                  </a:moveTo>
                  <a:lnTo>
                    <a:pt x="65913" y="467487"/>
                  </a:lnTo>
                  <a:lnTo>
                    <a:pt x="77533" y="480822"/>
                  </a:lnTo>
                  <a:lnTo>
                    <a:pt x="89154" y="494157"/>
                  </a:lnTo>
                  <a:lnTo>
                    <a:pt x="168307" y="453485"/>
                  </a:lnTo>
                  <a:cubicBezTo>
                    <a:pt x="185588" y="465693"/>
                    <a:pt x="204681" y="475111"/>
                    <a:pt x="224885" y="481394"/>
                  </a:cubicBezTo>
                  <a:lnTo>
                    <a:pt x="240792" y="569024"/>
                  </a:lnTo>
                  <a:lnTo>
                    <a:pt x="258413" y="570167"/>
                  </a:lnTo>
                  <a:lnTo>
                    <a:pt x="276034" y="571310"/>
                  </a:lnTo>
                  <a:lnTo>
                    <a:pt x="293656" y="572453"/>
                  </a:lnTo>
                  <a:lnTo>
                    <a:pt x="320992" y="487585"/>
                  </a:lnTo>
                  <a:cubicBezTo>
                    <a:pt x="341738" y="484002"/>
                    <a:pt x="361794" y="477189"/>
                    <a:pt x="380429" y="467392"/>
                  </a:cubicBezTo>
                  <a:lnTo>
                    <a:pt x="453771" y="518255"/>
                  </a:lnTo>
                  <a:lnTo>
                    <a:pt x="467106" y="506635"/>
                  </a:lnTo>
                  <a:lnTo>
                    <a:pt x="480441" y="494919"/>
                  </a:lnTo>
                  <a:lnTo>
                    <a:pt x="493681" y="483298"/>
                  </a:lnTo>
                  <a:lnTo>
                    <a:pt x="453009" y="403860"/>
                  </a:lnTo>
                  <a:cubicBezTo>
                    <a:pt x="465146" y="386688"/>
                    <a:pt x="474529" y="367727"/>
                    <a:pt x="480822" y="347663"/>
                  </a:cubicBezTo>
                  <a:lnTo>
                    <a:pt x="568547" y="331756"/>
                  </a:lnTo>
                  <a:lnTo>
                    <a:pt x="569690" y="314039"/>
                  </a:lnTo>
                  <a:lnTo>
                    <a:pt x="570929" y="296418"/>
                  </a:lnTo>
                  <a:lnTo>
                    <a:pt x="572072" y="278797"/>
                  </a:lnTo>
                  <a:lnTo>
                    <a:pt x="487299" y="251555"/>
                  </a:lnTo>
                  <a:cubicBezTo>
                    <a:pt x="483768" y="230701"/>
                    <a:pt x="477020" y="210522"/>
                    <a:pt x="467296" y="191738"/>
                  </a:cubicBezTo>
                  <a:lnTo>
                    <a:pt x="517874" y="118681"/>
                  </a:lnTo>
                  <a:lnTo>
                    <a:pt x="506254" y="105347"/>
                  </a:lnTo>
                  <a:lnTo>
                    <a:pt x="494633" y="92107"/>
                  </a:lnTo>
                  <a:lnTo>
                    <a:pt x="483013" y="78772"/>
                  </a:lnTo>
                  <a:lnTo>
                    <a:pt x="404050" y="119348"/>
                  </a:lnTo>
                  <a:cubicBezTo>
                    <a:pt x="386638" y="106851"/>
                    <a:pt x="367346" y="97205"/>
                    <a:pt x="346900" y="90773"/>
                  </a:cubicBezTo>
                  <a:lnTo>
                    <a:pt x="331089" y="3524"/>
                  </a:lnTo>
                  <a:lnTo>
                    <a:pt x="313468" y="2381"/>
                  </a:lnTo>
                  <a:lnTo>
                    <a:pt x="295846" y="1619"/>
                  </a:lnTo>
                  <a:lnTo>
                    <a:pt x="278416" y="0"/>
                  </a:lnTo>
                  <a:lnTo>
                    <a:pt x="251269" y="84296"/>
                  </a:lnTo>
                  <a:cubicBezTo>
                    <a:pt x="230246" y="87893"/>
                    <a:pt x="209927" y="94805"/>
                    <a:pt x="191071" y="104775"/>
                  </a:cubicBezTo>
                  <a:lnTo>
                    <a:pt x="118396" y="54388"/>
                  </a:lnTo>
                  <a:lnTo>
                    <a:pt x="105346" y="66675"/>
                  </a:lnTo>
                  <a:lnTo>
                    <a:pt x="92107" y="78391"/>
                  </a:lnTo>
                  <a:lnTo>
                    <a:pt x="78772" y="90011"/>
                  </a:lnTo>
                  <a:lnTo>
                    <a:pt x="119158" y="168688"/>
                  </a:lnTo>
                  <a:cubicBezTo>
                    <a:pt x="106632" y="186084"/>
                    <a:pt x="96984" y="205380"/>
                    <a:pt x="90583" y="225838"/>
                  </a:cubicBezTo>
                  <a:lnTo>
                    <a:pt x="3524" y="241554"/>
                  </a:lnTo>
                  <a:lnTo>
                    <a:pt x="2381" y="259175"/>
                  </a:lnTo>
                  <a:lnTo>
                    <a:pt x="1143" y="276225"/>
                  </a:lnTo>
                  <a:lnTo>
                    <a:pt x="0" y="293846"/>
                  </a:lnTo>
                  <a:lnTo>
                    <a:pt x="84296" y="320992"/>
                  </a:lnTo>
                  <a:cubicBezTo>
                    <a:pt x="87976" y="341934"/>
                    <a:pt x="94885" y="362178"/>
                    <a:pt x="104775" y="381000"/>
                  </a:cubicBezTo>
                  <a:close/>
                </a:path>
              </a:pathLst>
            </a:custGeom>
            <a:noFill/>
            <a:ln w="9525" cap="flat">
              <a:solidFill>
                <a:schemeClr val="accent1"/>
              </a:solidFill>
              <a:prstDash val="solid"/>
              <a:round/>
            </a:ln>
          </p:spPr>
          <p:txBody>
            <a:bodyPr rtlCol="0" anchor="ctr"/>
            <a:lstStyle/>
            <a:p>
              <a:endParaRPr lang="en-US" dirty="0"/>
            </a:p>
          </p:txBody>
        </p:sp>
        <p:sp>
          <p:nvSpPr>
            <p:cNvPr id="56" name="Freeform: Shape 218">
              <a:extLst>
                <a:ext uri="{FF2B5EF4-FFF2-40B4-BE49-F238E27FC236}">
                  <a16:creationId xmlns:a16="http://schemas.microsoft.com/office/drawing/2014/main" id="{88B49D27-4103-4837-BD88-DF8AEFC21206}"/>
                </a:ext>
              </a:extLst>
            </p:cNvPr>
            <p:cNvSpPr/>
            <p:nvPr/>
          </p:nvSpPr>
          <p:spPr>
            <a:xfrm>
              <a:off x="-992141" y="2982277"/>
              <a:ext cx="228028" cy="228028"/>
            </a:xfrm>
            <a:custGeom>
              <a:avLst/>
              <a:gdLst>
                <a:gd name="connsiteX0" fmla="*/ 228029 w 228028"/>
                <a:gd name="connsiteY0" fmla="*/ 114014 h 228028"/>
                <a:gd name="connsiteX1" fmla="*/ 114014 w 228028"/>
                <a:gd name="connsiteY1" fmla="*/ 228029 h 228028"/>
                <a:gd name="connsiteX2" fmla="*/ 0 w 228028"/>
                <a:gd name="connsiteY2" fmla="*/ 114014 h 228028"/>
                <a:gd name="connsiteX3" fmla="*/ 114014 w 228028"/>
                <a:gd name="connsiteY3" fmla="*/ 0 h 228028"/>
                <a:gd name="connsiteX4" fmla="*/ 228029 w 228028"/>
                <a:gd name="connsiteY4" fmla="*/ 114014 h 22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8" h="228028">
                  <a:moveTo>
                    <a:pt x="228029" y="114014"/>
                  </a:moveTo>
                  <a:cubicBezTo>
                    <a:pt x="228029" y="176983"/>
                    <a:pt x="176983" y="228029"/>
                    <a:pt x="114014" y="228029"/>
                  </a:cubicBezTo>
                  <a:cubicBezTo>
                    <a:pt x="51046" y="228029"/>
                    <a:pt x="0" y="176983"/>
                    <a:pt x="0" y="114014"/>
                  </a:cubicBezTo>
                  <a:cubicBezTo>
                    <a:pt x="0" y="51046"/>
                    <a:pt x="51046" y="0"/>
                    <a:pt x="114014" y="0"/>
                  </a:cubicBezTo>
                  <a:cubicBezTo>
                    <a:pt x="176983" y="0"/>
                    <a:pt x="228029" y="51046"/>
                    <a:pt x="228029" y="114014"/>
                  </a:cubicBezTo>
                  <a:close/>
                </a:path>
              </a:pathLst>
            </a:custGeom>
            <a:noFill/>
            <a:ln w="9525" cap="flat">
              <a:solidFill>
                <a:schemeClr val="accent1"/>
              </a:solidFill>
              <a:prstDash val="solid"/>
              <a:round/>
            </a:ln>
          </p:spPr>
          <p:txBody>
            <a:bodyPr rtlCol="0" anchor="ctr"/>
            <a:lstStyle/>
            <a:p>
              <a:endParaRPr lang="en-US" dirty="0"/>
            </a:p>
          </p:txBody>
        </p:sp>
        <p:sp>
          <p:nvSpPr>
            <p:cNvPr id="57" name="Freeform: Shape 219">
              <a:extLst>
                <a:ext uri="{FF2B5EF4-FFF2-40B4-BE49-F238E27FC236}">
                  <a16:creationId xmlns:a16="http://schemas.microsoft.com/office/drawing/2014/main" id="{17E67138-FBB1-42A1-878F-276836E8D6F6}"/>
                </a:ext>
              </a:extLst>
            </p:cNvPr>
            <p:cNvSpPr/>
            <p:nvPr/>
          </p:nvSpPr>
          <p:spPr>
            <a:xfrm>
              <a:off x="-1261412" y="2636295"/>
              <a:ext cx="845326" cy="577343"/>
            </a:xfrm>
            <a:custGeom>
              <a:avLst/>
              <a:gdLst>
                <a:gd name="connsiteX0" fmla="*/ 0 w 845326"/>
                <a:gd name="connsiteY0" fmla="*/ 210060 h 577343"/>
                <a:gd name="connsiteX1" fmla="*/ 616267 w 845326"/>
                <a:gd name="connsiteY1" fmla="*/ 65280 h 577343"/>
                <a:gd name="connsiteX2" fmla="*/ 830294 w 845326"/>
                <a:gd name="connsiteY2" fmla="*/ 577344 h 577343"/>
              </a:gdLst>
              <a:ahLst/>
              <a:cxnLst>
                <a:cxn ang="0">
                  <a:pos x="connsiteX0" y="connsiteY0"/>
                </a:cxn>
                <a:cxn ang="0">
                  <a:pos x="connsiteX1" y="connsiteY1"/>
                </a:cxn>
                <a:cxn ang="0">
                  <a:pos x="connsiteX2" y="connsiteY2"/>
                </a:cxn>
              </a:cxnLst>
              <a:rect l="l" t="t" r="r" b="b"/>
              <a:pathLst>
                <a:path w="845326" h="577343">
                  <a:moveTo>
                    <a:pt x="0" y="210060"/>
                  </a:moveTo>
                  <a:cubicBezTo>
                    <a:pt x="79915" y="71757"/>
                    <a:pt x="340519" y="-94264"/>
                    <a:pt x="616267" y="65280"/>
                  </a:cubicBezTo>
                  <a:cubicBezTo>
                    <a:pt x="741807" y="137860"/>
                    <a:pt x="894112" y="326836"/>
                    <a:pt x="830294" y="577344"/>
                  </a:cubicBezTo>
                </a:path>
              </a:pathLst>
            </a:custGeom>
            <a:noFill/>
            <a:ln w="9525" cap="flat">
              <a:solidFill>
                <a:schemeClr val="accent1"/>
              </a:solidFill>
              <a:prstDash val="solid"/>
              <a:round/>
            </a:ln>
          </p:spPr>
          <p:txBody>
            <a:bodyPr rtlCol="0" anchor="ctr"/>
            <a:lstStyle/>
            <a:p>
              <a:endParaRPr lang="en-US" dirty="0"/>
            </a:p>
          </p:txBody>
        </p:sp>
        <p:sp>
          <p:nvSpPr>
            <p:cNvPr id="58" name="Freeform: Shape 220">
              <a:extLst>
                <a:ext uri="{FF2B5EF4-FFF2-40B4-BE49-F238E27FC236}">
                  <a16:creationId xmlns:a16="http://schemas.microsoft.com/office/drawing/2014/main" id="{2BF1E2CD-56B3-4158-9A37-39F9504339B2}"/>
                </a:ext>
              </a:extLst>
            </p:cNvPr>
            <p:cNvSpPr/>
            <p:nvPr/>
          </p:nvSpPr>
          <p:spPr>
            <a:xfrm>
              <a:off x="-460550" y="3168872"/>
              <a:ext cx="69341" cy="65817"/>
            </a:xfrm>
            <a:custGeom>
              <a:avLst/>
              <a:gdLst>
                <a:gd name="connsiteX0" fmla="*/ 6572 w 69341"/>
                <a:gd name="connsiteY0" fmla="*/ 0 h 65817"/>
                <a:gd name="connsiteX1" fmla="*/ 30194 w 69341"/>
                <a:gd name="connsiteY1" fmla="*/ 39148 h 65817"/>
                <a:gd name="connsiteX2" fmla="*/ 69342 w 69341"/>
                <a:gd name="connsiteY2" fmla="*/ 15621 h 65817"/>
                <a:gd name="connsiteX3" fmla="*/ 62675 w 69341"/>
                <a:gd name="connsiteY3" fmla="*/ 42196 h 65817"/>
                <a:gd name="connsiteX4" fmla="*/ 23622 w 69341"/>
                <a:gd name="connsiteY4" fmla="*/ 65818 h 65817"/>
                <a:gd name="connsiteX5" fmla="*/ 0 w 69341"/>
                <a:gd name="connsiteY5" fmla="*/ 26670 h 65817"/>
                <a:gd name="connsiteX6" fmla="*/ 6572 w 69341"/>
                <a:gd name="connsiteY6"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1" h="65817">
                  <a:moveTo>
                    <a:pt x="6572" y="0"/>
                  </a:moveTo>
                  <a:lnTo>
                    <a:pt x="30194" y="39148"/>
                  </a:lnTo>
                  <a:lnTo>
                    <a:pt x="69342" y="15621"/>
                  </a:lnTo>
                  <a:lnTo>
                    <a:pt x="62675" y="42196"/>
                  </a:lnTo>
                  <a:lnTo>
                    <a:pt x="23622" y="65818"/>
                  </a:lnTo>
                  <a:lnTo>
                    <a:pt x="0" y="26670"/>
                  </a:lnTo>
                  <a:lnTo>
                    <a:pt x="6572" y="0"/>
                  </a:lnTo>
                  <a:close/>
                </a:path>
              </a:pathLst>
            </a:custGeom>
            <a:solidFill>
              <a:srgbClr val="527FFF"/>
            </a:solidFill>
            <a:ln w="9525" cap="flat">
              <a:solidFill>
                <a:schemeClr val="accent1"/>
              </a:solidFill>
              <a:prstDash val="solid"/>
              <a:miter/>
            </a:ln>
          </p:spPr>
          <p:txBody>
            <a:bodyPr rtlCol="0" anchor="ctr"/>
            <a:lstStyle/>
            <a:p>
              <a:endParaRPr lang="en-US" dirty="0"/>
            </a:p>
          </p:txBody>
        </p:sp>
        <p:sp>
          <p:nvSpPr>
            <p:cNvPr id="59" name="Freeform: Shape 221">
              <a:extLst>
                <a:ext uri="{FF2B5EF4-FFF2-40B4-BE49-F238E27FC236}">
                  <a16:creationId xmlns:a16="http://schemas.microsoft.com/office/drawing/2014/main" id="{D0C85EBE-9383-4C34-A63D-BB1D20593A55}"/>
                </a:ext>
              </a:extLst>
            </p:cNvPr>
            <p:cNvSpPr/>
            <p:nvPr/>
          </p:nvSpPr>
          <p:spPr>
            <a:xfrm>
              <a:off x="-904130" y="3335750"/>
              <a:ext cx="423195" cy="225476"/>
            </a:xfrm>
            <a:custGeom>
              <a:avLst/>
              <a:gdLst>
                <a:gd name="connsiteX0" fmla="*/ 0 w 423195"/>
                <a:gd name="connsiteY0" fmla="*/ 224790 h 225476"/>
                <a:gd name="connsiteX1" fmla="*/ 423196 w 423195"/>
                <a:gd name="connsiteY1" fmla="*/ 0 h 225476"/>
              </a:gdLst>
              <a:ahLst/>
              <a:cxnLst>
                <a:cxn ang="0">
                  <a:pos x="connsiteX0" y="connsiteY0"/>
                </a:cxn>
                <a:cxn ang="0">
                  <a:pos x="connsiteX1" y="connsiteY1"/>
                </a:cxn>
              </a:cxnLst>
              <a:rect l="l" t="t" r="r" b="b"/>
              <a:pathLst>
                <a:path w="423195" h="225476">
                  <a:moveTo>
                    <a:pt x="0" y="224790"/>
                  </a:moveTo>
                  <a:cubicBezTo>
                    <a:pt x="196977" y="235458"/>
                    <a:pt x="357664" y="120015"/>
                    <a:pt x="423196" y="0"/>
                  </a:cubicBezTo>
                </a:path>
              </a:pathLst>
            </a:custGeom>
            <a:noFill/>
            <a:ln w="9525" cap="flat">
              <a:solidFill>
                <a:schemeClr val="accent1"/>
              </a:solidFill>
              <a:prstDash val="solid"/>
              <a:round/>
            </a:ln>
          </p:spPr>
          <p:txBody>
            <a:bodyPr rtlCol="0" anchor="ctr"/>
            <a:lstStyle/>
            <a:p>
              <a:endParaRPr lang="en-US" dirty="0"/>
            </a:p>
          </p:txBody>
        </p:sp>
        <p:sp>
          <p:nvSpPr>
            <p:cNvPr id="60" name="Freeform: Shape 222">
              <a:extLst>
                <a:ext uri="{FF2B5EF4-FFF2-40B4-BE49-F238E27FC236}">
                  <a16:creationId xmlns:a16="http://schemas.microsoft.com/office/drawing/2014/main" id="{C3FBEACE-B2F3-4505-81E4-E7FA3AF72E44}"/>
                </a:ext>
              </a:extLst>
            </p:cNvPr>
            <p:cNvSpPr/>
            <p:nvPr/>
          </p:nvSpPr>
          <p:spPr>
            <a:xfrm>
              <a:off x="-1336638" y="2983801"/>
              <a:ext cx="15027" cy="226123"/>
            </a:xfrm>
            <a:custGeom>
              <a:avLst/>
              <a:gdLst>
                <a:gd name="connsiteX0" fmla="*/ 13789 w 15027"/>
                <a:gd name="connsiteY0" fmla="*/ 226124 h 226123"/>
                <a:gd name="connsiteX1" fmla="*/ 15028 w 15027"/>
                <a:gd name="connsiteY1" fmla="*/ 0 h 226123"/>
              </a:gdLst>
              <a:ahLst/>
              <a:cxnLst>
                <a:cxn ang="0">
                  <a:pos x="connsiteX0" y="connsiteY0"/>
                </a:cxn>
                <a:cxn ang="0">
                  <a:pos x="connsiteX1" y="connsiteY1"/>
                </a:cxn>
              </a:cxnLst>
              <a:rect l="l" t="t" r="r" b="b"/>
              <a:pathLst>
                <a:path w="15027" h="226123">
                  <a:moveTo>
                    <a:pt x="13789" y="226124"/>
                  </a:moveTo>
                  <a:cubicBezTo>
                    <a:pt x="-5007" y="151867"/>
                    <a:pt x="-4581" y="74046"/>
                    <a:pt x="15028" y="0"/>
                  </a:cubicBezTo>
                </a:path>
              </a:pathLst>
            </a:custGeom>
            <a:noFill/>
            <a:ln w="9525" cap="flat">
              <a:solidFill>
                <a:schemeClr val="accent1"/>
              </a:solidFill>
              <a:prstDash val="solid"/>
              <a:round/>
            </a:ln>
          </p:spPr>
          <p:txBody>
            <a:bodyPr rtlCol="0" anchor="ctr"/>
            <a:lstStyle/>
            <a:p>
              <a:endParaRPr lang="en-US" dirty="0"/>
            </a:p>
          </p:txBody>
        </p:sp>
        <p:sp>
          <p:nvSpPr>
            <p:cNvPr id="61" name="Freeform: Shape 223">
              <a:extLst>
                <a:ext uri="{FF2B5EF4-FFF2-40B4-BE49-F238E27FC236}">
                  <a16:creationId xmlns:a16="http://schemas.microsoft.com/office/drawing/2014/main" id="{E84997E8-C961-4AC3-81C0-5354634549B7}"/>
                </a:ext>
              </a:extLst>
            </p:cNvPr>
            <p:cNvSpPr/>
            <p:nvPr/>
          </p:nvSpPr>
          <p:spPr>
            <a:xfrm>
              <a:off x="-1362282" y="2963132"/>
              <a:ext cx="69532" cy="66008"/>
            </a:xfrm>
            <a:custGeom>
              <a:avLst/>
              <a:gdLst>
                <a:gd name="connsiteX0" fmla="*/ 62484 w 69532"/>
                <a:gd name="connsiteY0" fmla="*/ 66008 h 66008"/>
                <a:gd name="connsiteX1" fmla="*/ 39529 w 69532"/>
                <a:gd name="connsiteY1" fmla="*/ 26479 h 66008"/>
                <a:gd name="connsiteX2" fmla="*/ 0 w 69532"/>
                <a:gd name="connsiteY2" fmla="*/ 49530 h 66008"/>
                <a:gd name="connsiteX3" fmla="*/ 7048 w 69532"/>
                <a:gd name="connsiteY3" fmla="*/ 23050 h 66008"/>
                <a:gd name="connsiteX4" fmla="*/ 46482 w 69532"/>
                <a:gd name="connsiteY4" fmla="*/ 0 h 66008"/>
                <a:gd name="connsiteX5" fmla="*/ 69533 w 69532"/>
                <a:gd name="connsiteY5" fmla="*/ 39433 h 66008"/>
                <a:gd name="connsiteX6" fmla="*/ 62484 w 69532"/>
                <a:gd name="connsiteY6" fmla="*/ 66008 h 6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 h="66008">
                  <a:moveTo>
                    <a:pt x="62484" y="66008"/>
                  </a:moveTo>
                  <a:lnTo>
                    <a:pt x="39529" y="26479"/>
                  </a:lnTo>
                  <a:lnTo>
                    <a:pt x="0" y="49530"/>
                  </a:lnTo>
                  <a:lnTo>
                    <a:pt x="7048" y="23050"/>
                  </a:lnTo>
                  <a:lnTo>
                    <a:pt x="46482" y="0"/>
                  </a:lnTo>
                  <a:lnTo>
                    <a:pt x="69533" y="39433"/>
                  </a:lnTo>
                  <a:lnTo>
                    <a:pt x="62484" y="66008"/>
                  </a:lnTo>
                  <a:close/>
                </a:path>
              </a:pathLst>
            </a:custGeom>
            <a:solidFill>
              <a:srgbClr val="527FFF"/>
            </a:solidFill>
            <a:ln w="9525" cap="flat">
              <a:solidFill>
                <a:schemeClr val="accent1"/>
              </a:solidFill>
              <a:prstDash val="solid"/>
              <a:miter/>
            </a:ln>
          </p:spPr>
          <p:txBody>
            <a:bodyPr rtlCol="0" anchor="ctr"/>
            <a:lstStyle/>
            <a:p>
              <a:endParaRPr lang="en-US" dirty="0"/>
            </a:p>
          </p:txBody>
        </p:sp>
        <p:sp>
          <p:nvSpPr>
            <p:cNvPr id="62" name="Freeform: Shape 224">
              <a:extLst>
                <a:ext uri="{FF2B5EF4-FFF2-40B4-BE49-F238E27FC236}">
                  <a16:creationId xmlns:a16="http://schemas.microsoft.com/office/drawing/2014/main" id="{FAB899C4-C01C-4A58-8416-52EE811149D6}"/>
                </a:ext>
              </a:extLst>
            </p:cNvPr>
            <p:cNvSpPr/>
            <p:nvPr/>
          </p:nvSpPr>
          <p:spPr>
            <a:xfrm>
              <a:off x="-1853845" y="3296481"/>
              <a:ext cx="833129" cy="812317"/>
            </a:xfrm>
            <a:custGeom>
              <a:avLst/>
              <a:gdLst>
                <a:gd name="connsiteX0" fmla="*/ 833130 w 833129"/>
                <a:gd name="connsiteY0" fmla="*/ 191668 h 812317"/>
                <a:gd name="connsiteX1" fmla="*/ 228292 w 833129"/>
                <a:gd name="connsiteY1" fmla="*/ 65272 h 812317"/>
                <a:gd name="connsiteX2" fmla="*/ 1597 w 833129"/>
                <a:gd name="connsiteY2" fmla="*/ 415506 h 812317"/>
                <a:gd name="connsiteX3" fmla="*/ 157617 w 833129"/>
                <a:gd name="connsiteY3" fmla="*/ 812317 h 812317"/>
              </a:gdLst>
              <a:ahLst/>
              <a:cxnLst>
                <a:cxn ang="0">
                  <a:pos x="connsiteX0" y="connsiteY0"/>
                </a:cxn>
                <a:cxn ang="0">
                  <a:pos x="connsiteX1" y="connsiteY1"/>
                </a:cxn>
                <a:cxn ang="0">
                  <a:pos x="connsiteX2" y="connsiteY2"/>
                </a:cxn>
                <a:cxn ang="0">
                  <a:pos x="connsiteX3" y="connsiteY3"/>
                </a:cxn>
              </a:cxnLst>
              <a:rect l="l" t="t" r="r" b="b"/>
              <a:pathLst>
                <a:path w="833129" h="812317">
                  <a:moveTo>
                    <a:pt x="833130" y="191668"/>
                  </a:moveTo>
                  <a:cubicBezTo>
                    <a:pt x="741690" y="57747"/>
                    <a:pt x="491849" y="-87224"/>
                    <a:pt x="228292" y="65272"/>
                  </a:cubicBezTo>
                  <a:cubicBezTo>
                    <a:pt x="131518" y="121279"/>
                    <a:pt x="18742" y="246247"/>
                    <a:pt x="1597" y="415506"/>
                  </a:cubicBezTo>
                  <a:cubicBezTo>
                    <a:pt x="1597" y="415506"/>
                    <a:pt x="-26978" y="666490"/>
                    <a:pt x="157617" y="812317"/>
                  </a:cubicBezTo>
                </a:path>
              </a:pathLst>
            </a:custGeom>
            <a:noFill/>
            <a:ln w="9525" cap="flat">
              <a:solidFill>
                <a:srgbClr val="FFFFFF"/>
              </a:solidFill>
              <a:prstDash val="solid"/>
              <a:round/>
            </a:ln>
          </p:spPr>
          <p:txBody>
            <a:bodyPr rtlCol="0" anchor="ctr"/>
            <a:lstStyle/>
            <a:p>
              <a:endParaRPr lang="en-US" dirty="0"/>
            </a:p>
          </p:txBody>
        </p:sp>
        <p:sp>
          <p:nvSpPr>
            <p:cNvPr id="63" name="Freeform: Shape 225">
              <a:extLst>
                <a:ext uri="{FF2B5EF4-FFF2-40B4-BE49-F238E27FC236}">
                  <a16:creationId xmlns:a16="http://schemas.microsoft.com/office/drawing/2014/main" id="{CF689850-158E-4823-873F-E993645502AD}"/>
                </a:ext>
              </a:extLst>
            </p:cNvPr>
            <p:cNvSpPr/>
            <p:nvPr/>
          </p:nvSpPr>
          <p:spPr>
            <a:xfrm>
              <a:off x="-1069007" y="3438906"/>
              <a:ext cx="69151" cy="67627"/>
            </a:xfrm>
            <a:custGeom>
              <a:avLst/>
              <a:gdLst>
                <a:gd name="connsiteX0" fmla="*/ 54102 w 69151"/>
                <a:gd name="connsiteY0" fmla="*/ 0 h 67627"/>
                <a:gd name="connsiteX1" fmla="*/ 44767 w 69151"/>
                <a:gd name="connsiteY1" fmla="*/ 44672 h 67627"/>
                <a:gd name="connsiteX2" fmla="*/ 0 w 69151"/>
                <a:gd name="connsiteY2" fmla="*/ 35242 h 67627"/>
                <a:gd name="connsiteX3" fmla="*/ 14954 w 69151"/>
                <a:gd name="connsiteY3" fmla="*/ 58198 h 67627"/>
                <a:gd name="connsiteX4" fmla="*/ 59722 w 69151"/>
                <a:gd name="connsiteY4" fmla="*/ 67627 h 67627"/>
                <a:gd name="connsiteX5" fmla="*/ 69152 w 69151"/>
                <a:gd name="connsiteY5" fmla="*/ 22955 h 67627"/>
                <a:gd name="connsiteX6" fmla="*/ 54102 w 69151"/>
                <a:gd name="connsiteY6" fmla="*/ 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1" h="67627">
                  <a:moveTo>
                    <a:pt x="54102" y="0"/>
                  </a:moveTo>
                  <a:lnTo>
                    <a:pt x="44767" y="44672"/>
                  </a:lnTo>
                  <a:lnTo>
                    <a:pt x="0" y="35242"/>
                  </a:lnTo>
                  <a:lnTo>
                    <a:pt x="14954" y="58198"/>
                  </a:lnTo>
                  <a:lnTo>
                    <a:pt x="59722" y="67627"/>
                  </a:lnTo>
                  <a:lnTo>
                    <a:pt x="69152" y="22955"/>
                  </a:lnTo>
                  <a:lnTo>
                    <a:pt x="54102" y="0"/>
                  </a:lnTo>
                  <a:close/>
                </a:path>
              </a:pathLst>
            </a:custGeom>
            <a:solidFill>
              <a:srgbClr val="FFFFFF"/>
            </a:solidFill>
            <a:ln w="9525" cap="flat">
              <a:solidFill>
                <a:srgbClr val="FFFFFF"/>
              </a:solidFill>
              <a:prstDash val="solid"/>
              <a:miter/>
            </a:ln>
          </p:spPr>
          <p:txBody>
            <a:bodyPr rtlCol="0" anchor="ctr"/>
            <a:lstStyle/>
            <a:p>
              <a:endParaRPr lang="en-US" dirty="0"/>
            </a:p>
          </p:txBody>
        </p:sp>
        <p:sp>
          <p:nvSpPr>
            <p:cNvPr id="64" name="Freeform: Shape 226">
              <a:extLst>
                <a:ext uri="{FF2B5EF4-FFF2-40B4-BE49-F238E27FC236}">
                  <a16:creationId xmlns:a16="http://schemas.microsoft.com/office/drawing/2014/main" id="{47D9395A-0BF9-4FC9-8D10-A07E10202171}"/>
                </a:ext>
              </a:extLst>
            </p:cNvPr>
            <p:cNvSpPr/>
            <p:nvPr/>
          </p:nvSpPr>
          <p:spPr>
            <a:xfrm>
              <a:off x="-1580119" y="3623024"/>
              <a:ext cx="646072" cy="598656"/>
            </a:xfrm>
            <a:custGeom>
              <a:avLst/>
              <a:gdLst>
                <a:gd name="connsiteX0" fmla="*/ 0 w 646072"/>
                <a:gd name="connsiteY0" fmla="*/ 558451 h 598656"/>
                <a:gd name="connsiteX1" fmla="*/ 417100 w 646072"/>
                <a:gd name="connsiteY1" fmla="*/ 533400 h 598656"/>
                <a:gd name="connsiteX2" fmla="*/ 625221 w 646072"/>
                <a:gd name="connsiteY2" fmla="*/ 0 h 598656"/>
              </a:gdLst>
              <a:ahLst/>
              <a:cxnLst>
                <a:cxn ang="0">
                  <a:pos x="connsiteX0" y="connsiteY0"/>
                </a:cxn>
                <a:cxn ang="0">
                  <a:pos x="connsiteX1" y="connsiteY1"/>
                </a:cxn>
                <a:cxn ang="0">
                  <a:pos x="connsiteX2" y="connsiteY2"/>
                </a:cxn>
              </a:cxnLst>
              <a:rect l="l" t="t" r="r" b="b"/>
              <a:pathLst>
                <a:path w="646072" h="598656">
                  <a:moveTo>
                    <a:pt x="0" y="558451"/>
                  </a:moveTo>
                  <a:cubicBezTo>
                    <a:pt x="115443" y="610171"/>
                    <a:pt x="263938" y="621982"/>
                    <a:pt x="417100" y="533400"/>
                  </a:cubicBezTo>
                  <a:cubicBezTo>
                    <a:pt x="546068" y="458819"/>
                    <a:pt x="703326" y="261271"/>
                    <a:pt x="625221" y="0"/>
                  </a:cubicBezTo>
                </a:path>
              </a:pathLst>
            </a:custGeom>
            <a:noFill/>
            <a:ln w="9525" cap="flat">
              <a:solidFill>
                <a:srgbClr val="F1F2F2"/>
              </a:solidFill>
              <a:prstDash val="solid"/>
              <a:round/>
            </a:ln>
          </p:spPr>
          <p:txBody>
            <a:bodyPr rtlCol="0" anchor="ctr"/>
            <a:lstStyle/>
            <a:p>
              <a:endParaRPr lang="en-US" dirty="0"/>
            </a:p>
          </p:txBody>
        </p:sp>
        <p:sp>
          <p:nvSpPr>
            <p:cNvPr id="65" name="Freeform: Shape 227">
              <a:extLst>
                <a:ext uri="{FF2B5EF4-FFF2-40B4-BE49-F238E27FC236}">
                  <a16:creationId xmlns:a16="http://schemas.microsoft.com/office/drawing/2014/main" id="{385CB9C5-F851-42F0-9656-9EBAEE35413A}"/>
                </a:ext>
              </a:extLst>
            </p:cNvPr>
            <p:cNvSpPr/>
            <p:nvPr/>
          </p:nvSpPr>
          <p:spPr>
            <a:xfrm>
              <a:off x="-1599740" y="4155566"/>
              <a:ext cx="67722" cy="70199"/>
            </a:xfrm>
            <a:custGeom>
              <a:avLst/>
              <a:gdLst>
                <a:gd name="connsiteX0" fmla="*/ 41720 w 67722"/>
                <a:gd name="connsiteY0" fmla="*/ 70199 h 70199"/>
                <a:gd name="connsiteX1" fmla="*/ 25146 w 67722"/>
                <a:gd name="connsiteY1" fmla="*/ 27622 h 70199"/>
                <a:gd name="connsiteX2" fmla="*/ 67723 w 67722"/>
                <a:gd name="connsiteY2" fmla="*/ 11049 h 70199"/>
                <a:gd name="connsiteX3" fmla="*/ 42577 w 67722"/>
                <a:gd name="connsiteY3" fmla="*/ 0 h 70199"/>
                <a:gd name="connsiteX4" fmla="*/ 0 w 67722"/>
                <a:gd name="connsiteY4" fmla="*/ 16669 h 70199"/>
                <a:gd name="connsiteX5" fmla="*/ 16574 w 67722"/>
                <a:gd name="connsiteY5" fmla="*/ 59150 h 70199"/>
                <a:gd name="connsiteX6" fmla="*/ 41720 w 67722"/>
                <a:gd name="connsiteY6" fmla="*/ 70199 h 7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22" h="70199">
                  <a:moveTo>
                    <a:pt x="41720" y="70199"/>
                  </a:moveTo>
                  <a:lnTo>
                    <a:pt x="25146" y="27622"/>
                  </a:lnTo>
                  <a:lnTo>
                    <a:pt x="67723" y="11049"/>
                  </a:lnTo>
                  <a:lnTo>
                    <a:pt x="42577" y="0"/>
                  </a:lnTo>
                  <a:lnTo>
                    <a:pt x="0" y="16669"/>
                  </a:lnTo>
                  <a:lnTo>
                    <a:pt x="16574" y="59150"/>
                  </a:lnTo>
                  <a:lnTo>
                    <a:pt x="41720" y="70199"/>
                  </a:lnTo>
                  <a:close/>
                </a:path>
              </a:pathLst>
            </a:custGeom>
            <a:solidFill>
              <a:srgbClr val="F1F2F2"/>
            </a:solidFill>
            <a:ln w="9525" cap="flat">
              <a:solidFill>
                <a:srgbClr val="FFFFFF"/>
              </a:solidFill>
              <a:prstDash val="solid"/>
              <a:miter/>
            </a:ln>
          </p:spPr>
          <p:txBody>
            <a:bodyPr rtlCol="0" anchor="ctr"/>
            <a:lstStyle/>
            <a:p>
              <a:endParaRPr lang="en-US" dirty="0"/>
            </a:p>
          </p:txBody>
        </p:sp>
        <p:sp>
          <p:nvSpPr>
            <p:cNvPr id="66" name="Freeform: Shape 228">
              <a:extLst>
                <a:ext uri="{FF2B5EF4-FFF2-40B4-BE49-F238E27FC236}">
                  <a16:creationId xmlns:a16="http://schemas.microsoft.com/office/drawing/2014/main" id="{CAD3E7D5-6C7E-4CD4-AEB9-EE7032598123}"/>
                </a:ext>
              </a:extLst>
            </p:cNvPr>
            <p:cNvSpPr/>
            <p:nvPr/>
          </p:nvSpPr>
          <p:spPr>
            <a:xfrm>
              <a:off x="-1617457" y="3564540"/>
              <a:ext cx="415099" cy="415004"/>
            </a:xfrm>
            <a:custGeom>
              <a:avLst/>
              <a:gdLst>
                <a:gd name="connsiteX0" fmla="*/ 0 w 415099"/>
                <a:gd name="connsiteY0" fmla="*/ 0 h 415004"/>
                <a:gd name="connsiteX1" fmla="*/ 415100 w 415099"/>
                <a:gd name="connsiteY1" fmla="*/ 415004 h 415004"/>
              </a:gdLst>
              <a:ahLst/>
              <a:cxnLst>
                <a:cxn ang="0">
                  <a:pos x="connsiteX0" y="connsiteY0"/>
                </a:cxn>
                <a:cxn ang="0">
                  <a:pos x="connsiteX1" y="connsiteY1"/>
                </a:cxn>
              </a:cxnLst>
              <a:rect l="l" t="t" r="r" b="b"/>
              <a:pathLst>
                <a:path w="415099" h="415004">
                  <a:moveTo>
                    <a:pt x="0" y="0"/>
                  </a:moveTo>
                  <a:lnTo>
                    <a:pt x="415100" y="415004"/>
                  </a:lnTo>
                </a:path>
              </a:pathLst>
            </a:custGeom>
            <a:ln w="9525" cap="flat">
              <a:solidFill>
                <a:srgbClr val="FFFFFF"/>
              </a:solidFill>
              <a:prstDash val="solid"/>
              <a:miter/>
            </a:ln>
          </p:spPr>
          <p:txBody>
            <a:bodyPr rtlCol="0" anchor="ctr"/>
            <a:lstStyle/>
            <a:p>
              <a:endParaRPr lang="en-US" dirty="0"/>
            </a:p>
          </p:txBody>
        </p:sp>
        <p:sp>
          <p:nvSpPr>
            <p:cNvPr id="67" name="Freeform: Shape 229">
              <a:extLst>
                <a:ext uri="{FF2B5EF4-FFF2-40B4-BE49-F238E27FC236}">
                  <a16:creationId xmlns:a16="http://schemas.microsoft.com/office/drawing/2014/main" id="{85361109-D484-42E8-A20B-151EAC24BC10}"/>
                </a:ext>
              </a:extLst>
            </p:cNvPr>
            <p:cNvSpPr/>
            <p:nvPr/>
          </p:nvSpPr>
          <p:spPr>
            <a:xfrm>
              <a:off x="-1632030" y="3549967"/>
              <a:ext cx="114300" cy="114300"/>
            </a:xfrm>
            <a:custGeom>
              <a:avLst/>
              <a:gdLst>
                <a:gd name="connsiteX0" fmla="*/ 4191 w 114300"/>
                <a:gd name="connsiteY0" fmla="*/ 114300 h 114300"/>
                <a:gd name="connsiteX1" fmla="*/ 23241 w 114300"/>
                <a:gd name="connsiteY1" fmla="*/ 113633 h 114300"/>
                <a:gd name="connsiteX2" fmla="*/ 19812 w 114300"/>
                <a:gd name="connsiteY2" fmla="*/ 19717 h 114300"/>
                <a:gd name="connsiteX3" fmla="*/ 113633 w 114300"/>
                <a:gd name="connsiteY3" fmla="*/ 23146 h 114300"/>
                <a:gd name="connsiteX4" fmla="*/ 114300 w 114300"/>
                <a:gd name="connsiteY4" fmla="*/ 4096 h 114300"/>
                <a:gd name="connsiteX5" fmla="*/ 0 w 114300"/>
                <a:gd name="connsiteY5" fmla="*/ 0 h 114300"/>
                <a:gd name="connsiteX6" fmla="*/ 4191 w 1143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14300">
                  <a:moveTo>
                    <a:pt x="4191" y="114300"/>
                  </a:moveTo>
                  <a:lnTo>
                    <a:pt x="23241" y="113633"/>
                  </a:lnTo>
                  <a:lnTo>
                    <a:pt x="19812" y="19717"/>
                  </a:lnTo>
                  <a:lnTo>
                    <a:pt x="113633" y="23146"/>
                  </a:lnTo>
                  <a:lnTo>
                    <a:pt x="114300" y="4096"/>
                  </a:lnTo>
                  <a:lnTo>
                    <a:pt x="0" y="0"/>
                  </a:lnTo>
                  <a:lnTo>
                    <a:pt x="4191" y="114300"/>
                  </a:lnTo>
                  <a:close/>
                </a:path>
              </a:pathLst>
            </a:custGeom>
            <a:solidFill>
              <a:srgbClr val="FFFFFF"/>
            </a:solidFill>
            <a:ln w="9525" cap="flat">
              <a:solidFill>
                <a:srgbClr val="FFFFFF"/>
              </a:solidFill>
              <a:prstDash val="solid"/>
              <a:miter/>
            </a:ln>
          </p:spPr>
          <p:txBody>
            <a:bodyPr rtlCol="0" anchor="ctr"/>
            <a:lstStyle/>
            <a:p>
              <a:endParaRPr lang="en-US" dirty="0"/>
            </a:p>
          </p:txBody>
        </p:sp>
        <p:sp>
          <p:nvSpPr>
            <p:cNvPr id="68" name="Freeform: Shape 230">
              <a:extLst>
                <a:ext uri="{FF2B5EF4-FFF2-40B4-BE49-F238E27FC236}">
                  <a16:creationId xmlns:a16="http://schemas.microsoft.com/office/drawing/2014/main" id="{200A4CDB-2120-4BE3-A6CD-3DD400C969C7}"/>
                </a:ext>
              </a:extLst>
            </p:cNvPr>
            <p:cNvSpPr/>
            <p:nvPr/>
          </p:nvSpPr>
          <p:spPr>
            <a:xfrm>
              <a:off x="-1302179" y="3879818"/>
              <a:ext cx="114395" cy="114395"/>
            </a:xfrm>
            <a:custGeom>
              <a:avLst/>
              <a:gdLst>
                <a:gd name="connsiteX0" fmla="*/ 0 w 114395"/>
                <a:gd name="connsiteY0" fmla="*/ 110204 h 114395"/>
                <a:gd name="connsiteX1" fmla="*/ 762 w 114395"/>
                <a:gd name="connsiteY1" fmla="*/ 91154 h 114395"/>
                <a:gd name="connsiteX2" fmla="*/ 94583 w 114395"/>
                <a:gd name="connsiteY2" fmla="*/ 94583 h 114395"/>
                <a:gd name="connsiteX3" fmla="*/ 91154 w 114395"/>
                <a:gd name="connsiteY3" fmla="*/ 667 h 114395"/>
                <a:gd name="connsiteX4" fmla="*/ 110204 w 114395"/>
                <a:gd name="connsiteY4" fmla="*/ 0 h 114395"/>
                <a:gd name="connsiteX5" fmla="*/ 114395 w 114395"/>
                <a:gd name="connsiteY5" fmla="*/ 114395 h 114395"/>
                <a:gd name="connsiteX6" fmla="*/ 0 w 114395"/>
                <a:gd name="connsiteY6" fmla="*/ 110204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14395">
                  <a:moveTo>
                    <a:pt x="0" y="110204"/>
                  </a:moveTo>
                  <a:lnTo>
                    <a:pt x="762" y="91154"/>
                  </a:lnTo>
                  <a:lnTo>
                    <a:pt x="94583" y="94583"/>
                  </a:lnTo>
                  <a:lnTo>
                    <a:pt x="91154" y="667"/>
                  </a:lnTo>
                  <a:lnTo>
                    <a:pt x="110204" y="0"/>
                  </a:lnTo>
                  <a:lnTo>
                    <a:pt x="114395" y="114395"/>
                  </a:lnTo>
                  <a:lnTo>
                    <a:pt x="0" y="110204"/>
                  </a:lnTo>
                  <a:close/>
                </a:path>
              </a:pathLst>
            </a:custGeom>
            <a:solidFill>
              <a:srgbClr val="FFFFFF"/>
            </a:solidFill>
            <a:ln w="9525" cap="flat">
              <a:solidFill>
                <a:srgbClr val="FFFFFF"/>
              </a:solidFill>
              <a:prstDash val="solid"/>
              <a:miter/>
            </a:ln>
          </p:spPr>
          <p:txBody>
            <a:bodyPr rtlCol="0" anchor="ctr"/>
            <a:lstStyle/>
            <a:p>
              <a:endParaRPr lang="en-US" dirty="0"/>
            </a:p>
          </p:txBody>
        </p:sp>
        <p:sp>
          <p:nvSpPr>
            <p:cNvPr id="69" name="Freeform: Shape 231">
              <a:extLst>
                <a:ext uri="{FF2B5EF4-FFF2-40B4-BE49-F238E27FC236}">
                  <a16:creationId xmlns:a16="http://schemas.microsoft.com/office/drawing/2014/main" id="{D8DF742D-7D1F-4D3F-B9D3-E216C6E4D3E6}"/>
                </a:ext>
              </a:extLst>
            </p:cNvPr>
            <p:cNvSpPr/>
            <p:nvPr/>
          </p:nvSpPr>
          <p:spPr>
            <a:xfrm>
              <a:off x="-1617457" y="3564540"/>
              <a:ext cx="415099" cy="415004"/>
            </a:xfrm>
            <a:custGeom>
              <a:avLst/>
              <a:gdLst>
                <a:gd name="connsiteX0" fmla="*/ 0 w 415099"/>
                <a:gd name="connsiteY0" fmla="*/ 415004 h 415004"/>
                <a:gd name="connsiteX1" fmla="*/ 415100 w 415099"/>
                <a:gd name="connsiteY1" fmla="*/ 0 h 415004"/>
              </a:gdLst>
              <a:ahLst/>
              <a:cxnLst>
                <a:cxn ang="0">
                  <a:pos x="connsiteX0" y="connsiteY0"/>
                </a:cxn>
                <a:cxn ang="0">
                  <a:pos x="connsiteX1" y="connsiteY1"/>
                </a:cxn>
              </a:cxnLst>
              <a:rect l="l" t="t" r="r" b="b"/>
              <a:pathLst>
                <a:path w="415099" h="415004">
                  <a:moveTo>
                    <a:pt x="0" y="415004"/>
                  </a:moveTo>
                  <a:lnTo>
                    <a:pt x="415100" y="0"/>
                  </a:lnTo>
                </a:path>
              </a:pathLst>
            </a:custGeom>
            <a:ln w="9525" cap="flat">
              <a:solidFill>
                <a:srgbClr val="FFFFFF"/>
              </a:solidFill>
              <a:prstDash val="solid"/>
              <a:miter/>
            </a:ln>
          </p:spPr>
          <p:txBody>
            <a:bodyPr rtlCol="0" anchor="ctr"/>
            <a:lstStyle/>
            <a:p>
              <a:endParaRPr lang="en-US" dirty="0"/>
            </a:p>
          </p:txBody>
        </p:sp>
        <p:sp>
          <p:nvSpPr>
            <p:cNvPr id="70" name="Freeform: Shape 232">
              <a:extLst>
                <a:ext uri="{FF2B5EF4-FFF2-40B4-BE49-F238E27FC236}">
                  <a16:creationId xmlns:a16="http://schemas.microsoft.com/office/drawing/2014/main" id="{37C42AE1-DB8B-4633-A3ED-71A020F5DFB1}"/>
                </a:ext>
              </a:extLst>
            </p:cNvPr>
            <p:cNvSpPr/>
            <p:nvPr/>
          </p:nvSpPr>
          <p:spPr>
            <a:xfrm>
              <a:off x="-1632030" y="3879818"/>
              <a:ext cx="114395" cy="114395"/>
            </a:xfrm>
            <a:custGeom>
              <a:avLst/>
              <a:gdLst>
                <a:gd name="connsiteX0" fmla="*/ 114395 w 114395"/>
                <a:gd name="connsiteY0" fmla="*/ 110204 h 114395"/>
                <a:gd name="connsiteX1" fmla="*/ 113633 w 114395"/>
                <a:gd name="connsiteY1" fmla="*/ 91154 h 114395"/>
                <a:gd name="connsiteX2" fmla="*/ 19812 w 114395"/>
                <a:gd name="connsiteY2" fmla="*/ 94583 h 114395"/>
                <a:gd name="connsiteX3" fmla="*/ 23241 w 114395"/>
                <a:gd name="connsiteY3" fmla="*/ 667 h 114395"/>
                <a:gd name="connsiteX4" fmla="*/ 4191 w 114395"/>
                <a:gd name="connsiteY4" fmla="*/ 0 h 114395"/>
                <a:gd name="connsiteX5" fmla="*/ 0 w 114395"/>
                <a:gd name="connsiteY5" fmla="*/ 114395 h 114395"/>
                <a:gd name="connsiteX6" fmla="*/ 114395 w 114395"/>
                <a:gd name="connsiteY6" fmla="*/ 110204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14395">
                  <a:moveTo>
                    <a:pt x="114395" y="110204"/>
                  </a:moveTo>
                  <a:lnTo>
                    <a:pt x="113633" y="91154"/>
                  </a:lnTo>
                  <a:lnTo>
                    <a:pt x="19812" y="94583"/>
                  </a:lnTo>
                  <a:lnTo>
                    <a:pt x="23241" y="667"/>
                  </a:lnTo>
                  <a:lnTo>
                    <a:pt x="4191" y="0"/>
                  </a:lnTo>
                  <a:lnTo>
                    <a:pt x="0" y="114395"/>
                  </a:lnTo>
                  <a:lnTo>
                    <a:pt x="114395" y="110204"/>
                  </a:lnTo>
                  <a:close/>
                </a:path>
              </a:pathLst>
            </a:custGeom>
            <a:solidFill>
              <a:srgbClr val="FFFFFF"/>
            </a:solidFill>
            <a:ln w="9525" cap="flat">
              <a:solidFill>
                <a:srgbClr val="FFFFFF"/>
              </a:solidFill>
              <a:prstDash val="solid"/>
              <a:miter/>
            </a:ln>
          </p:spPr>
          <p:txBody>
            <a:bodyPr rtlCol="0" anchor="ctr"/>
            <a:lstStyle/>
            <a:p>
              <a:endParaRPr lang="en-US" dirty="0"/>
            </a:p>
          </p:txBody>
        </p:sp>
        <p:sp>
          <p:nvSpPr>
            <p:cNvPr id="71" name="Freeform: Shape 233">
              <a:extLst>
                <a:ext uri="{FF2B5EF4-FFF2-40B4-BE49-F238E27FC236}">
                  <a16:creationId xmlns:a16="http://schemas.microsoft.com/office/drawing/2014/main" id="{28D26E6A-CA7D-4056-AA9B-4113FD7626E7}"/>
                </a:ext>
              </a:extLst>
            </p:cNvPr>
            <p:cNvSpPr/>
            <p:nvPr/>
          </p:nvSpPr>
          <p:spPr>
            <a:xfrm>
              <a:off x="-1302084" y="3549967"/>
              <a:ext cx="114300" cy="114300"/>
            </a:xfrm>
            <a:custGeom>
              <a:avLst/>
              <a:gdLst>
                <a:gd name="connsiteX0" fmla="*/ 110109 w 114300"/>
                <a:gd name="connsiteY0" fmla="*/ 114300 h 114300"/>
                <a:gd name="connsiteX1" fmla="*/ 91059 w 114300"/>
                <a:gd name="connsiteY1" fmla="*/ 113633 h 114300"/>
                <a:gd name="connsiteX2" fmla="*/ 94488 w 114300"/>
                <a:gd name="connsiteY2" fmla="*/ 19717 h 114300"/>
                <a:gd name="connsiteX3" fmla="*/ 667 w 114300"/>
                <a:gd name="connsiteY3" fmla="*/ 23146 h 114300"/>
                <a:gd name="connsiteX4" fmla="*/ 0 w 114300"/>
                <a:gd name="connsiteY4" fmla="*/ 4096 h 114300"/>
                <a:gd name="connsiteX5" fmla="*/ 114300 w 114300"/>
                <a:gd name="connsiteY5" fmla="*/ 0 h 114300"/>
                <a:gd name="connsiteX6" fmla="*/ 110109 w 1143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14300">
                  <a:moveTo>
                    <a:pt x="110109" y="114300"/>
                  </a:moveTo>
                  <a:lnTo>
                    <a:pt x="91059" y="113633"/>
                  </a:lnTo>
                  <a:lnTo>
                    <a:pt x="94488" y="19717"/>
                  </a:lnTo>
                  <a:lnTo>
                    <a:pt x="667" y="23146"/>
                  </a:lnTo>
                  <a:lnTo>
                    <a:pt x="0" y="4096"/>
                  </a:lnTo>
                  <a:lnTo>
                    <a:pt x="114300" y="0"/>
                  </a:lnTo>
                  <a:lnTo>
                    <a:pt x="110109" y="114300"/>
                  </a:lnTo>
                  <a:close/>
                </a:path>
              </a:pathLst>
            </a:custGeom>
            <a:solidFill>
              <a:srgbClr val="FFFFFF"/>
            </a:solidFill>
            <a:ln w="9525" cap="flat">
              <a:solidFill>
                <a:srgbClr val="FFFFFF"/>
              </a:solidFill>
              <a:prstDash val="solid"/>
              <a:miter/>
            </a:ln>
          </p:spPr>
          <p:txBody>
            <a:bodyPr rtlCol="0" anchor="ctr"/>
            <a:lstStyle/>
            <a:p>
              <a:endParaRPr lang="en-US" dirty="0"/>
            </a:p>
          </p:txBody>
        </p:sp>
      </p:grpSp>
    </p:spTree>
    <p:extLst>
      <p:ext uri="{BB962C8B-B14F-4D97-AF65-F5344CB8AC3E}">
        <p14:creationId xmlns:p14="http://schemas.microsoft.com/office/powerpoint/2010/main" val="5535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35F7E3C-F070-43EF-B9B4-68DE5DE7AB94}"/>
              </a:ext>
            </a:extLst>
          </p:cNvPr>
          <p:cNvSpPr/>
          <p:nvPr/>
        </p:nvSpPr>
        <p:spPr>
          <a:xfrm>
            <a:off x="0" y="1142713"/>
            <a:ext cx="9144000" cy="3301119"/>
          </a:xfrm>
          <a:prstGeom prst="rect">
            <a:avLst/>
          </a:prstGeom>
          <a:solidFill>
            <a:schemeClr val="bg2"/>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8" name="Title 2">
            <a:extLst>
              <a:ext uri="{FF2B5EF4-FFF2-40B4-BE49-F238E27FC236}">
                <a16:creationId xmlns:a16="http://schemas.microsoft.com/office/drawing/2014/main" id="{41E831BF-3093-4EF5-B140-5267962A8D64}"/>
              </a:ext>
            </a:extLst>
          </p:cNvPr>
          <p:cNvSpPr txBox="1">
            <a:spLocks/>
          </p:cNvSpPr>
          <p:nvPr/>
        </p:nvSpPr>
        <p:spPr>
          <a:xfrm>
            <a:off x="457200" y="283714"/>
            <a:ext cx="8229600" cy="6864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1800" dirty="0">
                <a:solidFill>
                  <a:srgbClr val="FFCC00"/>
                </a:solidFill>
                <a:latin typeface="Amazon Ember"/>
              </a:rPr>
              <a:t>HOW IT WORKS</a:t>
            </a:r>
            <a:br>
              <a:rPr lang="en-US" dirty="0">
                <a:solidFill>
                  <a:srgbClr val="FFFFFF"/>
                </a:solidFill>
                <a:latin typeface="Amazon Ember"/>
              </a:rPr>
            </a:br>
            <a:r>
              <a:rPr lang="en-US" dirty="0">
                <a:solidFill>
                  <a:srgbClr val="FFFFFF"/>
                </a:solidFill>
                <a:latin typeface="Amazon Ember"/>
              </a:rPr>
              <a:t>Amazon Forecast</a:t>
            </a:r>
            <a:endParaRPr lang="en-US" dirty="0"/>
          </a:p>
        </p:txBody>
      </p:sp>
      <p:sp>
        <p:nvSpPr>
          <p:cNvPr id="82" name="Music recommendation">
            <a:extLst>
              <a:ext uri="{FF2B5EF4-FFF2-40B4-BE49-F238E27FC236}">
                <a16:creationId xmlns:a16="http://schemas.microsoft.com/office/drawing/2014/main" id="{3FC5F740-B52C-4F1C-9236-A42C87CF44DD}"/>
              </a:ext>
            </a:extLst>
          </p:cNvPr>
          <p:cNvSpPr txBox="1"/>
          <p:nvPr/>
        </p:nvSpPr>
        <p:spPr>
          <a:xfrm>
            <a:off x="7337885" y="2903211"/>
            <a:ext cx="1348787" cy="571311"/>
          </a:xfrm>
          <a:prstGeom prst="rect">
            <a:avLst/>
          </a:prstGeom>
          <a:ln w="12700">
            <a:miter lim="400000"/>
          </a:ln>
          <a:extLst>
            <a:ext uri="{C572A759-6A51-4108-AA02-DFA0A04FC94B}">
              <ma14:wrappingTextBoxFlag xmlns:ma14="http://schemas.microsoft.com/office/mac/drawingml/2011/main" xmlns="" val="1"/>
            </a:ext>
          </a:extLst>
        </p:spPr>
        <p:txBody>
          <a:bodyPr wrap="square" lIns="8573" tIns="8573" rIns="8573" bIns="8573">
            <a:spAutoFit/>
          </a:bodyPr>
          <a:lstStyle/>
          <a:p>
            <a:pPr algn="ctr" hangingPunct="0">
              <a:defRPr sz="5000">
                <a:solidFill>
                  <a:srgbClr val="FFFFFF"/>
                </a:solidFill>
                <a:latin typeface="Amazon Ember"/>
                <a:ea typeface="Amazon Ember"/>
                <a:cs typeface="Amazon Ember"/>
                <a:sym typeface="Amazon Ember"/>
              </a:defRPr>
            </a:pPr>
            <a:r>
              <a:rPr sz="1200" kern="0" dirty="0">
                <a:ea typeface="Amazon Ember"/>
                <a:cs typeface="Arial" panose="020B0604020202020204" pitchFamily="34" charset="0"/>
                <a:sym typeface="Amazon Ember"/>
              </a:rPr>
              <a:t>Customized</a:t>
            </a:r>
            <a:endParaRPr sz="1400" kern="0" dirty="0">
              <a:ea typeface="Amazon Ember"/>
              <a:cs typeface="Arial" panose="020B0604020202020204" pitchFamily="34" charset="0"/>
              <a:sym typeface="Amazon Ember"/>
            </a:endParaRPr>
          </a:p>
          <a:p>
            <a:pPr algn="ctr" hangingPunct="0">
              <a:defRPr sz="5000">
                <a:solidFill>
                  <a:srgbClr val="FFFFFF"/>
                </a:solidFill>
                <a:latin typeface="Amazon Ember"/>
                <a:ea typeface="Amazon Ember"/>
                <a:cs typeface="Amazon Ember"/>
                <a:sym typeface="Amazon Ember"/>
              </a:defRPr>
            </a:pPr>
            <a:r>
              <a:rPr lang="en-US" sz="1200" kern="0" dirty="0">
                <a:ea typeface="Amazon Ember"/>
                <a:cs typeface="Arial" panose="020B0604020202020204" pitchFamily="34" charset="0"/>
                <a:sym typeface="Amazon Ember"/>
              </a:rPr>
              <a:t>forecasting</a:t>
            </a:r>
            <a:endParaRPr sz="1400" kern="0" dirty="0">
              <a:ea typeface="Amazon Ember"/>
              <a:cs typeface="Arial" panose="020B0604020202020204" pitchFamily="34" charset="0"/>
              <a:sym typeface="Amazon Ember"/>
            </a:endParaRPr>
          </a:p>
          <a:p>
            <a:pPr algn="ctr" hangingPunct="0">
              <a:defRPr sz="5000">
                <a:solidFill>
                  <a:srgbClr val="FFFFFF"/>
                </a:solidFill>
                <a:latin typeface="Amazon Ember"/>
                <a:ea typeface="Amazon Ember"/>
                <a:cs typeface="Amazon Ember"/>
                <a:sym typeface="Amazon Ember"/>
              </a:defRPr>
            </a:pPr>
            <a:r>
              <a:rPr sz="1200" kern="0" dirty="0">
                <a:ea typeface="Amazon Ember"/>
                <a:cs typeface="Arial" panose="020B0604020202020204" pitchFamily="34" charset="0"/>
                <a:sym typeface="Amazon Ember"/>
              </a:rPr>
              <a:t>API</a:t>
            </a:r>
          </a:p>
        </p:txBody>
      </p:sp>
      <p:sp>
        <p:nvSpPr>
          <p:cNvPr id="83" name="Rectangle">
            <a:extLst>
              <a:ext uri="{FF2B5EF4-FFF2-40B4-BE49-F238E27FC236}">
                <a16:creationId xmlns:a16="http://schemas.microsoft.com/office/drawing/2014/main" id="{AFDF7D77-CFD3-43B0-900F-08A707BF46E4}"/>
              </a:ext>
            </a:extLst>
          </p:cNvPr>
          <p:cNvSpPr/>
          <p:nvPr/>
        </p:nvSpPr>
        <p:spPr>
          <a:xfrm>
            <a:off x="7337885" y="1899577"/>
            <a:ext cx="1348787" cy="1787391"/>
          </a:xfrm>
          <a:prstGeom prst="rect">
            <a:avLst/>
          </a:prstGeom>
          <a:noFill/>
          <a:ln w="12700">
            <a:solidFill>
              <a:schemeClr val="accent4"/>
            </a:solidFill>
            <a:tailEnd type="triangle"/>
          </a:ln>
        </p:spPr>
        <p:txBody>
          <a:bodyPr lIns="8573" tIns="8573" rIns="8573" bIns="8573"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a:p>
            <a:pPr algn="ctr" hangingPunct="0">
              <a:lnSpc>
                <a:spcPct val="80000"/>
              </a:lnSpc>
              <a:defRPr sz="5000">
                <a:solidFill>
                  <a:srgbClr val="FFFFFF"/>
                </a:solidFill>
                <a:latin typeface="Amazon Ember"/>
                <a:ea typeface="Amazon Ember"/>
                <a:cs typeface="Amazon Ember"/>
                <a:sym typeface="Amazon Ember"/>
              </a:defRPr>
            </a:pPr>
            <a:endParaRPr lang="en-US" sz="80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126" name="Rectangle 125">
            <a:extLst>
              <a:ext uri="{FF2B5EF4-FFF2-40B4-BE49-F238E27FC236}">
                <a16:creationId xmlns:a16="http://schemas.microsoft.com/office/drawing/2014/main" id="{361532D5-1D58-43F7-84A1-65B2FDC97728}"/>
              </a:ext>
            </a:extLst>
          </p:cNvPr>
          <p:cNvSpPr/>
          <p:nvPr/>
        </p:nvSpPr>
        <p:spPr>
          <a:xfrm>
            <a:off x="2853818" y="2651307"/>
            <a:ext cx="283930" cy="283930"/>
          </a:xfrm>
          <a:prstGeom prst="rect">
            <a:avLst/>
          </a:prstGeom>
          <a:solidFill>
            <a:srgbClr val="1C232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27" name="Graphic 4923">
            <a:extLst>
              <a:ext uri="{FF2B5EF4-FFF2-40B4-BE49-F238E27FC236}">
                <a16:creationId xmlns:a16="http://schemas.microsoft.com/office/drawing/2014/main" id="{4FB48846-89AD-46D4-9D22-95D574D80E1F}"/>
              </a:ext>
            </a:extLst>
          </p:cNvPr>
          <p:cNvGrpSpPr/>
          <p:nvPr/>
        </p:nvGrpSpPr>
        <p:grpSpPr>
          <a:xfrm>
            <a:off x="7656622" y="2113551"/>
            <a:ext cx="711312" cy="711312"/>
            <a:chOff x="13528546" y="2476500"/>
            <a:chExt cx="1905000" cy="1905000"/>
          </a:xfrm>
        </p:grpSpPr>
        <p:sp>
          <p:nvSpPr>
            <p:cNvPr id="128" name="Freeform: Shape 127">
              <a:extLst>
                <a:ext uri="{FF2B5EF4-FFF2-40B4-BE49-F238E27FC236}">
                  <a16:creationId xmlns:a16="http://schemas.microsoft.com/office/drawing/2014/main" id="{0AA559AB-FF0D-4B61-A677-CD4633E7DC7D}"/>
                </a:ext>
              </a:extLst>
            </p:cNvPr>
            <p:cNvSpPr/>
            <p:nvPr/>
          </p:nvSpPr>
          <p:spPr>
            <a:xfrm>
              <a:off x="14044167" y="2772856"/>
              <a:ext cx="873566" cy="873566"/>
            </a:xfrm>
            <a:custGeom>
              <a:avLst/>
              <a:gdLst>
                <a:gd name="connsiteX0" fmla="*/ 451071 w 873566"/>
                <a:gd name="connsiteY0" fmla="*/ 5015 h 873566"/>
                <a:gd name="connsiteX1" fmla="*/ 489171 w 873566"/>
                <a:gd name="connsiteY1" fmla="*/ 35114 h 873566"/>
                <a:gd name="connsiteX2" fmla="*/ 511269 w 873566"/>
                <a:gd name="connsiteY2" fmla="*/ 38543 h 873566"/>
                <a:gd name="connsiteX3" fmla="*/ 556798 w 873566"/>
                <a:gd name="connsiteY3" fmla="*/ 21779 h 873566"/>
                <a:gd name="connsiteX4" fmla="*/ 583754 w 873566"/>
                <a:gd name="connsiteY4" fmla="*/ 30542 h 873566"/>
                <a:gd name="connsiteX5" fmla="*/ 610710 w 873566"/>
                <a:gd name="connsiteY5" fmla="*/ 70833 h 873566"/>
                <a:gd name="connsiteX6" fmla="*/ 630712 w 873566"/>
                <a:gd name="connsiteY6" fmla="*/ 81024 h 873566"/>
                <a:gd name="connsiteX7" fmla="*/ 679099 w 873566"/>
                <a:gd name="connsiteY7" fmla="*/ 79119 h 873566"/>
                <a:gd name="connsiteX8" fmla="*/ 702054 w 873566"/>
                <a:gd name="connsiteY8" fmla="*/ 95788 h 873566"/>
                <a:gd name="connsiteX9" fmla="*/ 715294 w 873566"/>
                <a:gd name="connsiteY9" fmla="*/ 142461 h 873566"/>
                <a:gd name="connsiteX10" fmla="*/ 731106 w 873566"/>
                <a:gd name="connsiteY10" fmla="*/ 158367 h 873566"/>
                <a:gd name="connsiteX11" fmla="*/ 777778 w 873566"/>
                <a:gd name="connsiteY11" fmla="*/ 171512 h 873566"/>
                <a:gd name="connsiteX12" fmla="*/ 794447 w 873566"/>
                <a:gd name="connsiteY12" fmla="*/ 194467 h 873566"/>
                <a:gd name="connsiteX13" fmla="*/ 792542 w 873566"/>
                <a:gd name="connsiteY13" fmla="*/ 242949 h 873566"/>
                <a:gd name="connsiteX14" fmla="*/ 802734 w 873566"/>
                <a:gd name="connsiteY14" fmla="*/ 262857 h 873566"/>
                <a:gd name="connsiteX15" fmla="*/ 843024 w 873566"/>
                <a:gd name="connsiteY15" fmla="*/ 289812 h 873566"/>
                <a:gd name="connsiteX16" fmla="*/ 851787 w 873566"/>
                <a:gd name="connsiteY16" fmla="*/ 316768 h 873566"/>
                <a:gd name="connsiteX17" fmla="*/ 835023 w 873566"/>
                <a:gd name="connsiteY17" fmla="*/ 362298 h 873566"/>
                <a:gd name="connsiteX18" fmla="*/ 838548 w 873566"/>
                <a:gd name="connsiteY18" fmla="*/ 384396 h 873566"/>
                <a:gd name="connsiteX19" fmla="*/ 868552 w 873566"/>
                <a:gd name="connsiteY19" fmla="*/ 422496 h 873566"/>
                <a:gd name="connsiteX20" fmla="*/ 868552 w 873566"/>
                <a:gd name="connsiteY20" fmla="*/ 451071 h 873566"/>
                <a:gd name="connsiteX21" fmla="*/ 838548 w 873566"/>
                <a:gd name="connsiteY21" fmla="*/ 489171 h 873566"/>
                <a:gd name="connsiteX22" fmla="*/ 835023 w 873566"/>
                <a:gd name="connsiteY22" fmla="*/ 511269 h 873566"/>
                <a:gd name="connsiteX23" fmla="*/ 851787 w 873566"/>
                <a:gd name="connsiteY23" fmla="*/ 556798 h 873566"/>
                <a:gd name="connsiteX24" fmla="*/ 843024 w 873566"/>
                <a:gd name="connsiteY24" fmla="*/ 583754 h 873566"/>
                <a:gd name="connsiteX25" fmla="*/ 802734 w 873566"/>
                <a:gd name="connsiteY25" fmla="*/ 610710 h 873566"/>
                <a:gd name="connsiteX26" fmla="*/ 792542 w 873566"/>
                <a:gd name="connsiteY26" fmla="*/ 630712 h 873566"/>
                <a:gd name="connsiteX27" fmla="*/ 794447 w 873566"/>
                <a:gd name="connsiteY27" fmla="*/ 679194 h 873566"/>
                <a:gd name="connsiteX28" fmla="*/ 777778 w 873566"/>
                <a:gd name="connsiteY28" fmla="*/ 702150 h 873566"/>
                <a:gd name="connsiteX29" fmla="*/ 731106 w 873566"/>
                <a:gd name="connsiteY29" fmla="*/ 715294 h 873566"/>
                <a:gd name="connsiteX30" fmla="*/ 715294 w 873566"/>
                <a:gd name="connsiteY30" fmla="*/ 731106 h 873566"/>
                <a:gd name="connsiteX31" fmla="*/ 702054 w 873566"/>
                <a:gd name="connsiteY31" fmla="*/ 777778 h 873566"/>
                <a:gd name="connsiteX32" fmla="*/ 679099 w 873566"/>
                <a:gd name="connsiteY32" fmla="*/ 794447 h 873566"/>
                <a:gd name="connsiteX33" fmla="*/ 630712 w 873566"/>
                <a:gd name="connsiteY33" fmla="*/ 792542 h 873566"/>
                <a:gd name="connsiteX34" fmla="*/ 610710 w 873566"/>
                <a:gd name="connsiteY34" fmla="*/ 802734 h 873566"/>
                <a:gd name="connsiteX35" fmla="*/ 583754 w 873566"/>
                <a:gd name="connsiteY35" fmla="*/ 843120 h 873566"/>
                <a:gd name="connsiteX36" fmla="*/ 556798 w 873566"/>
                <a:gd name="connsiteY36" fmla="*/ 851883 h 873566"/>
                <a:gd name="connsiteX37" fmla="*/ 511269 w 873566"/>
                <a:gd name="connsiteY37" fmla="*/ 835023 h 873566"/>
                <a:gd name="connsiteX38" fmla="*/ 489171 w 873566"/>
                <a:gd name="connsiteY38" fmla="*/ 838548 h 873566"/>
                <a:gd name="connsiteX39" fmla="*/ 451071 w 873566"/>
                <a:gd name="connsiteY39" fmla="*/ 868551 h 873566"/>
                <a:gd name="connsiteX40" fmla="*/ 422496 w 873566"/>
                <a:gd name="connsiteY40" fmla="*/ 868551 h 873566"/>
                <a:gd name="connsiteX41" fmla="*/ 384396 w 873566"/>
                <a:gd name="connsiteY41" fmla="*/ 838548 h 873566"/>
                <a:gd name="connsiteX42" fmla="*/ 362298 w 873566"/>
                <a:gd name="connsiteY42" fmla="*/ 835023 h 873566"/>
                <a:gd name="connsiteX43" fmla="*/ 316768 w 873566"/>
                <a:gd name="connsiteY43" fmla="*/ 851883 h 873566"/>
                <a:gd name="connsiteX44" fmla="*/ 289812 w 873566"/>
                <a:gd name="connsiteY44" fmla="*/ 843120 h 873566"/>
                <a:gd name="connsiteX45" fmla="*/ 262857 w 873566"/>
                <a:gd name="connsiteY45" fmla="*/ 802734 h 873566"/>
                <a:gd name="connsiteX46" fmla="*/ 242854 w 873566"/>
                <a:gd name="connsiteY46" fmla="*/ 792542 h 873566"/>
                <a:gd name="connsiteX47" fmla="*/ 194467 w 873566"/>
                <a:gd name="connsiteY47" fmla="*/ 794447 h 873566"/>
                <a:gd name="connsiteX48" fmla="*/ 171512 w 873566"/>
                <a:gd name="connsiteY48" fmla="*/ 777778 h 873566"/>
                <a:gd name="connsiteX49" fmla="*/ 158272 w 873566"/>
                <a:gd name="connsiteY49" fmla="*/ 731106 h 873566"/>
                <a:gd name="connsiteX50" fmla="*/ 142461 w 873566"/>
                <a:gd name="connsiteY50" fmla="*/ 715294 h 873566"/>
                <a:gd name="connsiteX51" fmla="*/ 95788 w 873566"/>
                <a:gd name="connsiteY51" fmla="*/ 702150 h 873566"/>
                <a:gd name="connsiteX52" fmla="*/ 79119 w 873566"/>
                <a:gd name="connsiteY52" fmla="*/ 679194 h 873566"/>
                <a:gd name="connsiteX53" fmla="*/ 81024 w 873566"/>
                <a:gd name="connsiteY53" fmla="*/ 630712 h 873566"/>
                <a:gd name="connsiteX54" fmla="*/ 70833 w 873566"/>
                <a:gd name="connsiteY54" fmla="*/ 610710 h 873566"/>
                <a:gd name="connsiteX55" fmla="*/ 30542 w 873566"/>
                <a:gd name="connsiteY55" fmla="*/ 583754 h 873566"/>
                <a:gd name="connsiteX56" fmla="*/ 21779 w 873566"/>
                <a:gd name="connsiteY56" fmla="*/ 556798 h 873566"/>
                <a:gd name="connsiteX57" fmla="*/ 38543 w 873566"/>
                <a:gd name="connsiteY57" fmla="*/ 511269 h 873566"/>
                <a:gd name="connsiteX58" fmla="*/ 35019 w 873566"/>
                <a:gd name="connsiteY58" fmla="*/ 489171 h 873566"/>
                <a:gd name="connsiteX59" fmla="*/ 5015 w 873566"/>
                <a:gd name="connsiteY59" fmla="*/ 451071 h 873566"/>
                <a:gd name="connsiteX60" fmla="*/ 5015 w 873566"/>
                <a:gd name="connsiteY60" fmla="*/ 422496 h 873566"/>
                <a:gd name="connsiteX61" fmla="*/ 35019 w 873566"/>
                <a:gd name="connsiteY61" fmla="*/ 384396 h 873566"/>
                <a:gd name="connsiteX62" fmla="*/ 38543 w 873566"/>
                <a:gd name="connsiteY62" fmla="*/ 362298 h 873566"/>
                <a:gd name="connsiteX63" fmla="*/ 21779 w 873566"/>
                <a:gd name="connsiteY63" fmla="*/ 316768 h 873566"/>
                <a:gd name="connsiteX64" fmla="*/ 30542 w 873566"/>
                <a:gd name="connsiteY64" fmla="*/ 289812 h 873566"/>
                <a:gd name="connsiteX65" fmla="*/ 70833 w 873566"/>
                <a:gd name="connsiteY65" fmla="*/ 262857 h 873566"/>
                <a:gd name="connsiteX66" fmla="*/ 81024 w 873566"/>
                <a:gd name="connsiteY66" fmla="*/ 242949 h 873566"/>
                <a:gd name="connsiteX67" fmla="*/ 79119 w 873566"/>
                <a:gd name="connsiteY67" fmla="*/ 194467 h 873566"/>
                <a:gd name="connsiteX68" fmla="*/ 95788 w 873566"/>
                <a:gd name="connsiteY68" fmla="*/ 171512 h 873566"/>
                <a:gd name="connsiteX69" fmla="*/ 142461 w 873566"/>
                <a:gd name="connsiteY69" fmla="*/ 158367 h 873566"/>
                <a:gd name="connsiteX70" fmla="*/ 158272 w 873566"/>
                <a:gd name="connsiteY70" fmla="*/ 142461 h 873566"/>
                <a:gd name="connsiteX71" fmla="*/ 171512 w 873566"/>
                <a:gd name="connsiteY71" fmla="*/ 95788 h 873566"/>
                <a:gd name="connsiteX72" fmla="*/ 194467 w 873566"/>
                <a:gd name="connsiteY72" fmla="*/ 79119 h 873566"/>
                <a:gd name="connsiteX73" fmla="*/ 242854 w 873566"/>
                <a:gd name="connsiteY73" fmla="*/ 81024 h 873566"/>
                <a:gd name="connsiteX74" fmla="*/ 262857 w 873566"/>
                <a:gd name="connsiteY74" fmla="*/ 70833 h 873566"/>
                <a:gd name="connsiteX75" fmla="*/ 289812 w 873566"/>
                <a:gd name="connsiteY75" fmla="*/ 30542 h 873566"/>
                <a:gd name="connsiteX76" fmla="*/ 316768 w 873566"/>
                <a:gd name="connsiteY76" fmla="*/ 21779 h 873566"/>
                <a:gd name="connsiteX77" fmla="*/ 362298 w 873566"/>
                <a:gd name="connsiteY77" fmla="*/ 38543 h 873566"/>
                <a:gd name="connsiteX78" fmla="*/ 384396 w 873566"/>
                <a:gd name="connsiteY78" fmla="*/ 35114 h 873566"/>
                <a:gd name="connsiteX79" fmla="*/ 422496 w 873566"/>
                <a:gd name="connsiteY79" fmla="*/ 5015 h 873566"/>
                <a:gd name="connsiteX80" fmla="*/ 451071 w 873566"/>
                <a:gd name="connsiteY80" fmla="*/ 5015 h 87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73566" h="873566">
                  <a:moveTo>
                    <a:pt x="451071" y="5015"/>
                  </a:moveTo>
                  <a:lnTo>
                    <a:pt x="489171" y="35114"/>
                  </a:lnTo>
                  <a:cubicBezTo>
                    <a:pt x="495452" y="39993"/>
                    <a:pt x="503804" y="41289"/>
                    <a:pt x="511269" y="38543"/>
                  </a:cubicBezTo>
                  <a:lnTo>
                    <a:pt x="556798" y="21779"/>
                  </a:lnTo>
                  <a:cubicBezTo>
                    <a:pt x="566728" y="18068"/>
                    <a:pt x="577905" y="21701"/>
                    <a:pt x="583754" y="30542"/>
                  </a:cubicBezTo>
                  <a:lnTo>
                    <a:pt x="610710" y="70833"/>
                  </a:lnTo>
                  <a:cubicBezTo>
                    <a:pt x="615109" y="77525"/>
                    <a:pt x="622713" y="81399"/>
                    <a:pt x="630712" y="81024"/>
                  </a:cubicBezTo>
                  <a:lnTo>
                    <a:pt x="679099" y="79119"/>
                  </a:lnTo>
                  <a:cubicBezTo>
                    <a:pt x="689690" y="78682"/>
                    <a:pt x="699193" y="85582"/>
                    <a:pt x="702054" y="95788"/>
                  </a:cubicBezTo>
                  <a:lnTo>
                    <a:pt x="715294" y="142461"/>
                  </a:lnTo>
                  <a:cubicBezTo>
                    <a:pt x="717406" y="150172"/>
                    <a:pt x="723408" y="156209"/>
                    <a:pt x="731106" y="158367"/>
                  </a:cubicBezTo>
                  <a:lnTo>
                    <a:pt x="777778" y="171512"/>
                  </a:lnTo>
                  <a:cubicBezTo>
                    <a:pt x="787984" y="174374"/>
                    <a:pt x="794885" y="183876"/>
                    <a:pt x="794447" y="194467"/>
                  </a:cubicBezTo>
                  <a:lnTo>
                    <a:pt x="792542" y="242949"/>
                  </a:lnTo>
                  <a:cubicBezTo>
                    <a:pt x="792240" y="250907"/>
                    <a:pt x="796101" y="258449"/>
                    <a:pt x="802734" y="262857"/>
                  </a:cubicBezTo>
                  <a:lnTo>
                    <a:pt x="843024" y="289812"/>
                  </a:lnTo>
                  <a:cubicBezTo>
                    <a:pt x="851865" y="295662"/>
                    <a:pt x="855499" y="306839"/>
                    <a:pt x="851787" y="316768"/>
                  </a:cubicBezTo>
                  <a:lnTo>
                    <a:pt x="835023" y="362298"/>
                  </a:lnTo>
                  <a:cubicBezTo>
                    <a:pt x="832247" y="369773"/>
                    <a:pt x="833584" y="378155"/>
                    <a:pt x="838548" y="384396"/>
                  </a:cubicBezTo>
                  <a:lnTo>
                    <a:pt x="868552" y="422496"/>
                  </a:lnTo>
                  <a:cubicBezTo>
                    <a:pt x="875238" y="430847"/>
                    <a:pt x="875238" y="442719"/>
                    <a:pt x="868552" y="451071"/>
                  </a:cubicBezTo>
                  <a:lnTo>
                    <a:pt x="838548" y="489171"/>
                  </a:lnTo>
                  <a:cubicBezTo>
                    <a:pt x="833602" y="495419"/>
                    <a:pt x="832266" y="503792"/>
                    <a:pt x="835023" y="511269"/>
                  </a:cubicBezTo>
                  <a:lnTo>
                    <a:pt x="851787" y="556798"/>
                  </a:lnTo>
                  <a:cubicBezTo>
                    <a:pt x="855499" y="566728"/>
                    <a:pt x="851865" y="577905"/>
                    <a:pt x="843024" y="583754"/>
                  </a:cubicBezTo>
                  <a:lnTo>
                    <a:pt x="802734" y="610710"/>
                  </a:lnTo>
                  <a:cubicBezTo>
                    <a:pt x="796100" y="615161"/>
                    <a:pt x="792244" y="622729"/>
                    <a:pt x="792542" y="630712"/>
                  </a:cubicBezTo>
                  <a:lnTo>
                    <a:pt x="794447" y="679194"/>
                  </a:lnTo>
                  <a:cubicBezTo>
                    <a:pt x="794885" y="689785"/>
                    <a:pt x="787984" y="699288"/>
                    <a:pt x="777778" y="702150"/>
                  </a:cubicBezTo>
                  <a:lnTo>
                    <a:pt x="731106" y="715294"/>
                  </a:lnTo>
                  <a:cubicBezTo>
                    <a:pt x="723431" y="717435"/>
                    <a:pt x="717435" y="723431"/>
                    <a:pt x="715294" y="731106"/>
                  </a:cubicBezTo>
                  <a:lnTo>
                    <a:pt x="702054" y="777778"/>
                  </a:lnTo>
                  <a:cubicBezTo>
                    <a:pt x="699223" y="788006"/>
                    <a:pt x="689701" y="794920"/>
                    <a:pt x="679099" y="794447"/>
                  </a:cubicBezTo>
                  <a:lnTo>
                    <a:pt x="630712" y="792542"/>
                  </a:lnTo>
                  <a:cubicBezTo>
                    <a:pt x="622721" y="792206"/>
                    <a:pt x="615135" y="796071"/>
                    <a:pt x="610710" y="802734"/>
                  </a:cubicBezTo>
                  <a:lnTo>
                    <a:pt x="583754" y="843120"/>
                  </a:lnTo>
                  <a:cubicBezTo>
                    <a:pt x="577838" y="851873"/>
                    <a:pt x="566730" y="855484"/>
                    <a:pt x="556798" y="851883"/>
                  </a:cubicBezTo>
                  <a:lnTo>
                    <a:pt x="511269" y="835023"/>
                  </a:lnTo>
                  <a:cubicBezTo>
                    <a:pt x="503792" y="832266"/>
                    <a:pt x="495419" y="833602"/>
                    <a:pt x="489171" y="838548"/>
                  </a:cubicBezTo>
                  <a:lnTo>
                    <a:pt x="451071" y="868551"/>
                  </a:lnTo>
                  <a:cubicBezTo>
                    <a:pt x="442719" y="875238"/>
                    <a:pt x="430847" y="875238"/>
                    <a:pt x="422496" y="868551"/>
                  </a:cubicBezTo>
                  <a:lnTo>
                    <a:pt x="384396" y="838548"/>
                  </a:lnTo>
                  <a:cubicBezTo>
                    <a:pt x="378147" y="833602"/>
                    <a:pt x="369774" y="832266"/>
                    <a:pt x="362298" y="835023"/>
                  </a:cubicBezTo>
                  <a:lnTo>
                    <a:pt x="316768" y="851883"/>
                  </a:lnTo>
                  <a:cubicBezTo>
                    <a:pt x="306836" y="855484"/>
                    <a:pt x="295728" y="851873"/>
                    <a:pt x="289812" y="843120"/>
                  </a:cubicBezTo>
                  <a:lnTo>
                    <a:pt x="262857" y="802734"/>
                  </a:lnTo>
                  <a:cubicBezTo>
                    <a:pt x="258431" y="796071"/>
                    <a:pt x="250846" y="792206"/>
                    <a:pt x="242854" y="792542"/>
                  </a:cubicBezTo>
                  <a:lnTo>
                    <a:pt x="194467" y="794447"/>
                  </a:lnTo>
                  <a:cubicBezTo>
                    <a:pt x="183866" y="794920"/>
                    <a:pt x="174343" y="788006"/>
                    <a:pt x="171512" y="777778"/>
                  </a:cubicBezTo>
                  <a:lnTo>
                    <a:pt x="158272" y="731106"/>
                  </a:lnTo>
                  <a:cubicBezTo>
                    <a:pt x="156132" y="723431"/>
                    <a:pt x="150135" y="717435"/>
                    <a:pt x="142461" y="715294"/>
                  </a:cubicBezTo>
                  <a:lnTo>
                    <a:pt x="95788" y="702150"/>
                  </a:lnTo>
                  <a:cubicBezTo>
                    <a:pt x="85582" y="699288"/>
                    <a:pt x="78682" y="689785"/>
                    <a:pt x="79119" y="679194"/>
                  </a:cubicBezTo>
                  <a:lnTo>
                    <a:pt x="81024" y="630712"/>
                  </a:lnTo>
                  <a:cubicBezTo>
                    <a:pt x="81323" y="622729"/>
                    <a:pt x="77467" y="615161"/>
                    <a:pt x="70833" y="610710"/>
                  </a:cubicBezTo>
                  <a:lnTo>
                    <a:pt x="30542" y="583754"/>
                  </a:lnTo>
                  <a:cubicBezTo>
                    <a:pt x="21701" y="577905"/>
                    <a:pt x="18068" y="566728"/>
                    <a:pt x="21779" y="556798"/>
                  </a:cubicBezTo>
                  <a:lnTo>
                    <a:pt x="38543" y="511269"/>
                  </a:lnTo>
                  <a:cubicBezTo>
                    <a:pt x="41300" y="503792"/>
                    <a:pt x="39965" y="495419"/>
                    <a:pt x="35019" y="489171"/>
                  </a:cubicBezTo>
                  <a:lnTo>
                    <a:pt x="5015" y="451071"/>
                  </a:lnTo>
                  <a:cubicBezTo>
                    <a:pt x="-1672" y="442719"/>
                    <a:pt x="-1672" y="430847"/>
                    <a:pt x="5015" y="422496"/>
                  </a:cubicBezTo>
                  <a:lnTo>
                    <a:pt x="35019" y="384396"/>
                  </a:lnTo>
                  <a:cubicBezTo>
                    <a:pt x="39983" y="378155"/>
                    <a:pt x="41319" y="369773"/>
                    <a:pt x="38543" y="362298"/>
                  </a:cubicBezTo>
                  <a:lnTo>
                    <a:pt x="21779" y="316768"/>
                  </a:lnTo>
                  <a:cubicBezTo>
                    <a:pt x="18068" y="306839"/>
                    <a:pt x="21701" y="295662"/>
                    <a:pt x="30542" y="289812"/>
                  </a:cubicBezTo>
                  <a:lnTo>
                    <a:pt x="70833" y="262857"/>
                  </a:lnTo>
                  <a:cubicBezTo>
                    <a:pt x="77466" y="258449"/>
                    <a:pt x="81327" y="250907"/>
                    <a:pt x="81024" y="242949"/>
                  </a:cubicBezTo>
                  <a:lnTo>
                    <a:pt x="79119" y="194467"/>
                  </a:lnTo>
                  <a:cubicBezTo>
                    <a:pt x="78682" y="183876"/>
                    <a:pt x="85582" y="174374"/>
                    <a:pt x="95788" y="171512"/>
                  </a:cubicBezTo>
                  <a:lnTo>
                    <a:pt x="142461" y="158367"/>
                  </a:lnTo>
                  <a:cubicBezTo>
                    <a:pt x="150159" y="156209"/>
                    <a:pt x="156160" y="150172"/>
                    <a:pt x="158272" y="142461"/>
                  </a:cubicBezTo>
                  <a:lnTo>
                    <a:pt x="171512" y="95788"/>
                  </a:lnTo>
                  <a:cubicBezTo>
                    <a:pt x="174374" y="85582"/>
                    <a:pt x="183876" y="78682"/>
                    <a:pt x="194467" y="79119"/>
                  </a:cubicBezTo>
                  <a:lnTo>
                    <a:pt x="242854" y="81024"/>
                  </a:lnTo>
                  <a:cubicBezTo>
                    <a:pt x="250854" y="81399"/>
                    <a:pt x="258457" y="77525"/>
                    <a:pt x="262857" y="70833"/>
                  </a:cubicBezTo>
                  <a:lnTo>
                    <a:pt x="289812" y="30542"/>
                  </a:lnTo>
                  <a:cubicBezTo>
                    <a:pt x="295661" y="21701"/>
                    <a:pt x="306839" y="18068"/>
                    <a:pt x="316768" y="21779"/>
                  </a:cubicBezTo>
                  <a:lnTo>
                    <a:pt x="362298" y="38543"/>
                  </a:lnTo>
                  <a:cubicBezTo>
                    <a:pt x="369762" y="41289"/>
                    <a:pt x="378114" y="39993"/>
                    <a:pt x="384396" y="35114"/>
                  </a:cubicBezTo>
                  <a:lnTo>
                    <a:pt x="422496" y="5015"/>
                  </a:lnTo>
                  <a:cubicBezTo>
                    <a:pt x="430847" y="-1672"/>
                    <a:pt x="442719" y="-1672"/>
                    <a:pt x="451071" y="5015"/>
                  </a:cubicBezTo>
                  <a:close/>
                </a:path>
              </a:pathLst>
            </a:custGeom>
            <a:noFill/>
            <a:ln w="12700" cap="flat">
              <a:solidFill>
                <a:srgbClr val="FFFFFF"/>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DCBFC8CF-9705-4458-99D0-B92FAE6E254D}"/>
                </a:ext>
              </a:extLst>
            </p:cNvPr>
            <p:cNvSpPr/>
            <p:nvPr/>
          </p:nvSpPr>
          <p:spPr>
            <a:xfrm>
              <a:off x="14248826" y="2974086"/>
              <a:ext cx="464438" cy="464438"/>
            </a:xfrm>
            <a:custGeom>
              <a:avLst/>
              <a:gdLst>
                <a:gd name="connsiteX0" fmla="*/ 464439 w 464438"/>
                <a:gd name="connsiteY0" fmla="*/ 232220 h 464438"/>
                <a:gd name="connsiteX1" fmla="*/ 232220 w 464438"/>
                <a:gd name="connsiteY1" fmla="*/ 464439 h 464438"/>
                <a:gd name="connsiteX2" fmla="*/ 0 w 464438"/>
                <a:gd name="connsiteY2" fmla="*/ 232220 h 464438"/>
                <a:gd name="connsiteX3" fmla="*/ 232220 w 464438"/>
                <a:gd name="connsiteY3" fmla="*/ 0 h 464438"/>
                <a:gd name="connsiteX4" fmla="*/ 464439 w 464438"/>
                <a:gd name="connsiteY4" fmla="*/ 232220 h 46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38" h="464438">
                  <a:moveTo>
                    <a:pt x="464439" y="232220"/>
                  </a:moveTo>
                  <a:cubicBezTo>
                    <a:pt x="464439" y="360471"/>
                    <a:pt x="360471" y="464439"/>
                    <a:pt x="232220" y="464439"/>
                  </a:cubicBezTo>
                  <a:cubicBezTo>
                    <a:pt x="103968" y="464439"/>
                    <a:pt x="0" y="360471"/>
                    <a:pt x="0" y="232220"/>
                  </a:cubicBezTo>
                  <a:cubicBezTo>
                    <a:pt x="0" y="103968"/>
                    <a:pt x="103968" y="0"/>
                    <a:pt x="232220" y="0"/>
                  </a:cubicBezTo>
                  <a:cubicBezTo>
                    <a:pt x="360471" y="0"/>
                    <a:pt x="464439" y="103968"/>
                    <a:pt x="464439" y="232220"/>
                  </a:cubicBezTo>
                  <a:close/>
                </a:path>
              </a:pathLst>
            </a:custGeom>
            <a:noFill/>
            <a:ln w="12700" cap="flat">
              <a:solidFill>
                <a:schemeClr val="accent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9E326FDC-82BA-4F50-923C-4DF25D4C25D7}"/>
                </a:ext>
              </a:extLst>
            </p:cNvPr>
            <p:cNvSpPr/>
            <p:nvPr/>
          </p:nvSpPr>
          <p:spPr>
            <a:xfrm>
              <a:off x="14441041" y="3680650"/>
              <a:ext cx="291676" cy="404396"/>
            </a:xfrm>
            <a:custGeom>
              <a:avLst/>
              <a:gdLst>
                <a:gd name="connsiteX0" fmla="*/ 0 w 291676"/>
                <a:gd name="connsiteY0" fmla="*/ 15526 h 404396"/>
                <a:gd name="connsiteX1" fmla="*/ 84296 w 291676"/>
                <a:gd name="connsiteY1" fmla="*/ 386525 h 404396"/>
                <a:gd name="connsiteX2" fmla="*/ 111769 w 291676"/>
                <a:gd name="connsiteY2" fmla="*/ 403820 h 404396"/>
                <a:gd name="connsiteX3" fmla="*/ 126397 w 291676"/>
                <a:gd name="connsiteY3" fmla="*/ 393192 h 404396"/>
                <a:gd name="connsiteX4" fmla="*/ 163735 w 291676"/>
                <a:gd name="connsiteY4" fmla="*/ 330327 h 404396"/>
                <a:gd name="connsiteX5" fmla="*/ 195064 w 291676"/>
                <a:gd name="connsiteY5" fmla="*/ 322351 h 404396"/>
                <a:gd name="connsiteX6" fmla="*/ 196501 w 291676"/>
                <a:gd name="connsiteY6" fmla="*/ 323279 h 404396"/>
                <a:gd name="connsiteX7" fmla="*/ 255651 w 291676"/>
                <a:gd name="connsiteY7" fmla="*/ 364712 h 404396"/>
                <a:gd name="connsiteX8" fmla="*/ 287592 w 291676"/>
                <a:gd name="connsiteY8" fmla="*/ 358911 h 404396"/>
                <a:gd name="connsiteX9" fmla="*/ 291179 w 291676"/>
                <a:gd name="connsiteY9" fmla="*/ 341090 h 404396"/>
                <a:gd name="connsiteX10" fmla="*/ 217742 w 291676"/>
                <a:gd name="connsiteY10" fmla="*/ 0 h 40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676" h="404396">
                  <a:moveTo>
                    <a:pt x="0" y="15526"/>
                  </a:moveTo>
                  <a:lnTo>
                    <a:pt x="84296" y="386525"/>
                  </a:lnTo>
                  <a:cubicBezTo>
                    <a:pt x="87107" y="398887"/>
                    <a:pt x="99407" y="406630"/>
                    <a:pt x="111769" y="403820"/>
                  </a:cubicBezTo>
                  <a:cubicBezTo>
                    <a:pt x="117894" y="402428"/>
                    <a:pt x="123180" y="398587"/>
                    <a:pt x="126397" y="393192"/>
                  </a:cubicBezTo>
                  <a:lnTo>
                    <a:pt x="163735" y="330327"/>
                  </a:lnTo>
                  <a:cubicBezTo>
                    <a:pt x="170184" y="319473"/>
                    <a:pt x="184210" y="315902"/>
                    <a:pt x="195064" y="322351"/>
                  </a:cubicBezTo>
                  <a:cubicBezTo>
                    <a:pt x="195554" y="322642"/>
                    <a:pt x="196034" y="322952"/>
                    <a:pt x="196501" y="323279"/>
                  </a:cubicBezTo>
                  <a:lnTo>
                    <a:pt x="255651" y="364712"/>
                  </a:lnTo>
                  <a:cubicBezTo>
                    <a:pt x="266073" y="371931"/>
                    <a:pt x="280374" y="369333"/>
                    <a:pt x="287592" y="358911"/>
                  </a:cubicBezTo>
                  <a:cubicBezTo>
                    <a:pt x="291189" y="353718"/>
                    <a:pt x="292487" y="347271"/>
                    <a:pt x="291179" y="341090"/>
                  </a:cubicBezTo>
                  <a:lnTo>
                    <a:pt x="217742" y="0"/>
                  </a:lnTo>
                </a:path>
              </a:pathLst>
            </a:custGeom>
            <a:noFill/>
            <a:ln w="12700" cap="flat">
              <a:solidFill>
                <a:srgbClr val="FFFFFF"/>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6D7E1C8B-2916-4999-9116-031EC6FF62AA}"/>
                </a:ext>
              </a:extLst>
            </p:cNvPr>
            <p:cNvSpPr/>
            <p:nvPr/>
          </p:nvSpPr>
          <p:spPr>
            <a:xfrm>
              <a:off x="14183840" y="3646170"/>
              <a:ext cx="236816" cy="438061"/>
            </a:xfrm>
            <a:custGeom>
              <a:avLst/>
              <a:gdLst>
                <a:gd name="connsiteX0" fmla="*/ 81083 w 236816"/>
                <a:gd name="connsiteY0" fmla="*/ 0 h 438061"/>
                <a:gd name="connsiteX1" fmla="*/ 502 w 236816"/>
                <a:gd name="connsiteY1" fmla="*/ 375571 h 438061"/>
                <a:gd name="connsiteX2" fmla="*/ 18209 w 236816"/>
                <a:gd name="connsiteY2" fmla="*/ 402780 h 438061"/>
                <a:gd name="connsiteX3" fmla="*/ 36030 w 236816"/>
                <a:gd name="connsiteY3" fmla="*/ 399193 h 438061"/>
                <a:gd name="connsiteX4" fmla="*/ 95180 w 236816"/>
                <a:gd name="connsiteY4" fmla="*/ 357759 h 438061"/>
                <a:gd name="connsiteX5" fmla="*/ 127018 w 236816"/>
                <a:gd name="connsiteY5" fmla="*/ 363371 h 438061"/>
                <a:gd name="connsiteX6" fmla="*/ 127946 w 236816"/>
                <a:gd name="connsiteY6" fmla="*/ 364808 h 438061"/>
                <a:gd name="connsiteX7" fmla="*/ 164903 w 236816"/>
                <a:gd name="connsiteY7" fmla="*/ 426910 h 438061"/>
                <a:gd name="connsiteX8" fmla="*/ 196397 w 236816"/>
                <a:gd name="connsiteY8" fmla="*/ 434788 h 438061"/>
                <a:gd name="connsiteX9" fmla="*/ 207004 w 236816"/>
                <a:gd name="connsiteY9" fmla="*/ 420052 h 438061"/>
                <a:gd name="connsiteX10" fmla="*/ 236817 w 236816"/>
                <a:gd name="connsiteY10" fmla="*/ 281273 h 4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16" h="438061">
                  <a:moveTo>
                    <a:pt x="81083" y="0"/>
                  </a:moveTo>
                  <a:lnTo>
                    <a:pt x="502" y="375571"/>
                  </a:lnTo>
                  <a:cubicBezTo>
                    <a:pt x="-2122" y="387974"/>
                    <a:pt x="5806" y="400156"/>
                    <a:pt x="18209" y="402780"/>
                  </a:cubicBezTo>
                  <a:cubicBezTo>
                    <a:pt x="24390" y="404087"/>
                    <a:pt x="30836" y="402790"/>
                    <a:pt x="36030" y="399193"/>
                  </a:cubicBezTo>
                  <a:lnTo>
                    <a:pt x="95180" y="357759"/>
                  </a:lnTo>
                  <a:cubicBezTo>
                    <a:pt x="105522" y="350517"/>
                    <a:pt x="119776" y="353029"/>
                    <a:pt x="127018" y="363371"/>
                  </a:cubicBezTo>
                  <a:cubicBezTo>
                    <a:pt x="127345" y="363838"/>
                    <a:pt x="127655" y="364317"/>
                    <a:pt x="127946" y="364808"/>
                  </a:cubicBezTo>
                  <a:lnTo>
                    <a:pt x="164903" y="426910"/>
                  </a:lnTo>
                  <a:cubicBezTo>
                    <a:pt x="171425" y="437782"/>
                    <a:pt x="185525" y="441309"/>
                    <a:pt x="196397" y="434788"/>
                  </a:cubicBezTo>
                  <a:cubicBezTo>
                    <a:pt x="201807" y="431542"/>
                    <a:pt x="205643" y="426213"/>
                    <a:pt x="207004" y="420052"/>
                  </a:cubicBezTo>
                  <a:lnTo>
                    <a:pt x="236817" y="281273"/>
                  </a:lnTo>
                </a:path>
              </a:pathLst>
            </a:custGeom>
            <a:noFill/>
            <a:ln w="12700" cap="flat">
              <a:solidFill>
                <a:srgbClr val="FFFFFF"/>
              </a:solidFill>
              <a:prstDash val="solid"/>
              <a:round/>
            </a:ln>
          </p:spPr>
          <p:txBody>
            <a:bodyPr rtlCol="0" anchor="ctr"/>
            <a:lstStyle/>
            <a:p>
              <a:endParaRPr lang="en-US" dirty="0"/>
            </a:p>
          </p:txBody>
        </p:sp>
      </p:grpSp>
      <p:cxnSp>
        <p:nvCxnSpPr>
          <p:cNvPr id="132" name="Connector: Elbow 131">
            <a:extLst>
              <a:ext uri="{FF2B5EF4-FFF2-40B4-BE49-F238E27FC236}">
                <a16:creationId xmlns:a16="http://schemas.microsoft.com/office/drawing/2014/main" id="{18E75259-0DB3-4134-818F-C8DA52EC692F}"/>
              </a:ext>
            </a:extLst>
          </p:cNvPr>
          <p:cNvCxnSpPr>
            <a:cxnSpLocks/>
            <a:endCxn id="126" idx="0"/>
          </p:cNvCxnSpPr>
          <p:nvPr/>
        </p:nvCxnSpPr>
        <p:spPr>
          <a:xfrm>
            <a:off x="2629610" y="1899577"/>
            <a:ext cx="366173" cy="751730"/>
          </a:xfrm>
          <a:prstGeom prst="bentConnector2">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E7A94EA3-2ECE-40AC-AEAC-BC158C3F204C}"/>
              </a:ext>
            </a:extLst>
          </p:cNvPr>
          <p:cNvCxnSpPr>
            <a:cxnSpLocks/>
            <a:endCxn id="126" idx="2"/>
          </p:cNvCxnSpPr>
          <p:nvPr/>
        </p:nvCxnSpPr>
        <p:spPr>
          <a:xfrm flipV="1">
            <a:off x="2629610" y="2935237"/>
            <a:ext cx="366173" cy="751731"/>
          </a:xfrm>
          <a:prstGeom prst="bentConnector2">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89C7EB43-FF76-4353-BECE-D6F11ACDF779}"/>
              </a:ext>
            </a:extLst>
          </p:cNvPr>
          <p:cNvCxnSpPr>
            <a:cxnSpLocks/>
            <a:endCxn id="126" idx="1"/>
          </p:cNvCxnSpPr>
          <p:nvPr/>
        </p:nvCxnSpPr>
        <p:spPr>
          <a:xfrm>
            <a:off x="2629610" y="2793272"/>
            <a:ext cx="224208"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68C1631-66C1-4B38-B403-133E48E5D36F}"/>
              </a:ext>
            </a:extLst>
          </p:cNvPr>
          <p:cNvCxnSpPr>
            <a:cxnSpLocks/>
          </p:cNvCxnSpPr>
          <p:nvPr/>
        </p:nvCxnSpPr>
        <p:spPr>
          <a:xfrm>
            <a:off x="3137748" y="2793272"/>
            <a:ext cx="4200137" cy="1"/>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 name="Inspect…">
            <a:extLst>
              <a:ext uri="{FF2B5EF4-FFF2-40B4-BE49-F238E27FC236}">
                <a16:creationId xmlns:a16="http://schemas.microsoft.com/office/drawing/2014/main" id="{8AFB2A2E-75E0-4250-9310-165705115702}"/>
              </a:ext>
            </a:extLst>
          </p:cNvPr>
          <p:cNvSpPr txBox="1"/>
          <p:nvPr/>
        </p:nvSpPr>
        <p:spPr>
          <a:xfrm>
            <a:off x="3265741" y="2892783"/>
            <a:ext cx="465878" cy="4789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573" tIns="8573" rIns="8573" bIns="8573" numCol="1" anchor="t">
            <a:spAutoFit/>
          </a:bodyPr>
          <a:lstStyle/>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Inspect</a:t>
            </a:r>
          </a:p>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Data and fill gaps</a:t>
            </a:r>
            <a:endParaRPr sz="750" kern="0" spc="56" dirty="0">
              <a:ea typeface="Amazon Ember Medium"/>
              <a:cs typeface="Arial" panose="020B0604020202020204" pitchFamily="34" charset="0"/>
              <a:sym typeface="Amazon Ember Medium"/>
            </a:endParaRPr>
          </a:p>
        </p:txBody>
      </p:sp>
      <p:sp>
        <p:nvSpPr>
          <p:cNvPr id="10" name="Identify…">
            <a:extLst>
              <a:ext uri="{FF2B5EF4-FFF2-40B4-BE49-F238E27FC236}">
                <a16:creationId xmlns:a16="http://schemas.microsoft.com/office/drawing/2014/main" id="{2DF84DC3-A192-4D82-A00D-92B5DDECA310}"/>
              </a:ext>
            </a:extLst>
          </p:cNvPr>
          <p:cNvSpPr txBox="1"/>
          <p:nvPr/>
        </p:nvSpPr>
        <p:spPr>
          <a:xfrm>
            <a:off x="3799482" y="2901807"/>
            <a:ext cx="452241" cy="2481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8573" tIns="8573" rIns="8573" bIns="8573" numCol="1" anchor="t">
            <a:spAutoFit/>
          </a:bodyPr>
          <a:lstStyle/>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Identify</a:t>
            </a:r>
          </a:p>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features</a:t>
            </a:r>
            <a:endParaRPr sz="750" kern="0" spc="56" dirty="0">
              <a:ea typeface="Amazon Ember Medium"/>
              <a:cs typeface="Arial" panose="020B0604020202020204" pitchFamily="34" charset="0"/>
              <a:sym typeface="Amazon Ember Medium"/>
            </a:endParaRPr>
          </a:p>
        </p:txBody>
      </p:sp>
      <p:sp>
        <p:nvSpPr>
          <p:cNvPr id="11" name="Select…">
            <a:extLst>
              <a:ext uri="{FF2B5EF4-FFF2-40B4-BE49-F238E27FC236}">
                <a16:creationId xmlns:a16="http://schemas.microsoft.com/office/drawing/2014/main" id="{0B5014C8-4DF9-4894-9A66-DFD95BD67358}"/>
              </a:ext>
            </a:extLst>
          </p:cNvPr>
          <p:cNvSpPr txBox="1"/>
          <p:nvPr/>
        </p:nvSpPr>
        <p:spPr>
          <a:xfrm>
            <a:off x="4412348" y="2892782"/>
            <a:ext cx="496226" cy="3635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573" tIns="8573" rIns="8573" bIns="8573" numCol="1" anchor="t">
            <a:spAutoFit/>
          </a:bodyPr>
          <a:lstStyle/>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Add built-in data sets</a:t>
            </a:r>
          </a:p>
        </p:txBody>
      </p:sp>
      <p:sp>
        <p:nvSpPr>
          <p:cNvPr id="13" name="Train…">
            <a:extLst>
              <a:ext uri="{FF2B5EF4-FFF2-40B4-BE49-F238E27FC236}">
                <a16:creationId xmlns:a16="http://schemas.microsoft.com/office/drawing/2014/main" id="{8FE20CD3-98E0-4A92-8F92-FEA4DAAE1F5D}"/>
              </a:ext>
            </a:extLst>
          </p:cNvPr>
          <p:cNvSpPr txBox="1"/>
          <p:nvPr/>
        </p:nvSpPr>
        <p:spPr>
          <a:xfrm>
            <a:off x="4956891" y="2882200"/>
            <a:ext cx="607220" cy="3635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573" tIns="8573" rIns="8573" bIns="8573" numCol="1" anchor="t">
            <a:spAutoFit/>
          </a:bodyPr>
          <a:lstStyle/>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Select </a:t>
            </a:r>
          </a:p>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hyper-parameters</a:t>
            </a:r>
          </a:p>
        </p:txBody>
      </p:sp>
      <p:sp>
        <p:nvSpPr>
          <p:cNvPr id="14" name="Optimize…">
            <a:extLst>
              <a:ext uri="{FF2B5EF4-FFF2-40B4-BE49-F238E27FC236}">
                <a16:creationId xmlns:a16="http://schemas.microsoft.com/office/drawing/2014/main" id="{4B88EAE1-B0B3-46F7-B900-C7D1D95CBB8A}"/>
              </a:ext>
            </a:extLst>
          </p:cNvPr>
          <p:cNvSpPr txBox="1"/>
          <p:nvPr/>
        </p:nvSpPr>
        <p:spPr>
          <a:xfrm>
            <a:off x="5553955" y="2888803"/>
            <a:ext cx="478724" cy="4789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573" tIns="8573" rIns="8573" bIns="8573" numCol="1" anchor="t">
            <a:spAutoFit/>
          </a:bodyPr>
          <a:lstStyle/>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Train and optimize</a:t>
            </a:r>
          </a:p>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models</a:t>
            </a:r>
            <a:endParaRPr sz="750" kern="0" spc="56" dirty="0">
              <a:ea typeface="Amazon Ember Medium"/>
              <a:cs typeface="Arial" panose="020B0604020202020204" pitchFamily="34" charset="0"/>
              <a:sym typeface="Amazon Ember Medium"/>
            </a:endParaRPr>
          </a:p>
        </p:txBody>
      </p:sp>
      <p:sp>
        <p:nvSpPr>
          <p:cNvPr id="15" name="Build…">
            <a:extLst>
              <a:ext uri="{FF2B5EF4-FFF2-40B4-BE49-F238E27FC236}">
                <a16:creationId xmlns:a16="http://schemas.microsoft.com/office/drawing/2014/main" id="{57DF6625-EB11-4DE9-A59A-FD89738384E3}"/>
              </a:ext>
            </a:extLst>
          </p:cNvPr>
          <p:cNvSpPr txBox="1"/>
          <p:nvPr/>
        </p:nvSpPr>
        <p:spPr>
          <a:xfrm>
            <a:off x="6009373" y="2888803"/>
            <a:ext cx="633510" cy="3635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573" tIns="8573" rIns="8573" bIns="8573" numCol="1" anchor="t">
            <a:spAutoFit/>
          </a:bodyPr>
          <a:lstStyle/>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Select from multiple algorithms</a:t>
            </a:r>
          </a:p>
        </p:txBody>
      </p:sp>
      <p:sp>
        <p:nvSpPr>
          <p:cNvPr id="17" name="Host…">
            <a:extLst>
              <a:ext uri="{FF2B5EF4-FFF2-40B4-BE49-F238E27FC236}">
                <a16:creationId xmlns:a16="http://schemas.microsoft.com/office/drawing/2014/main" id="{82905C50-FAF5-4F0D-8799-1474BDF7741E}"/>
              </a:ext>
            </a:extLst>
          </p:cNvPr>
          <p:cNvSpPr txBox="1"/>
          <p:nvPr/>
        </p:nvSpPr>
        <p:spPr>
          <a:xfrm>
            <a:off x="6619577" y="2894730"/>
            <a:ext cx="545303" cy="2481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573" tIns="8573" rIns="8573" bIns="8573" numCol="1" anchor="t">
            <a:spAutoFit/>
          </a:bodyPr>
          <a:lstStyle/>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Host</a:t>
            </a:r>
          </a:p>
          <a:p>
            <a:pPr algn="ctr" hangingPunct="0">
              <a:defRPr sz="4000" spc="300">
                <a:solidFill>
                  <a:srgbClr val="FFFFFF"/>
                </a:solidFill>
                <a:latin typeface="Amazon Ember Medium"/>
                <a:ea typeface="Amazon Ember Medium"/>
                <a:cs typeface="Amazon Ember Medium"/>
                <a:sym typeface="Amazon Ember Medium"/>
              </a:defRPr>
            </a:pPr>
            <a:r>
              <a:rPr lang="en-US" sz="750" kern="0" spc="56" dirty="0">
                <a:ea typeface="Amazon Ember Medium"/>
                <a:cs typeface="Arial" panose="020B0604020202020204" pitchFamily="34" charset="0"/>
                <a:sym typeface="Amazon Ember Medium"/>
              </a:rPr>
              <a:t>models</a:t>
            </a:r>
          </a:p>
        </p:txBody>
      </p:sp>
      <p:sp>
        <p:nvSpPr>
          <p:cNvPr id="19" name="Oval 67">
            <a:extLst>
              <a:ext uri="{FF2B5EF4-FFF2-40B4-BE49-F238E27FC236}">
                <a16:creationId xmlns:a16="http://schemas.microsoft.com/office/drawing/2014/main" id="{A7654E45-347C-4491-A32A-1677E4571CE2}"/>
              </a:ext>
            </a:extLst>
          </p:cNvPr>
          <p:cNvSpPr/>
          <p:nvPr/>
        </p:nvSpPr>
        <p:spPr>
          <a:xfrm>
            <a:off x="3467466" y="2756696"/>
            <a:ext cx="73152" cy="73152"/>
          </a:xfrm>
          <a:prstGeom prst="ellipse">
            <a:avLst/>
          </a:prstGeom>
          <a:solidFill>
            <a:schemeClr val="accent4"/>
          </a:solidFill>
          <a:ln w="12700" cap="flat">
            <a:noFill/>
            <a:miter lim="400000"/>
          </a:ln>
          <a:effectLst/>
        </p:spPr>
        <p:txBody>
          <a:bodyPr wrap="square" lIns="8573" tIns="8573" rIns="8573" bIns="8573" numCol="1" anchor="ctr">
            <a:noAutofit/>
          </a:bodyPr>
          <a:lstStyle/>
          <a:p>
            <a:pPr algn="ctr" defTabSz="171466" hangingPunct="0">
              <a:defRPr>
                <a:solidFill>
                  <a:srgbClr val="FFFFFF"/>
                </a:solidFill>
                <a:latin typeface="+mj-lt"/>
                <a:ea typeface="+mj-ea"/>
                <a:cs typeface="+mj-cs"/>
                <a:sym typeface="Calibri"/>
              </a:defRPr>
            </a:pPr>
            <a:endParaRPr sz="338" kern="0" dirty="0">
              <a:ea typeface="Calibri"/>
              <a:cs typeface="Arial" panose="020B0604020202020204" pitchFamily="34" charset="0"/>
              <a:sym typeface="Calibri"/>
            </a:endParaRPr>
          </a:p>
        </p:txBody>
      </p:sp>
      <p:sp>
        <p:nvSpPr>
          <p:cNvPr id="155" name="Oval 67">
            <a:extLst>
              <a:ext uri="{FF2B5EF4-FFF2-40B4-BE49-F238E27FC236}">
                <a16:creationId xmlns:a16="http://schemas.microsoft.com/office/drawing/2014/main" id="{E730EE74-2D69-43EB-B29B-E79806719216}"/>
              </a:ext>
            </a:extLst>
          </p:cNvPr>
          <p:cNvSpPr/>
          <p:nvPr/>
        </p:nvSpPr>
        <p:spPr>
          <a:xfrm>
            <a:off x="3989026" y="2756696"/>
            <a:ext cx="73152" cy="73152"/>
          </a:xfrm>
          <a:prstGeom prst="ellipse">
            <a:avLst/>
          </a:prstGeom>
          <a:solidFill>
            <a:schemeClr val="accent4"/>
          </a:solidFill>
          <a:ln w="12700" cap="flat">
            <a:noFill/>
            <a:miter lim="400000"/>
          </a:ln>
          <a:effectLst/>
        </p:spPr>
        <p:txBody>
          <a:bodyPr wrap="square" lIns="8573" tIns="8573" rIns="8573" bIns="8573" numCol="1" anchor="ctr">
            <a:noAutofit/>
          </a:bodyPr>
          <a:lstStyle/>
          <a:p>
            <a:pPr algn="ctr" defTabSz="171466" hangingPunct="0">
              <a:defRPr>
                <a:solidFill>
                  <a:srgbClr val="FFFFFF"/>
                </a:solidFill>
                <a:latin typeface="+mj-lt"/>
                <a:ea typeface="+mj-ea"/>
                <a:cs typeface="+mj-cs"/>
                <a:sym typeface="Calibri"/>
              </a:defRPr>
            </a:pPr>
            <a:endParaRPr sz="338" kern="0" dirty="0">
              <a:ea typeface="Calibri"/>
              <a:cs typeface="Arial" panose="020B0604020202020204" pitchFamily="34" charset="0"/>
              <a:sym typeface="Calibri"/>
            </a:endParaRPr>
          </a:p>
        </p:txBody>
      </p:sp>
      <p:sp>
        <p:nvSpPr>
          <p:cNvPr id="156" name="Oval 67">
            <a:extLst>
              <a:ext uri="{FF2B5EF4-FFF2-40B4-BE49-F238E27FC236}">
                <a16:creationId xmlns:a16="http://schemas.microsoft.com/office/drawing/2014/main" id="{B2E77C64-2C79-4F10-AABA-355112B8CE9C}"/>
              </a:ext>
            </a:extLst>
          </p:cNvPr>
          <p:cNvSpPr/>
          <p:nvPr/>
        </p:nvSpPr>
        <p:spPr>
          <a:xfrm>
            <a:off x="4623884" y="2756696"/>
            <a:ext cx="73152" cy="73152"/>
          </a:xfrm>
          <a:prstGeom prst="ellipse">
            <a:avLst/>
          </a:prstGeom>
          <a:solidFill>
            <a:schemeClr val="accent4"/>
          </a:solidFill>
          <a:ln w="12700" cap="flat">
            <a:noFill/>
            <a:miter lim="400000"/>
          </a:ln>
          <a:effectLst/>
        </p:spPr>
        <p:txBody>
          <a:bodyPr wrap="square" lIns="8573" tIns="8573" rIns="8573" bIns="8573" numCol="1" anchor="ctr">
            <a:noAutofit/>
          </a:bodyPr>
          <a:lstStyle/>
          <a:p>
            <a:pPr algn="ctr" defTabSz="171466" hangingPunct="0">
              <a:defRPr>
                <a:solidFill>
                  <a:srgbClr val="FFFFFF"/>
                </a:solidFill>
                <a:latin typeface="+mj-lt"/>
                <a:ea typeface="+mj-ea"/>
                <a:cs typeface="+mj-cs"/>
                <a:sym typeface="Calibri"/>
              </a:defRPr>
            </a:pPr>
            <a:endParaRPr sz="338" kern="0" dirty="0">
              <a:ea typeface="Calibri"/>
              <a:cs typeface="Arial" panose="020B0604020202020204" pitchFamily="34" charset="0"/>
              <a:sym typeface="Calibri"/>
            </a:endParaRPr>
          </a:p>
        </p:txBody>
      </p:sp>
      <p:sp>
        <p:nvSpPr>
          <p:cNvPr id="157" name="Oval 67">
            <a:extLst>
              <a:ext uri="{FF2B5EF4-FFF2-40B4-BE49-F238E27FC236}">
                <a16:creationId xmlns:a16="http://schemas.microsoft.com/office/drawing/2014/main" id="{F28D4545-77AF-47C4-BD23-78B3BA820EC8}"/>
              </a:ext>
            </a:extLst>
          </p:cNvPr>
          <p:cNvSpPr/>
          <p:nvPr/>
        </p:nvSpPr>
        <p:spPr>
          <a:xfrm>
            <a:off x="5223925" y="2756696"/>
            <a:ext cx="73152" cy="73152"/>
          </a:xfrm>
          <a:prstGeom prst="ellipse">
            <a:avLst/>
          </a:prstGeom>
          <a:solidFill>
            <a:schemeClr val="accent4"/>
          </a:solidFill>
          <a:ln w="12700" cap="flat">
            <a:noFill/>
            <a:miter lim="400000"/>
          </a:ln>
          <a:effectLst/>
        </p:spPr>
        <p:txBody>
          <a:bodyPr wrap="square" lIns="8573" tIns="8573" rIns="8573" bIns="8573" numCol="1" anchor="ctr">
            <a:noAutofit/>
          </a:bodyPr>
          <a:lstStyle/>
          <a:p>
            <a:pPr algn="ctr" defTabSz="171466" hangingPunct="0">
              <a:defRPr>
                <a:solidFill>
                  <a:srgbClr val="FFFFFF"/>
                </a:solidFill>
                <a:latin typeface="+mj-lt"/>
                <a:ea typeface="+mj-ea"/>
                <a:cs typeface="+mj-cs"/>
                <a:sym typeface="Calibri"/>
              </a:defRPr>
            </a:pPr>
            <a:endParaRPr sz="338" kern="0" dirty="0">
              <a:ea typeface="Calibri"/>
              <a:cs typeface="Arial" panose="020B0604020202020204" pitchFamily="34" charset="0"/>
              <a:sym typeface="Calibri"/>
            </a:endParaRPr>
          </a:p>
        </p:txBody>
      </p:sp>
      <p:sp>
        <p:nvSpPr>
          <p:cNvPr id="158" name="Oval 67">
            <a:extLst>
              <a:ext uri="{FF2B5EF4-FFF2-40B4-BE49-F238E27FC236}">
                <a16:creationId xmlns:a16="http://schemas.microsoft.com/office/drawing/2014/main" id="{04911472-14EF-4C5F-ADEE-D62653B7B574}"/>
              </a:ext>
            </a:extLst>
          </p:cNvPr>
          <p:cNvSpPr/>
          <p:nvPr/>
        </p:nvSpPr>
        <p:spPr>
          <a:xfrm>
            <a:off x="5756738" y="2756696"/>
            <a:ext cx="73152" cy="73152"/>
          </a:xfrm>
          <a:prstGeom prst="ellipse">
            <a:avLst/>
          </a:prstGeom>
          <a:solidFill>
            <a:schemeClr val="accent4"/>
          </a:solidFill>
          <a:ln w="12700" cap="flat">
            <a:noFill/>
            <a:miter lim="400000"/>
          </a:ln>
          <a:effectLst/>
        </p:spPr>
        <p:txBody>
          <a:bodyPr wrap="square" lIns="8573" tIns="8573" rIns="8573" bIns="8573" numCol="1" anchor="ctr">
            <a:noAutofit/>
          </a:bodyPr>
          <a:lstStyle/>
          <a:p>
            <a:pPr algn="ctr" defTabSz="171466" hangingPunct="0">
              <a:defRPr>
                <a:solidFill>
                  <a:srgbClr val="FFFFFF"/>
                </a:solidFill>
                <a:latin typeface="+mj-lt"/>
                <a:ea typeface="+mj-ea"/>
                <a:cs typeface="+mj-cs"/>
                <a:sym typeface="Calibri"/>
              </a:defRPr>
            </a:pPr>
            <a:endParaRPr sz="338" kern="0" dirty="0">
              <a:ea typeface="Calibri"/>
              <a:cs typeface="Arial" panose="020B0604020202020204" pitchFamily="34" charset="0"/>
              <a:sym typeface="Calibri"/>
            </a:endParaRPr>
          </a:p>
        </p:txBody>
      </p:sp>
      <p:sp>
        <p:nvSpPr>
          <p:cNvPr id="159" name="Oval 67">
            <a:extLst>
              <a:ext uri="{FF2B5EF4-FFF2-40B4-BE49-F238E27FC236}">
                <a16:creationId xmlns:a16="http://schemas.microsoft.com/office/drawing/2014/main" id="{DEAB9E96-73EC-42BB-8A7C-F9FF510E58C6}"/>
              </a:ext>
            </a:extLst>
          </p:cNvPr>
          <p:cNvSpPr/>
          <p:nvPr/>
        </p:nvSpPr>
        <p:spPr>
          <a:xfrm>
            <a:off x="6289551" y="2756696"/>
            <a:ext cx="73152" cy="73152"/>
          </a:xfrm>
          <a:prstGeom prst="ellipse">
            <a:avLst/>
          </a:prstGeom>
          <a:solidFill>
            <a:schemeClr val="accent4"/>
          </a:solidFill>
          <a:ln w="12700" cap="flat">
            <a:noFill/>
            <a:miter lim="400000"/>
          </a:ln>
          <a:effectLst/>
        </p:spPr>
        <p:txBody>
          <a:bodyPr wrap="square" lIns="8573" tIns="8573" rIns="8573" bIns="8573" numCol="1" anchor="ctr">
            <a:noAutofit/>
          </a:bodyPr>
          <a:lstStyle/>
          <a:p>
            <a:pPr algn="ctr" defTabSz="171466" hangingPunct="0">
              <a:defRPr>
                <a:solidFill>
                  <a:srgbClr val="FFFFFF"/>
                </a:solidFill>
                <a:latin typeface="+mj-lt"/>
                <a:ea typeface="+mj-ea"/>
                <a:cs typeface="+mj-cs"/>
                <a:sym typeface="Calibri"/>
              </a:defRPr>
            </a:pPr>
            <a:endParaRPr sz="338" kern="0" dirty="0">
              <a:ea typeface="Calibri"/>
              <a:cs typeface="Arial" panose="020B0604020202020204" pitchFamily="34" charset="0"/>
              <a:sym typeface="Calibri"/>
            </a:endParaRPr>
          </a:p>
        </p:txBody>
      </p:sp>
      <p:sp>
        <p:nvSpPr>
          <p:cNvPr id="160" name="Oval 67">
            <a:extLst>
              <a:ext uri="{FF2B5EF4-FFF2-40B4-BE49-F238E27FC236}">
                <a16:creationId xmlns:a16="http://schemas.microsoft.com/office/drawing/2014/main" id="{84A20928-50F4-458C-9E77-A2E5256C5C0A}"/>
              </a:ext>
            </a:extLst>
          </p:cNvPr>
          <p:cNvSpPr/>
          <p:nvPr/>
        </p:nvSpPr>
        <p:spPr>
          <a:xfrm>
            <a:off x="6855652" y="2756696"/>
            <a:ext cx="73152" cy="73152"/>
          </a:xfrm>
          <a:prstGeom prst="ellipse">
            <a:avLst/>
          </a:prstGeom>
          <a:solidFill>
            <a:schemeClr val="accent4"/>
          </a:solidFill>
          <a:ln w="12700" cap="flat">
            <a:noFill/>
            <a:miter lim="400000"/>
          </a:ln>
          <a:effectLst/>
        </p:spPr>
        <p:txBody>
          <a:bodyPr wrap="square" lIns="8573" tIns="8573" rIns="8573" bIns="8573" numCol="1" anchor="ctr">
            <a:noAutofit/>
          </a:bodyPr>
          <a:lstStyle/>
          <a:p>
            <a:pPr algn="ctr" defTabSz="171466" hangingPunct="0">
              <a:defRPr>
                <a:solidFill>
                  <a:srgbClr val="FFFFFF"/>
                </a:solidFill>
                <a:latin typeface="+mj-lt"/>
                <a:ea typeface="+mj-ea"/>
                <a:cs typeface="+mj-cs"/>
                <a:sym typeface="Calibri"/>
              </a:defRPr>
            </a:pPr>
            <a:endParaRPr sz="338" kern="0" dirty="0">
              <a:ea typeface="Calibri"/>
              <a:cs typeface="Arial" panose="020B0604020202020204" pitchFamily="34" charset="0"/>
              <a:sym typeface="Calibri"/>
            </a:endParaRPr>
          </a:p>
        </p:txBody>
      </p:sp>
      <p:sp>
        <p:nvSpPr>
          <p:cNvPr id="22" name="v">
            <a:extLst>
              <a:ext uri="{FF2B5EF4-FFF2-40B4-BE49-F238E27FC236}">
                <a16:creationId xmlns:a16="http://schemas.microsoft.com/office/drawing/2014/main" id="{F75EF071-20D5-4076-8624-53CF3C3C67EA}"/>
              </a:ext>
            </a:extLst>
          </p:cNvPr>
          <p:cNvSpPr/>
          <p:nvPr/>
        </p:nvSpPr>
        <p:spPr>
          <a:xfrm>
            <a:off x="3078025" y="1773765"/>
            <a:ext cx="5724144" cy="2039112"/>
          </a:xfrm>
          <a:prstGeom prst="roundRect">
            <a:avLst>
              <a:gd name="adj" fmla="val 7956"/>
            </a:avLst>
          </a:prstGeom>
          <a:ln w="12700" cap="rnd">
            <a:solidFill>
              <a:schemeClr val="accent1"/>
            </a:solidFill>
            <a:prstDash val="dash"/>
          </a:ln>
        </p:spPr>
        <p:txBody>
          <a:bodyPr lIns="8573" tIns="8573" rIns="8573" bIns="8573" anchor="ctr"/>
          <a:lstStyle/>
          <a:p>
            <a:pPr hangingPunct="0">
              <a:defRPr>
                <a:solidFill>
                  <a:srgbClr val="FFFFFF"/>
                </a:solidFill>
                <a:latin typeface="+mj-lt"/>
                <a:ea typeface="+mj-ea"/>
                <a:cs typeface="+mj-cs"/>
                <a:sym typeface="Calibri"/>
              </a:defRPr>
            </a:pPr>
            <a:endParaRPr sz="338" kern="0" dirty="0">
              <a:ea typeface="Calibri"/>
              <a:cs typeface="Arial" panose="020B0604020202020204" pitchFamily="34" charset="0"/>
              <a:sym typeface="Calibri"/>
            </a:endParaRPr>
          </a:p>
        </p:txBody>
      </p:sp>
      <p:sp>
        <p:nvSpPr>
          <p:cNvPr id="81" name="Amazon…">
            <a:extLst>
              <a:ext uri="{FF2B5EF4-FFF2-40B4-BE49-F238E27FC236}">
                <a16:creationId xmlns:a16="http://schemas.microsoft.com/office/drawing/2014/main" id="{EDBBD5B2-EE19-46E7-BCB1-1CCE9D38E9C1}"/>
              </a:ext>
            </a:extLst>
          </p:cNvPr>
          <p:cNvSpPr txBox="1"/>
          <p:nvPr/>
        </p:nvSpPr>
        <p:spPr>
          <a:xfrm>
            <a:off x="4412348" y="2186845"/>
            <a:ext cx="1650936" cy="201979"/>
          </a:xfrm>
          <a:prstGeom prst="rect">
            <a:avLst/>
          </a:prstGeom>
          <a:ln w="12700">
            <a:noFill/>
            <a:miter lim="400000"/>
          </a:ln>
          <a:extLst>
            <a:ext uri="{C572A759-6A51-4108-AA02-DFA0A04FC94B}">
              <ma14:wrappingTextBoxFlag xmlns:ma14="http://schemas.microsoft.com/office/mac/drawingml/2011/main" xmlns="" val="1"/>
            </a:ext>
          </a:extLst>
        </p:spPr>
        <p:txBody>
          <a:bodyPr wrap="square" lIns="8573" tIns="8573" rIns="8573" bIns="8573" anchor="ctr">
            <a:spAutoFit/>
          </a:bodyPr>
          <a:lstStyle>
            <a:lvl1pPr algn="ctr" defTabSz="914400">
              <a:lnSpc>
                <a:spcPct val="80000"/>
              </a:lnSpc>
              <a:defRPr sz="5000">
                <a:solidFill>
                  <a:srgbClr val="FFFFFF"/>
                </a:solidFill>
                <a:latin typeface="Amazon Ember"/>
                <a:ea typeface="Amazon Ember"/>
                <a:cs typeface="Amazon Ember"/>
                <a:sym typeface="Amazon Ember"/>
              </a:defRPr>
            </a:lvl1pPr>
          </a:lstStyle>
          <a:p>
            <a:pPr hangingPunct="0">
              <a:lnSpc>
                <a:spcPct val="100000"/>
              </a:lnSpc>
            </a:pPr>
            <a:r>
              <a:rPr sz="1200" kern="0" dirty="0">
                <a:solidFill>
                  <a:schemeClr val="tx1"/>
                </a:solidFill>
                <a:latin typeface="+mn-lt"/>
                <a:cs typeface="Arial" panose="020B0604020202020204" pitchFamily="34" charset="0"/>
              </a:rPr>
              <a:t>Amazon </a:t>
            </a:r>
            <a:r>
              <a:rPr lang="en-US" sz="1200" kern="0" dirty="0">
                <a:solidFill>
                  <a:schemeClr val="tx1"/>
                </a:solidFill>
                <a:latin typeface="+mn-lt"/>
                <a:cs typeface="Arial" panose="020B0604020202020204" pitchFamily="34" charset="0"/>
              </a:rPr>
              <a:t>Forecast</a:t>
            </a:r>
            <a:endParaRPr sz="1200" kern="0" dirty="0">
              <a:solidFill>
                <a:schemeClr val="tx1"/>
              </a:solidFill>
              <a:latin typeface="+mn-lt"/>
              <a:cs typeface="Arial" panose="020B0604020202020204" pitchFamily="34" charset="0"/>
            </a:endParaRPr>
          </a:p>
        </p:txBody>
      </p:sp>
      <p:sp>
        <p:nvSpPr>
          <p:cNvPr id="136" name="Oval 34">
            <a:extLst>
              <a:ext uri="{FF2B5EF4-FFF2-40B4-BE49-F238E27FC236}">
                <a16:creationId xmlns:a16="http://schemas.microsoft.com/office/drawing/2014/main" id="{B0808F14-E2B9-47A1-A0C3-FDCA05074177}"/>
              </a:ext>
            </a:extLst>
          </p:cNvPr>
          <p:cNvSpPr/>
          <p:nvPr/>
        </p:nvSpPr>
        <p:spPr>
          <a:xfrm>
            <a:off x="4872056" y="1341814"/>
            <a:ext cx="731520" cy="731520"/>
          </a:xfrm>
          <a:prstGeom prst="ellipse">
            <a:avLst/>
          </a:prstGeom>
          <a:solidFill>
            <a:srgbClr val="1C232F"/>
          </a:solidFill>
          <a:ln w="12700" cap="flat" cmpd="sng" algn="ctr">
            <a:solidFill>
              <a:schemeClr val="accent4"/>
            </a:solidFill>
            <a:prstDash val="solid"/>
            <a:miter lim="800000"/>
          </a:ln>
          <a:effectLst/>
        </p:spPr>
        <p:txBody>
          <a:bodyPr rot="0" spcFirstLastPara="0" vertOverflow="overflow" horzOverflow="overflow" vert="horz" wrap="square" lIns="246888" tIns="45720" rIns="0" bIns="45720" numCol="1" spcCol="0" rtlCol="0" fromWordArt="0" anchor="t" anchorCtr="0" forceAA="0" compatLnSpc="1">
            <a:prstTxWarp prst="textNoShape">
              <a:avLst/>
            </a:prstTxWarp>
            <a:noAutofit/>
          </a:bodyPr>
          <a:lstStyle/>
          <a:p>
            <a:pPr defTabSz="914400"/>
            <a:endParaRPr sz="600" kern="0" dirty="0">
              <a:solidFill>
                <a:srgbClr val="FF9900"/>
              </a:solidFill>
              <a:latin typeface="Arial" panose="020B0604020202020204"/>
              <a:sym typeface="Helvetica"/>
            </a:endParaRPr>
          </a:p>
        </p:txBody>
      </p:sp>
      <p:sp>
        <p:nvSpPr>
          <p:cNvPr id="24" name="Rectangle 23">
            <a:extLst>
              <a:ext uri="{FF2B5EF4-FFF2-40B4-BE49-F238E27FC236}">
                <a16:creationId xmlns:a16="http://schemas.microsoft.com/office/drawing/2014/main" id="{5DFD5C0B-6ADF-423E-B19D-91162128323B}"/>
              </a:ext>
            </a:extLst>
          </p:cNvPr>
          <p:cNvSpPr/>
          <p:nvPr/>
        </p:nvSpPr>
        <p:spPr>
          <a:xfrm>
            <a:off x="3901427" y="3876823"/>
            <a:ext cx="2558714" cy="261610"/>
          </a:xfrm>
          <a:prstGeom prst="rect">
            <a:avLst/>
          </a:prstGeom>
        </p:spPr>
        <p:txBody>
          <a:bodyPr wrap="none">
            <a:spAutoFit/>
          </a:bodyPr>
          <a:lstStyle/>
          <a:p>
            <a:pPr hangingPunct="0"/>
            <a:r>
              <a:rPr lang="en-US" sz="1100" b="1" kern="0" dirty="0">
                <a:solidFill>
                  <a:schemeClr val="accent1"/>
                </a:solidFill>
                <a:latin typeface="Amazon Ember"/>
                <a:ea typeface="Amazon Ember"/>
                <a:cs typeface="Arial" panose="020B0604020202020204" pitchFamily="34" charset="0"/>
                <a:sym typeface="Amazon Ember"/>
              </a:rPr>
              <a:t>Fully-managed by Amazon Forecast</a:t>
            </a:r>
          </a:p>
        </p:txBody>
      </p:sp>
      <p:sp>
        <p:nvSpPr>
          <p:cNvPr id="138" name="Tracks, artists, albums">
            <a:extLst>
              <a:ext uri="{FF2B5EF4-FFF2-40B4-BE49-F238E27FC236}">
                <a16:creationId xmlns:a16="http://schemas.microsoft.com/office/drawing/2014/main" id="{24F49E5C-3E84-994D-B2B6-1ED58B8EF1F1}"/>
              </a:ext>
            </a:extLst>
          </p:cNvPr>
          <p:cNvSpPr txBox="1"/>
          <p:nvPr/>
        </p:nvSpPr>
        <p:spPr>
          <a:xfrm>
            <a:off x="239279" y="2518528"/>
            <a:ext cx="1751862" cy="632867"/>
          </a:xfrm>
          <a:prstGeom prst="rect">
            <a:avLst/>
          </a:prstGeom>
          <a:ln w="12700">
            <a:noFill/>
            <a:miter lim="400000"/>
          </a:ln>
          <a:extLst>
            <a:ext uri="{C572A759-6A51-4108-AA02-DFA0A04FC94B}">
              <ma14:wrappingTextBoxFlag xmlns:ma14="http://schemas.microsoft.com/office/mac/drawingml/2011/main" xmlns="" val="1"/>
            </a:ext>
          </a:extLst>
        </p:spPr>
        <p:txBody>
          <a:bodyPr wrap="square" lIns="8573" tIns="8573" rIns="8573" bIns="8573">
            <a:spAutoFit/>
          </a:bodyPr>
          <a:lstStyle>
            <a:lvl1pPr algn="r">
              <a:defRPr sz="4000">
                <a:solidFill>
                  <a:srgbClr val="FFFFFF"/>
                </a:solidFill>
                <a:latin typeface="Amazon Ember"/>
                <a:ea typeface="Amazon Ember"/>
                <a:cs typeface="Amazon Ember"/>
                <a:sym typeface="Amazon Ember"/>
              </a:defRPr>
            </a:lvl1pPr>
          </a:lstStyle>
          <a:p>
            <a:pPr hangingPunct="0"/>
            <a:r>
              <a:rPr lang="en-US" sz="1000" b="1" kern="0" dirty="0">
                <a:solidFill>
                  <a:schemeClr val="accent1"/>
                </a:solidFill>
                <a:cs typeface="Arial" panose="020B0604020202020204" pitchFamily="34" charset="0"/>
              </a:rPr>
              <a:t>Related data</a:t>
            </a:r>
            <a:br>
              <a:rPr lang="en-US" sz="1000" kern="0" dirty="0">
                <a:solidFill>
                  <a:schemeClr val="accent1"/>
                </a:solidFill>
                <a:cs typeface="Arial" panose="020B0604020202020204" pitchFamily="34" charset="0"/>
              </a:rPr>
            </a:br>
            <a:r>
              <a:rPr lang="en-US" sz="1000" kern="0" dirty="0">
                <a:solidFill>
                  <a:schemeClr val="tx1"/>
                </a:solidFill>
                <a:cs typeface="Arial" panose="020B0604020202020204" pitchFamily="34" charset="0"/>
              </a:rPr>
              <a:t>Price, promotions, in-stock, weather data, custom events</a:t>
            </a:r>
          </a:p>
          <a:p>
            <a:pPr hangingPunct="0"/>
            <a:endParaRPr sz="1000" kern="0" dirty="0">
              <a:solidFill>
                <a:schemeClr val="tx1"/>
              </a:solidFill>
              <a:latin typeface="+mn-lt"/>
              <a:cs typeface="Arial" panose="020B0604020202020204" pitchFamily="34" charset="0"/>
            </a:endParaRPr>
          </a:p>
        </p:txBody>
      </p:sp>
      <p:sp>
        <p:nvSpPr>
          <p:cNvPr id="139" name="Tracks, artists, albums">
            <a:extLst>
              <a:ext uri="{FF2B5EF4-FFF2-40B4-BE49-F238E27FC236}">
                <a16:creationId xmlns:a16="http://schemas.microsoft.com/office/drawing/2014/main" id="{BAE5A5F1-87F2-6949-9163-DD3148374B7D}"/>
              </a:ext>
            </a:extLst>
          </p:cNvPr>
          <p:cNvSpPr txBox="1"/>
          <p:nvPr/>
        </p:nvSpPr>
        <p:spPr>
          <a:xfrm>
            <a:off x="195375" y="3508902"/>
            <a:ext cx="1795766" cy="632867"/>
          </a:xfrm>
          <a:prstGeom prst="rect">
            <a:avLst/>
          </a:prstGeom>
          <a:ln w="12700">
            <a:noFill/>
            <a:miter lim="400000"/>
          </a:ln>
          <a:extLst>
            <a:ext uri="{C572A759-6A51-4108-AA02-DFA0A04FC94B}">
              <ma14:wrappingTextBoxFlag xmlns:ma14="http://schemas.microsoft.com/office/mac/drawingml/2011/main" xmlns="" val="1"/>
            </a:ext>
          </a:extLst>
        </p:spPr>
        <p:txBody>
          <a:bodyPr wrap="square" lIns="8573" tIns="8573" rIns="8573" bIns="8573">
            <a:spAutoFit/>
          </a:bodyPr>
          <a:lstStyle>
            <a:lvl1pPr algn="r">
              <a:defRPr sz="4000">
                <a:solidFill>
                  <a:srgbClr val="FFFFFF"/>
                </a:solidFill>
                <a:latin typeface="Amazon Ember"/>
                <a:ea typeface="Amazon Ember"/>
                <a:cs typeface="Amazon Ember"/>
                <a:sym typeface="Amazon Ember"/>
              </a:defRPr>
            </a:lvl1pPr>
          </a:lstStyle>
          <a:p>
            <a:pPr hangingPunct="0"/>
            <a:r>
              <a:rPr lang="en-US" sz="1000" b="1" kern="0" dirty="0">
                <a:solidFill>
                  <a:schemeClr val="accent1"/>
                </a:solidFill>
                <a:cs typeface="Arial" panose="020B0604020202020204" pitchFamily="34" charset="0"/>
              </a:rPr>
              <a:t>Item metadata</a:t>
            </a:r>
            <a:br>
              <a:rPr lang="en-US" sz="1000" kern="0" dirty="0">
                <a:solidFill>
                  <a:schemeClr val="tx1"/>
                </a:solidFill>
                <a:latin typeface="+mn-lt"/>
                <a:cs typeface="Arial" panose="020B0604020202020204" pitchFamily="34" charset="0"/>
              </a:rPr>
            </a:br>
            <a:r>
              <a:rPr lang="en-US" sz="1000" kern="0" dirty="0">
                <a:solidFill>
                  <a:schemeClr val="tx1"/>
                </a:solidFill>
                <a:latin typeface="+mn-lt"/>
                <a:cs typeface="Arial" panose="020B0604020202020204" pitchFamily="34" charset="0"/>
              </a:rPr>
              <a:t>Color, city, category, brand, author, size</a:t>
            </a:r>
          </a:p>
          <a:p>
            <a:pPr hangingPunct="0"/>
            <a:endParaRPr sz="1000" kern="0" dirty="0">
              <a:solidFill>
                <a:schemeClr val="tx1"/>
              </a:solidFill>
              <a:latin typeface="+mn-lt"/>
              <a:cs typeface="Arial" panose="020B0604020202020204" pitchFamily="34" charset="0"/>
            </a:endParaRPr>
          </a:p>
        </p:txBody>
      </p:sp>
      <p:sp>
        <p:nvSpPr>
          <p:cNvPr id="140" name="Tracks, artists, albums">
            <a:extLst>
              <a:ext uri="{FF2B5EF4-FFF2-40B4-BE49-F238E27FC236}">
                <a16:creationId xmlns:a16="http://schemas.microsoft.com/office/drawing/2014/main" id="{315DF43D-A542-E74F-AD91-EDFC4FD9882F}"/>
              </a:ext>
            </a:extLst>
          </p:cNvPr>
          <p:cNvSpPr txBox="1"/>
          <p:nvPr/>
        </p:nvSpPr>
        <p:spPr>
          <a:xfrm>
            <a:off x="196949" y="1649370"/>
            <a:ext cx="1794192" cy="478978"/>
          </a:xfrm>
          <a:prstGeom prst="rect">
            <a:avLst/>
          </a:prstGeom>
          <a:ln w="12700">
            <a:noFill/>
            <a:miter lim="400000"/>
          </a:ln>
          <a:extLst>
            <a:ext uri="{C572A759-6A51-4108-AA02-DFA0A04FC94B}">
              <ma14:wrappingTextBoxFlag xmlns:ma14="http://schemas.microsoft.com/office/mac/drawingml/2011/main" xmlns="" val="1"/>
            </a:ext>
          </a:extLst>
        </p:spPr>
        <p:txBody>
          <a:bodyPr wrap="square" lIns="8573" tIns="8573" rIns="8573" bIns="8573">
            <a:spAutoFit/>
          </a:bodyPr>
          <a:lstStyle>
            <a:lvl1pPr algn="r">
              <a:defRPr sz="4000">
                <a:solidFill>
                  <a:srgbClr val="FFFFFF"/>
                </a:solidFill>
                <a:latin typeface="Amazon Ember"/>
                <a:ea typeface="Amazon Ember"/>
                <a:cs typeface="Amazon Ember"/>
                <a:sym typeface="Amazon Ember"/>
              </a:defRPr>
            </a:lvl1pPr>
          </a:lstStyle>
          <a:p>
            <a:pPr hangingPunct="0"/>
            <a:r>
              <a:rPr lang="en-US" sz="1000" b="1" kern="0" dirty="0">
                <a:solidFill>
                  <a:schemeClr val="accent1"/>
                </a:solidFill>
                <a:cs typeface="Arial" panose="020B0604020202020204" pitchFamily="34" charset="0"/>
              </a:rPr>
              <a:t>Historical data</a:t>
            </a:r>
          </a:p>
          <a:p>
            <a:pPr hangingPunct="0"/>
            <a:r>
              <a:rPr lang="en-US" sz="1000" kern="0" dirty="0">
                <a:solidFill>
                  <a:schemeClr val="tx1"/>
                </a:solidFill>
                <a:latin typeface="+mn-lt"/>
                <a:cs typeface="Arial" panose="020B0604020202020204" pitchFamily="34" charset="0"/>
              </a:rPr>
              <a:t>Sales, inventory, call volume, resource demand</a:t>
            </a:r>
          </a:p>
        </p:txBody>
      </p:sp>
      <p:pic>
        <p:nvPicPr>
          <p:cNvPr id="141" name="Picture 140" descr="Picture 66">
            <a:extLst>
              <a:ext uri="{FF2B5EF4-FFF2-40B4-BE49-F238E27FC236}">
                <a16:creationId xmlns:a16="http://schemas.microsoft.com/office/drawing/2014/main" id="{4CB78944-7791-714C-84D6-C276C53D877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030762" y="1503902"/>
            <a:ext cx="414108" cy="407344"/>
          </a:xfrm>
          <a:prstGeom prst="rect">
            <a:avLst/>
          </a:prstGeom>
          <a:ln w="12700">
            <a:miter lim="400000"/>
          </a:ln>
        </p:spPr>
      </p:pic>
      <p:pic>
        <p:nvPicPr>
          <p:cNvPr id="171" name="Picture 1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2428" y="2528352"/>
            <a:ext cx="499912" cy="502412"/>
          </a:xfrm>
          <a:prstGeom prst="rect">
            <a:avLst/>
          </a:prstGeom>
        </p:spPr>
      </p:pic>
      <p:pic>
        <p:nvPicPr>
          <p:cNvPr id="172" name="Picture 1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3173" y="1595736"/>
            <a:ext cx="602745" cy="602745"/>
          </a:xfrm>
          <a:prstGeom prst="rect">
            <a:avLst/>
          </a:prstGeom>
        </p:spPr>
      </p:pic>
      <p:grpSp>
        <p:nvGrpSpPr>
          <p:cNvPr id="173" name="Graphic 4965">
            <a:extLst>
              <a:ext uri="{FF2B5EF4-FFF2-40B4-BE49-F238E27FC236}">
                <a16:creationId xmlns:a16="http://schemas.microsoft.com/office/drawing/2014/main" id="{47A1A621-9066-4FA6-A853-8D40677E0F33}"/>
              </a:ext>
            </a:extLst>
          </p:cNvPr>
          <p:cNvGrpSpPr/>
          <p:nvPr/>
        </p:nvGrpSpPr>
        <p:grpSpPr>
          <a:xfrm>
            <a:off x="2115563" y="3487204"/>
            <a:ext cx="310849" cy="403707"/>
            <a:chOff x="-1227704" y="-1096232"/>
            <a:chExt cx="1101661" cy="1430752"/>
          </a:xfrm>
        </p:grpSpPr>
        <p:sp>
          <p:nvSpPr>
            <p:cNvPr id="174" name="Freeform: Shape 194">
              <a:extLst>
                <a:ext uri="{FF2B5EF4-FFF2-40B4-BE49-F238E27FC236}">
                  <a16:creationId xmlns:a16="http://schemas.microsoft.com/office/drawing/2014/main" id="{D9C55A06-C41B-4E32-AC1A-35AB145C1885}"/>
                </a:ext>
              </a:extLst>
            </p:cNvPr>
            <p:cNvSpPr/>
            <p:nvPr/>
          </p:nvSpPr>
          <p:spPr>
            <a:xfrm rot="-10800000">
              <a:off x="-827654" y="-8676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1"/>
              </a:solidFill>
              <a:prstDash val="solid"/>
              <a:round/>
            </a:ln>
          </p:spPr>
          <p:txBody>
            <a:bodyPr rtlCol="0" anchor="ctr"/>
            <a:lstStyle/>
            <a:p>
              <a:endParaRPr lang="en-US" dirty="0"/>
            </a:p>
          </p:txBody>
        </p:sp>
        <p:sp>
          <p:nvSpPr>
            <p:cNvPr id="175" name="Freeform: Shape 195">
              <a:extLst>
                <a:ext uri="{FF2B5EF4-FFF2-40B4-BE49-F238E27FC236}">
                  <a16:creationId xmlns:a16="http://schemas.microsoft.com/office/drawing/2014/main" id="{C6D4E363-07E9-4C4A-8A3B-0F3A2FFB59FD}"/>
                </a:ext>
              </a:extLst>
            </p:cNvPr>
            <p:cNvSpPr/>
            <p:nvPr/>
          </p:nvSpPr>
          <p:spPr>
            <a:xfrm rot="-10800000">
              <a:off x="-684779" y="-102479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1"/>
              </a:solidFill>
              <a:prstDash val="solid"/>
              <a:round/>
            </a:ln>
          </p:spPr>
          <p:txBody>
            <a:bodyPr rtlCol="0" anchor="ctr"/>
            <a:lstStyle/>
            <a:p>
              <a:endParaRPr lang="en-US" dirty="0"/>
            </a:p>
          </p:txBody>
        </p:sp>
        <p:sp>
          <p:nvSpPr>
            <p:cNvPr id="176" name="Freeform: Shape 196">
              <a:extLst>
                <a:ext uri="{FF2B5EF4-FFF2-40B4-BE49-F238E27FC236}">
                  <a16:creationId xmlns:a16="http://schemas.microsoft.com/office/drawing/2014/main" id="{64B3C638-06A0-4917-93B1-4F97752ACF95}"/>
                </a:ext>
              </a:extLst>
            </p:cNvPr>
            <p:cNvSpPr/>
            <p:nvPr/>
          </p:nvSpPr>
          <p:spPr>
            <a:xfrm rot="-10800000">
              <a:off x="-1227704" y="-10962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1"/>
              </a:solidFill>
              <a:prstDash val="solid"/>
              <a:round/>
            </a:ln>
          </p:spPr>
          <p:txBody>
            <a:bodyPr rtlCol="0" anchor="ctr"/>
            <a:lstStyle/>
            <a:p>
              <a:endParaRPr lang="en-US" dirty="0"/>
            </a:p>
          </p:txBody>
        </p:sp>
        <p:sp>
          <p:nvSpPr>
            <p:cNvPr id="177" name="Freeform: Shape 197">
              <a:extLst>
                <a:ext uri="{FF2B5EF4-FFF2-40B4-BE49-F238E27FC236}">
                  <a16:creationId xmlns:a16="http://schemas.microsoft.com/office/drawing/2014/main" id="{C3CABDB8-E9CA-423C-B33E-C74F650541A7}"/>
                </a:ext>
              </a:extLst>
            </p:cNvPr>
            <p:cNvSpPr/>
            <p:nvPr/>
          </p:nvSpPr>
          <p:spPr>
            <a:xfrm rot="-10800000">
              <a:off x="-569812" y="-785622"/>
              <a:ext cx="73151" cy="73152"/>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12700" cap="flat">
              <a:solidFill>
                <a:schemeClr val="accent1"/>
              </a:solidFill>
              <a:prstDash val="solid"/>
              <a:round/>
            </a:ln>
          </p:spPr>
          <p:txBody>
            <a:bodyPr rtlCol="0" anchor="ctr"/>
            <a:lstStyle/>
            <a:p>
              <a:endParaRPr lang="en-US" dirty="0"/>
            </a:p>
          </p:txBody>
        </p:sp>
        <p:sp>
          <p:nvSpPr>
            <p:cNvPr id="178" name="Freeform: Shape 198">
              <a:extLst>
                <a:ext uri="{FF2B5EF4-FFF2-40B4-BE49-F238E27FC236}">
                  <a16:creationId xmlns:a16="http://schemas.microsoft.com/office/drawing/2014/main" id="{2A4CA19D-0732-49DF-9DB1-ED7B97846B70}"/>
                </a:ext>
              </a:extLst>
            </p:cNvPr>
            <p:cNvSpPr/>
            <p:nvPr/>
          </p:nvSpPr>
          <p:spPr>
            <a:xfrm rot="-10800000">
              <a:off x="-925476" y="-708850"/>
              <a:ext cx="73151" cy="7315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12700" cap="flat">
              <a:solidFill>
                <a:schemeClr val="accent1"/>
              </a:solidFill>
              <a:prstDash val="solid"/>
              <a:round/>
            </a:ln>
          </p:spPr>
          <p:txBody>
            <a:bodyPr rtlCol="0" anchor="ctr"/>
            <a:lstStyle/>
            <a:p>
              <a:endParaRPr lang="en-US" dirty="0"/>
            </a:p>
          </p:txBody>
        </p:sp>
        <p:sp>
          <p:nvSpPr>
            <p:cNvPr id="179" name="Freeform: Shape 199">
              <a:extLst>
                <a:ext uri="{FF2B5EF4-FFF2-40B4-BE49-F238E27FC236}">
                  <a16:creationId xmlns:a16="http://schemas.microsoft.com/office/drawing/2014/main" id="{2F27C3C4-6810-406A-90FC-414C1E10AB59}"/>
                </a:ext>
              </a:extLst>
            </p:cNvPr>
            <p:cNvSpPr/>
            <p:nvPr/>
          </p:nvSpPr>
          <p:spPr>
            <a:xfrm rot="-10800000">
              <a:off x="-725165" y="-723614"/>
              <a:ext cx="73152" cy="7315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12700" cap="flat">
              <a:solidFill>
                <a:schemeClr val="accent1"/>
              </a:solidFill>
              <a:prstDash val="solid"/>
              <a:round/>
            </a:ln>
          </p:spPr>
          <p:txBody>
            <a:bodyPr rtlCol="0" anchor="ctr"/>
            <a:lstStyle/>
            <a:p>
              <a:endParaRPr lang="en-US" dirty="0"/>
            </a:p>
          </p:txBody>
        </p:sp>
        <p:sp>
          <p:nvSpPr>
            <p:cNvPr id="180" name="Freeform: Shape 200">
              <a:extLst>
                <a:ext uri="{FF2B5EF4-FFF2-40B4-BE49-F238E27FC236}">
                  <a16:creationId xmlns:a16="http://schemas.microsoft.com/office/drawing/2014/main" id="{F1EDD0AC-00B0-4DA7-BFC8-B1FF9A9D39F4}"/>
                </a:ext>
              </a:extLst>
            </p:cNvPr>
            <p:cNvSpPr/>
            <p:nvPr/>
          </p:nvSpPr>
          <p:spPr>
            <a:xfrm rot="-10800000">
              <a:off x="-949383" y="-47024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1"/>
              </a:solidFill>
              <a:prstDash val="solid"/>
              <a:round/>
            </a:ln>
          </p:spPr>
          <p:txBody>
            <a:bodyPr rtlCol="0" anchor="ctr"/>
            <a:lstStyle/>
            <a:p>
              <a:endParaRPr lang="en-US" dirty="0"/>
            </a:p>
          </p:txBody>
        </p:sp>
        <p:sp>
          <p:nvSpPr>
            <p:cNvPr id="181" name="Freeform: Shape 201">
              <a:extLst>
                <a:ext uri="{FF2B5EF4-FFF2-40B4-BE49-F238E27FC236}">
                  <a16:creationId xmlns:a16="http://schemas.microsoft.com/office/drawing/2014/main" id="{BA7E4B36-CB5A-460A-94E6-9A94690CAF6E}"/>
                </a:ext>
              </a:extLst>
            </p:cNvPr>
            <p:cNvSpPr/>
            <p:nvPr/>
          </p:nvSpPr>
          <p:spPr>
            <a:xfrm rot="-10800000">
              <a:off x="-1106546" y="-61312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1"/>
              </a:solidFill>
              <a:prstDash val="solid"/>
              <a:round/>
            </a:ln>
          </p:spPr>
          <p:txBody>
            <a:bodyPr rtlCol="0" anchor="ctr"/>
            <a:lstStyle/>
            <a:p>
              <a:endParaRPr lang="en-US" dirty="0"/>
            </a:p>
          </p:txBody>
        </p:sp>
        <p:sp>
          <p:nvSpPr>
            <p:cNvPr id="182" name="Freeform: Shape 202">
              <a:extLst>
                <a:ext uri="{FF2B5EF4-FFF2-40B4-BE49-F238E27FC236}">
                  <a16:creationId xmlns:a16="http://schemas.microsoft.com/office/drawing/2014/main" id="{E94126B2-C2FD-46EF-96A0-F68B83CD500D}"/>
                </a:ext>
              </a:extLst>
            </p:cNvPr>
            <p:cNvSpPr/>
            <p:nvPr/>
          </p:nvSpPr>
          <p:spPr>
            <a:xfrm rot="-10800000">
              <a:off x="-1022536" y="-88172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2700" cap="flat">
              <a:solidFill>
                <a:schemeClr val="accent1"/>
              </a:solidFill>
              <a:prstDash val="solid"/>
              <a:round/>
            </a:ln>
          </p:spPr>
          <p:txBody>
            <a:bodyPr rtlCol="0" anchor="ctr"/>
            <a:lstStyle/>
            <a:p>
              <a:endParaRPr lang="en-US" dirty="0"/>
            </a:p>
          </p:txBody>
        </p:sp>
        <p:sp>
          <p:nvSpPr>
            <p:cNvPr id="183" name="Freeform: Shape 203">
              <a:extLst>
                <a:ext uri="{FF2B5EF4-FFF2-40B4-BE49-F238E27FC236}">
                  <a16:creationId xmlns:a16="http://schemas.microsoft.com/office/drawing/2014/main" id="{7EC4FF03-BAFF-4B10-A320-1E463100DCBC}"/>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2700" cap="flat">
              <a:solidFill>
                <a:srgbClr val="FFFFFF"/>
              </a:solidFill>
              <a:prstDash val="solid"/>
              <a:round/>
            </a:ln>
          </p:spPr>
          <p:txBody>
            <a:bodyPr rtlCol="0" anchor="ctr"/>
            <a:lstStyle/>
            <a:p>
              <a:endParaRPr lang="en-US" dirty="0"/>
            </a:p>
          </p:txBody>
        </p:sp>
        <p:sp>
          <p:nvSpPr>
            <p:cNvPr id="184" name="Freeform: Shape 204">
              <a:extLst>
                <a:ext uri="{FF2B5EF4-FFF2-40B4-BE49-F238E27FC236}">
                  <a16:creationId xmlns:a16="http://schemas.microsoft.com/office/drawing/2014/main" id="{7EB2EEFD-CD2A-4D8B-AD5C-6A3F9E5FD4B8}"/>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2700" cap="flat">
              <a:solidFill>
                <a:srgbClr val="FFFFFF"/>
              </a:solidFill>
              <a:prstDash val="solid"/>
              <a:round/>
            </a:ln>
          </p:spPr>
          <p:txBody>
            <a:bodyPr rtlCol="0" anchor="ctr"/>
            <a:lstStyle/>
            <a:p>
              <a:endParaRPr lang="en-US" dirty="0"/>
            </a:p>
          </p:txBody>
        </p:sp>
        <p:sp>
          <p:nvSpPr>
            <p:cNvPr id="185" name="Freeform: Shape 205">
              <a:extLst>
                <a:ext uri="{FF2B5EF4-FFF2-40B4-BE49-F238E27FC236}">
                  <a16:creationId xmlns:a16="http://schemas.microsoft.com/office/drawing/2014/main" id="{D56B9613-51C9-4B4F-9194-7771389399F1}"/>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86" name="Freeform: Shape 206">
              <a:extLst>
                <a:ext uri="{FF2B5EF4-FFF2-40B4-BE49-F238E27FC236}">
                  <a16:creationId xmlns:a16="http://schemas.microsoft.com/office/drawing/2014/main" id="{D4D6E55C-1709-4D9A-942B-F7B253705C0C}"/>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87" name="Freeform: Shape 207">
              <a:extLst>
                <a:ext uri="{FF2B5EF4-FFF2-40B4-BE49-F238E27FC236}">
                  <a16:creationId xmlns:a16="http://schemas.microsoft.com/office/drawing/2014/main" id="{397E3CD2-8C57-4DB7-9E87-3982E550AE22}"/>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88" name="Freeform: Shape 208">
              <a:extLst>
                <a:ext uri="{FF2B5EF4-FFF2-40B4-BE49-F238E27FC236}">
                  <a16:creationId xmlns:a16="http://schemas.microsoft.com/office/drawing/2014/main" id="{398070B3-6837-4732-8AD9-31D548AEE6DE}"/>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189" name="Freeform: Shape 209">
              <a:extLst>
                <a:ext uri="{FF2B5EF4-FFF2-40B4-BE49-F238E27FC236}">
                  <a16:creationId xmlns:a16="http://schemas.microsoft.com/office/drawing/2014/main" id="{42725FB1-C89A-4892-AFD2-8EBC4B0DFA00}"/>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2700" cap="flat">
              <a:solidFill>
                <a:srgbClr val="FFFFFF"/>
              </a:solidFill>
              <a:prstDash val="solid"/>
              <a:round/>
            </a:ln>
          </p:spPr>
          <p:txBody>
            <a:bodyPr rtlCol="0" anchor="ctr"/>
            <a:lstStyle/>
            <a:p>
              <a:endParaRPr lang="en-US" dirty="0"/>
            </a:p>
          </p:txBody>
        </p:sp>
        <p:sp>
          <p:nvSpPr>
            <p:cNvPr id="190" name="Freeform: Shape 210">
              <a:extLst>
                <a:ext uri="{FF2B5EF4-FFF2-40B4-BE49-F238E27FC236}">
                  <a16:creationId xmlns:a16="http://schemas.microsoft.com/office/drawing/2014/main" id="{3D9FBC43-63AF-4906-825B-A89EE4D20883}"/>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FFFFFF"/>
              </a:solidFill>
              <a:prstDash val="solid"/>
              <a:round/>
            </a:ln>
          </p:spPr>
          <p:txBody>
            <a:bodyPr rtlCol="0" anchor="ctr"/>
            <a:lstStyle/>
            <a:p>
              <a:endParaRPr lang="en-US" dirty="0"/>
            </a:p>
          </p:txBody>
        </p:sp>
        <p:sp>
          <p:nvSpPr>
            <p:cNvPr id="191" name="Freeform: Shape 211">
              <a:extLst>
                <a:ext uri="{FF2B5EF4-FFF2-40B4-BE49-F238E27FC236}">
                  <a16:creationId xmlns:a16="http://schemas.microsoft.com/office/drawing/2014/main" id="{A97EF6E6-C4C6-4895-8661-3395AA83EEC2}"/>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FFFFFF"/>
              </a:solidFill>
              <a:prstDash val="solid"/>
              <a:round/>
            </a:ln>
          </p:spPr>
          <p:txBody>
            <a:bodyPr rtlCol="0" anchor="ctr"/>
            <a:lstStyle/>
            <a:p>
              <a:endParaRPr lang="en-US" dirty="0"/>
            </a:p>
          </p:txBody>
        </p:sp>
        <p:sp>
          <p:nvSpPr>
            <p:cNvPr id="192" name="Freeform: Shape 212">
              <a:extLst>
                <a:ext uri="{FF2B5EF4-FFF2-40B4-BE49-F238E27FC236}">
                  <a16:creationId xmlns:a16="http://schemas.microsoft.com/office/drawing/2014/main" id="{9E54D6D4-5E2A-47B5-89DA-F163E1CDE08E}"/>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2700" cap="flat">
              <a:solidFill>
                <a:srgbClr val="FFFFFF"/>
              </a:solidFill>
              <a:prstDash val="solid"/>
              <a:round/>
            </a:ln>
          </p:spPr>
          <p:txBody>
            <a:bodyPr rtlCol="0" anchor="ctr"/>
            <a:lstStyle/>
            <a:p>
              <a:endParaRPr lang="en-US" dirty="0"/>
            </a:p>
          </p:txBody>
        </p:sp>
        <p:sp>
          <p:nvSpPr>
            <p:cNvPr id="193" name="Freeform: Shape 213">
              <a:extLst>
                <a:ext uri="{FF2B5EF4-FFF2-40B4-BE49-F238E27FC236}">
                  <a16:creationId xmlns:a16="http://schemas.microsoft.com/office/drawing/2014/main" id="{CE17713F-C9FE-41F0-84EF-85E15A5B4A1A}"/>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279302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5BCA8C432149438F3E561493CAFA76" ma:contentTypeVersion="1" ma:contentTypeDescription="Create a new document." ma:contentTypeScope="" ma:versionID="a12cd6eb734039352c2727f575a1c163">
  <xsd:schema xmlns:xsd="http://www.w3.org/2001/XMLSchema" xmlns:xs="http://www.w3.org/2001/XMLSchema" xmlns:p="http://schemas.microsoft.com/office/2006/metadata/properties" xmlns:ns2="553d8c76-25ee-4f40-88c5-d52ddb9e53ee" targetNamespace="http://schemas.microsoft.com/office/2006/metadata/properties" ma:root="true" ma:fieldsID="36f7759fb971aa9c9715e8d57f2f5258" ns2:_="">
    <xsd:import namespace="553d8c76-25ee-4f40-88c5-d52ddb9e53ee"/>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3d8c76-25ee-4f40-88c5-d52ddb9e53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SharedWithUsers xmlns="553d8c76-25ee-4f40-88c5-d52ddb9e53ee">
      <UserInfo>
        <DisplayName>Kuthan, Christopher</DisplayName>
        <AccountId>31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B91155-E68E-47BD-B133-9F3510E418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3d8c76-25ee-4f40-88c5-d52ddb9e53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97C89A-FD0C-431E-81F6-90225B937683}">
  <ds:schemaRefs>
    <ds:schemaRef ds:uri="http://purl.org/dc/elements/1.1/"/>
    <ds:schemaRef ds:uri="http://schemas.microsoft.com/office/2006/metadata/properties"/>
    <ds:schemaRef ds:uri="553d8c76-25ee-4f40-88c5-d52ddb9e53ee"/>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 AI_ML_Deck Template_v07</Template>
  <TotalTime>42661</TotalTime>
  <Words>6860</Words>
  <Application>Microsoft Macintosh PowerPoint</Application>
  <PresentationFormat>On-screen Show (16:9)</PresentationFormat>
  <Paragraphs>758</Paragraphs>
  <Slides>45</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Amazon Ember</vt:lpstr>
      <vt:lpstr>Amazon Ember Light</vt:lpstr>
      <vt:lpstr>Amazon Ember Medium</vt:lpstr>
      <vt:lpstr>Amazon Ember Regular</vt:lpstr>
      <vt:lpstr>Amazon Ember Thin</vt:lpstr>
      <vt:lpstr>Arial</vt:lpstr>
      <vt:lpstr>Calibri</vt:lpstr>
      <vt:lpstr>Calibri Light</vt:lpstr>
      <vt:lpstr>Ink Free</vt:lpstr>
      <vt:lpstr>Lucida Console</vt:lpstr>
      <vt:lpstr>Times New Roman</vt:lpstr>
      <vt:lpstr>4-60140_DeckTemplate_AWS AI ML</vt:lpstr>
      <vt:lpstr>PowerPoint Presentation</vt:lpstr>
      <vt:lpstr>The AWS ML Stack Broadest and most complete set of machine learning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RETAIL Key decisions to maximize business impact</vt:lpstr>
      <vt:lpstr>MORE RETAIL Integration with their existing order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we can help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AWS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Taylor Rozek</dc:creator>
  <cp:keywords>AWS AI</cp:keywords>
  <cp:lastModifiedBy>Peter Molnar</cp:lastModifiedBy>
  <cp:revision>748</cp:revision>
  <dcterms:created xsi:type="dcterms:W3CDTF">2019-05-01T16:15:48Z</dcterms:created>
  <dcterms:modified xsi:type="dcterms:W3CDTF">2021-02-11T22:36:12Z</dcterms:modified>
  <cp:category>AWS AI</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0x010100F95BCA8C432149438F3E561493CAFA76</vt:lpwstr>
  </property>
</Properties>
</file>